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6" r:id="rId1"/>
  </p:sldMasterIdLst>
  <p:notesMasterIdLst>
    <p:notesMasterId r:id="rId12"/>
  </p:notesMasterIdLst>
  <p:handoutMasterIdLst>
    <p:handoutMasterId r:id="rId13"/>
  </p:handoutMasterIdLst>
  <p:sldIdLst>
    <p:sldId id="321" r:id="rId2"/>
    <p:sldId id="320" r:id="rId3"/>
    <p:sldId id="348" r:id="rId4"/>
    <p:sldId id="429" r:id="rId5"/>
    <p:sldId id="430" r:id="rId6"/>
    <p:sldId id="431" r:id="rId7"/>
    <p:sldId id="421" r:id="rId8"/>
    <p:sldId id="427" r:id="rId9"/>
    <p:sldId id="428" r:id="rId10"/>
    <p:sldId id="420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roxima Nova" panose="02000506030000020004" pitchFamily="2" charset="0"/>
      <p:regular r:id="rId18"/>
      <p:bold r:id="rId19"/>
      <p:italic r:id="rId20"/>
      <p:boldItalic r:id="rId21"/>
    </p:embeddedFont>
    <p:embeddedFont>
      <p:font typeface="Proxima Nova Rg" panose="02000506030000020004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41"/>
    <a:srgbClr val="70B207"/>
    <a:srgbClr val="AA9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37" autoAdjust="0"/>
    <p:restoredTop sz="95673"/>
  </p:normalViewPr>
  <p:slideViewPr>
    <p:cSldViewPr snapToGrid="0" snapToObjects="1">
      <p:cViewPr varScale="1">
        <p:scale>
          <a:sx n="127" d="100"/>
          <a:sy n="127" d="100"/>
        </p:scale>
        <p:origin x="1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2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5BD2A-A97D-094A-8D3B-21A9E6A37617}" type="slidenum"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2A76C-E886-6A42-B8CD-C60BA58F0DF5}" type="datetimeFigureOut">
              <a:t>12/17/21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583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F062A-B138-3741-8B48-19ACC59FDA5A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32798-74E8-444A-A934-2294B8EA8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0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2798-74E8-444A-A934-2294B8EA87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2798-74E8-444A-A934-2294B8EA87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0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AC4C4F-1474-1448-99C2-BB9A3407849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333876"/>
            <a:ext cx="6762750" cy="1655762"/>
          </a:xfrm>
        </p:spPr>
        <p:txBody>
          <a:bodyPr lIns="0" tIns="36000" rIns="0" bIns="0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2860" y="1364473"/>
            <a:ext cx="6851890" cy="293296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DEPARTMENT OF RADIOLOGY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2526131"/>
            <a:ext cx="6762750" cy="1715669"/>
          </a:xfrm>
        </p:spPr>
        <p:txBody>
          <a:bodyPr lIns="0" tIns="3600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>
                <a:solidFill>
                  <a:schemeClr val="bg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r>
              <a:rPr lang="en-US" dirty="0"/>
              <a:t>Intro Slide</a:t>
            </a:r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F7849BD5-9C11-5D44-854F-7027C6FBA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928012"/>
            <a:ext cx="4734560" cy="41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76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7">
          <p15:clr>
            <a:srgbClr val="FBAE40"/>
          </p15:clr>
        </p15:guide>
        <p15:guide id="2" pos="478">
          <p15:clr>
            <a:srgbClr val="FBAE40"/>
          </p15:clr>
        </p15:guide>
        <p15:guide id="3" orient="horz" pos="984" userDrawn="1">
          <p15:clr>
            <a:srgbClr val="FBAE40"/>
          </p15:clr>
        </p15:guide>
        <p15:guide id="4" orient="horz" pos="2543">
          <p15:clr>
            <a:srgbClr val="FBAE40"/>
          </p15:clr>
        </p15:guide>
        <p15:guide id="5" orient="horz" pos="2728">
          <p15:clr>
            <a:srgbClr val="FBAE40"/>
          </p15:clr>
        </p15:guide>
        <p15:guide id="6" pos="47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AC4C4F-1474-1448-99C2-BB9A3407849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62000" y="4333876"/>
            <a:ext cx="6762578" cy="1655762"/>
          </a:xfrm>
        </p:spPr>
        <p:txBody>
          <a:bodyPr lIns="0" tIns="36000" rIns="0" bIns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8">
            <a:extLst>
              <a:ext uri="{FF2B5EF4-FFF2-40B4-BE49-F238E27FC236}">
                <a16:creationId xmlns:a16="http://schemas.microsoft.com/office/drawing/2014/main" id="{F7849BD5-9C11-5D44-854F-7027C6FBA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928012"/>
            <a:ext cx="4734560" cy="416812"/>
          </a:xfrm>
          <a:prstGeom prst="rect">
            <a:avLst/>
          </a:prstGeom>
        </p:spPr>
      </p:pic>
      <p:pic>
        <p:nvPicPr>
          <p:cNvPr id="17" name="Graphic 10">
            <a:extLst>
              <a:ext uri="{FF2B5EF4-FFF2-40B4-BE49-F238E27FC236}">
                <a16:creationId xmlns:a16="http://schemas.microsoft.com/office/drawing/2014/main" id="{1E09CFCF-5ADD-B247-A896-6E6979ED5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680" r="5495" b="15282"/>
          <a:stretch/>
        </p:blipFill>
        <p:spPr>
          <a:xfrm>
            <a:off x="2662227" y="0"/>
            <a:ext cx="8753856" cy="68580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758824" y="2553420"/>
            <a:ext cx="6765925" cy="1687212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>
                <a:solidFill>
                  <a:schemeClr val="bg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r>
              <a:rPr lang="en-US" dirty="0"/>
              <a:t>Intro Slide - Monogram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2860" y="1364473"/>
            <a:ext cx="6856545" cy="293296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DEPARTMENT OF RADIOLOGY</a:t>
            </a:r>
          </a:p>
        </p:txBody>
      </p:sp>
    </p:spTree>
    <p:extLst>
      <p:ext uri="{BB962C8B-B14F-4D97-AF65-F5344CB8AC3E}">
        <p14:creationId xmlns:p14="http://schemas.microsoft.com/office/powerpoint/2010/main" val="306653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8" userDrawn="1">
          <p15:clr>
            <a:srgbClr val="FBAE40"/>
          </p15:clr>
        </p15:guide>
        <p15:guide id="2" orient="horz" pos="2543" userDrawn="1">
          <p15:clr>
            <a:srgbClr val="FBAE40"/>
          </p15:clr>
        </p15:guide>
        <p15:guide id="3" orient="horz" pos="587" userDrawn="1">
          <p15:clr>
            <a:srgbClr val="FBAE40"/>
          </p15:clr>
        </p15:guide>
        <p15:guide id="4" orient="horz" pos="978" userDrawn="1">
          <p15:clr>
            <a:srgbClr val="FBAE40"/>
          </p15:clr>
        </p15:guide>
        <p15:guide id="5" orient="horz" pos="2728" userDrawn="1">
          <p15:clr>
            <a:srgbClr val="FBAE40"/>
          </p15:clr>
        </p15:guide>
        <p15:guide id="6" pos="47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DF7E55-8B87-B44B-840B-893B5558C82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241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62000" y="4333876"/>
            <a:ext cx="6762750" cy="1655762"/>
          </a:xfrm>
        </p:spPr>
        <p:txBody>
          <a:bodyPr lIns="0" tIns="36000" rIns="0" bIns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8">
            <a:extLst>
              <a:ext uri="{FF2B5EF4-FFF2-40B4-BE49-F238E27FC236}">
                <a16:creationId xmlns:a16="http://schemas.microsoft.com/office/drawing/2014/main" id="{F7849BD5-9C11-5D44-854F-7027C6FBA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928012"/>
            <a:ext cx="4734560" cy="41681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2526131"/>
            <a:ext cx="6762750" cy="1715669"/>
          </a:xfrm>
        </p:spPr>
        <p:txBody>
          <a:bodyPr lIns="0" tIns="3600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>
                <a:solidFill>
                  <a:schemeClr val="bg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r>
              <a:rPr lang="en-US" dirty="0"/>
              <a:t>Intro Slide - Picture Background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2860" y="1364473"/>
            <a:ext cx="6851890" cy="293296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DEPARTMENT OF RADIOLOGY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6A155A1-BB74-485E-B0B8-298D911F17BF}"/>
              </a:ext>
            </a:extLst>
          </p:cNvPr>
          <p:cNvSpPr txBox="1"/>
          <p:nvPr userDrawn="1"/>
        </p:nvSpPr>
        <p:spPr>
          <a:xfrm>
            <a:off x="-2" y="-426745"/>
            <a:ext cx="914400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dirty="0">
                <a:solidFill>
                  <a:schemeClr val="accent2"/>
                </a:solidFill>
                <a:latin typeface="+mj-lt"/>
              </a:rPr>
              <a:t>To insert a background image, right-click on the slide – select FORMAT BACKGROUND &gt; Picture or texture fill</a:t>
            </a:r>
            <a:endParaRPr lang="bg-BG" sz="105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2464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78" userDrawn="1">
          <p15:clr>
            <a:srgbClr val="FBAE40"/>
          </p15:clr>
        </p15:guide>
        <p15:guide id="2" orient="horz" pos="587" userDrawn="1">
          <p15:clr>
            <a:srgbClr val="FBAE40"/>
          </p15:clr>
        </p15:guide>
        <p15:guide id="3" pos="4740" userDrawn="1">
          <p15:clr>
            <a:srgbClr val="FBAE40"/>
          </p15:clr>
        </p15:guide>
        <p15:guide id="4" orient="horz" pos="978" userDrawn="1">
          <p15:clr>
            <a:srgbClr val="FBAE40"/>
          </p15:clr>
        </p15:guide>
        <p15:guide id="5" orient="horz" pos="2543" userDrawn="1">
          <p15:clr>
            <a:srgbClr val="FBAE40"/>
          </p15:clr>
        </p15:guide>
        <p15:guide id="6" orient="horz" pos="272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71" y="1647106"/>
            <a:ext cx="3979992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006241"/>
              </a:buClr>
              <a:defRPr sz="2400" b="0">
                <a:solidFill>
                  <a:schemeClr val="tx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  <a:lvl2pPr>
              <a:lnSpc>
                <a:spcPct val="100000"/>
              </a:lnSpc>
              <a:buClr>
                <a:srgbClr val="006241"/>
              </a:buClr>
              <a:defRPr sz="2000" b="0">
                <a:solidFill>
                  <a:schemeClr val="tx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2pPr>
            <a:lvl3pPr>
              <a:lnSpc>
                <a:spcPct val="100000"/>
              </a:lnSpc>
              <a:buClr>
                <a:srgbClr val="006241"/>
              </a:buClr>
              <a:defRPr sz="1800" b="0">
                <a:solidFill>
                  <a:schemeClr val="tx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3pPr>
            <a:lvl4pPr>
              <a:lnSpc>
                <a:spcPct val="100000"/>
              </a:lnSpc>
              <a:buClr>
                <a:srgbClr val="006241"/>
              </a:buClr>
              <a:defRPr sz="1600" b="0">
                <a:solidFill>
                  <a:schemeClr val="tx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4pPr>
            <a:lvl5pPr>
              <a:lnSpc>
                <a:spcPct val="100000"/>
              </a:lnSpc>
              <a:buClr>
                <a:srgbClr val="006241"/>
              </a:buClr>
              <a:defRPr sz="1600" b="0">
                <a:solidFill>
                  <a:schemeClr val="tx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1" y="476720"/>
            <a:ext cx="7977348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3600" b="1">
                <a:solidFill>
                  <a:srgbClr val="00624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r>
              <a:rPr lang="en-US" dirty="0"/>
              <a:t>Title and Text – Two Columns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60913" y="1647106"/>
            <a:ext cx="3983037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006241"/>
              </a:buClr>
              <a:defRPr sz="2400" b="0">
                <a:solidFill>
                  <a:schemeClr val="tx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  <a:lvl2pPr>
              <a:lnSpc>
                <a:spcPct val="100000"/>
              </a:lnSpc>
              <a:buClr>
                <a:srgbClr val="006241"/>
              </a:buClr>
              <a:defRPr sz="2000" b="0">
                <a:solidFill>
                  <a:schemeClr val="tx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2pPr>
            <a:lvl3pPr>
              <a:lnSpc>
                <a:spcPct val="100000"/>
              </a:lnSpc>
              <a:buClr>
                <a:srgbClr val="006241"/>
              </a:buClr>
              <a:defRPr sz="1800" b="0">
                <a:solidFill>
                  <a:schemeClr val="tx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3pPr>
            <a:lvl4pPr>
              <a:lnSpc>
                <a:spcPct val="100000"/>
              </a:lnSpc>
              <a:buClr>
                <a:srgbClr val="006241"/>
              </a:buClr>
              <a:defRPr sz="1600" b="0">
                <a:solidFill>
                  <a:schemeClr val="tx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4pPr>
            <a:lvl5pPr>
              <a:lnSpc>
                <a:spcPct val="100000"/>
              </a:lnSpc>
              <a:buClr>
                <a:srgbClr val="006241"/>
              </a:buClr>
              <a:defRPr sz="1600" b="0">
                <a:solidFill>
                  <a:schemeClr val="tx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232C1565-79B8-074A-A1EC-EB2AEDA7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4" y="570004"/>
            <a:ext cx="22809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bg1">
                    <a:lumMod val="50000"/>
                  </a:schemeClr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C3CF229-07A4-0A48-B37A-224A953F232A}"/>
              </a:ext>
            </a:extLst>
          </p:cNvPr>
          <p:cNvCxnSpPr>
            <a:cxnSpLocks/>
          </p:cNvCxnSpPr>
          <p:nvPr userDrawn="1"/>
        </p:nvCxnSpPr>
        <p:spPr>
          <a:xfrm>
            <a:off x="8518760" y="625959"/>
            <a:ext cx="0" cy="232322"/>
          </a:xfrm>
          <a:prstGeom prst="line">
            <a:avLst/>
          </a:prstGeom>
          <a:ln w="12700">
            <a:solidFill>
              <a:srgbClr val="70B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 userDrawn="1"/>
        </p:nvSpPr>
        <p:spPr>
          <a:xfrm>
            <a:off x="0" y="6466114"/>
            <a:ext cx="9144000" cy="391886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 userDrawn="1"/>
        </p:nvSpPr>
        <p:spPr>
          <a:xfrm>
            <a:off x="7912977" y="6679132"/>
            <a:ext cx="828753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UAB. All Rights Reserved.</a:t>
            </a:r>
          </a:p>
        </p:txBody>
      </p:sp>
      <p:sp>
        <p:nvSpPr>
          <p:cNvPr id="3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08250" y="6555804"/>
            <a:ext cx="4148992" cy="196529"/>
          </a:xfrm>
        </p:spPr>
        <p:txBody>
          <a:bodyPr lIns="0" tIns="0" rIns="0" bIns="0" anchor="b"/>
          <a:lstStyle>
            <a:lvl1pPr algn="ctr">
              <a:defRPr sz="7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DEPARTMENT OF RADIOLOGY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25" y="6593267"/>
            <a:ext cx="1763517" cy="1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9">
          <p15:clr>
            <a:srgbClr val="FBAE40"/>
          </p15:clr>
        </p15:guide>
        <p15:guide id="2" pos="254">
          <p15:clr>
            <a:srgbClr val="FBAE40"/>
          </p15:clr>
        </p15:guide>
        <p15:guide id="3" orient="horz" pos="3778">
          <p15:clr>
            <a:srgbClr val="FBAE40"/>
          </p15:clr>
        </p15:guide>
        <p15:guide id="4" orient="horz" pos="1033">
          <p15:clr>
            <a:srgbClr val="FBAE40"/>
          </p15:clr>
        </p15:guide>
        <p15:guide id="5" orient="horz" pos="432">
          <p15:clr>
            <a:srgbClr val="FBAE40"/>
          </p15:clr>
        </p15:guide>
        <p15:guide id="6" pos="5508">
          <p15:clr>
            <a:srgbClr val="FBAE40"/>
          </p15:clr>
        </p15:guide>
        <p15:guide id="7" pos="2764">
          <p15:clr>
            <a:srgbClr val="FBAE40"/>
          </p15:clr>
        </p15:guide>
        <p15:guide id="8" pos="2999">
          <p15:clr>
            <a:srgbClr val="FBAE40"/>
          </p15:clr>
        </p15:guide>
        <p15:guide id="9" pos="5369">
          <p15:clr>
            <a:srgbClr val="FBAE40"/>
          </p15:clr>
        </p15:guide>
        <p15:guide id="10" pos="5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-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70" y="1645670"/>
            <a:ext cx="1862999" cy="473608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  <a:lvl2pPr marL="342900" indent="0">
              <a:lnSpc>
                <a:spcPct val="100000"/>
              </a:lnSpc>
              <a:buNone/>
              <a:defRPr sz="20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2pPr>
            <a:lvl3pPr marL="685800" indent="0">
              <a:lnSpc>
                <a:spcPct val="100000"/>
              </a:lnSpc>
              <a:buNone/>
              <a:defRPr sz="18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3pPr>
            <a:lvl4pPr marL="1028700" indent="0">
              <a:lnSpc>
                <a:spcPct val="100000"/>
              </a:lnSpc>
              <a:buNone/>
              <a:defRPr sz="16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4pPr>
            <a:lvl5pPr marL="1371600" indent="0">
              <a:lnSpc>
                <a:spcPct val="100000"/>
              </a:lnSpc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1" y="476720"/>
            <a:ext cx="7977348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3600" b="1">
                <a:solidFill>
                  <a:srgbClr val="00624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r>
              <a:rPr lang="en-US" dirty="0"/>
              <a:t>Title and Text – Four Columns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562225" y="1645670"/>
            <a:ext cx="1862999" cy="473608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  <a:lvl2pPr marL="342900" indent="0">
              <a:lnSpc>
                <a:spcPct val="100000"/>
              </a:lnSpc>
              <a:buNone/>
              <a:defRPr sz="20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2pPr>
            <a:lvl3pPr marL="685800" indent="0">
              <a:lnSpc>
                <a:spcPct val="100000"/>
              </a:lnSpc>
              <a:buNone/>
              <a:defRPr sz="18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3pPr>
            <a:lvl4pPr marL="1028700" indent="0">
              <a:lnSpc>
                <a:spcPct val="100000"/>
              </a:lnSpc>
              <a:buNone/>
              <a:defRPr sz="16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4pPr>
            <a:lvl5pPr marL="1371600" indent="0">
              <a:lnSpc>
                <a:spcPct val="100000"/>
              </a:lnSpc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9638" y="1645670"/>
            <a:ext cx="1862999" cy="473608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  <a:lvl2pPr marL="342900" indent="0">
              <a:lnSpc>
                <a:spcPct val="100000"/>
              </a:lnSpc>
              <a:buNone/>
              <a:defRPr sz="20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2pPr>
            <a:lvl3pPr marL="685800" indent="0">
              <a:lnSpc>
                <a:spcPct val="100000"/>
              </a:lnSpc>
              <a:buNone/>
              <a:defRPr sz="18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3pPr>
            <a:lvl4pPr marL="1028700" indent="0">
              <a:lnSpc>
                <a:spcPct val="100000"/>
              </a:lnSpc>
              <a:buNone/>
              <a:defRPr sz="16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4pPr>
            <a:lvl5pPr marL="1371600" indent="0">
              <a:lnSpc>
                <a:spcPct val="100000"/>
              </a:lnSpc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875856" y="1645670"/>
            <a:ext cx="1862999" cy="473608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  <a:lvl2pPr marL="342900" indent="0">
              <a:lnSpc>
                <a:spcPct val="100000"/>
              </a:lnSpc>
              <a:buNone/>
              <a:defRPr sz="20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2pPr>
            <a:lvl3pPr marL="685800" indent="0">
              <a:lnSpc>
                <a:spcPct val="100000"/>
              </a:lnSpc>
              <a:buNone/>
              <a:defRPr sz="18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3pPr>
            <a:lvl4pPr marL="1028700" indent="0">
              <a:lnSpc>
                <a:spcPct val="100000"/>
              </a:lnSpc>
              <a:buNone/>
              <a:defRPr sz="16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4pPr>
            <a:lvl5pPr marL="1371600" indent="0">
              <a:lnSpc>
                <a:spcPct val="100000"/>
              </a:lnSpc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232C1565-79B8-074A-A1EC-EB2AEDA7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4" y="570004"/>
            <a:ext cx="22809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bg1">
                    <a:lumMod val="50000"/>
                  </a:schemeClr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3CF229-07A4-0A48-B37A-224A953F232A}"/>
              </a:ext>
            </a:extLst>
          </p:cNvPr>
          <p:cNvCxnSpPr>
            <a:cxnSpLocks/>
          </p:cNvCxnSpPr>
          <p:nvPr userDrawn="1"/>
        </p:nvCxnSpPr>
        <p:spPr>
          <a:xfrm>
            <a:off x="8518760" y="625959"/>
            <a:ext cx="0" cy="232322"/>
          </a:xfrm>
          <a:prstGeom prst="line">
            <a:avLst/>
          </a:prstGeom>
          <a:ln w="12700">
            <a:solidFill>
              <a:srgbClr val="70B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 userDrawn="1"/>
        </p:nvSpPr>
        <p:spPr>
          <a:xfrm>
            <a:off x="0" y="6466114"/>
            <a:ext cx="9144000" cy="391886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 userDrawn="1"/>
        </p:nvSpPr>
        <p:spPr>
          <a:xfrm>
            <a:off x="7912977" y="6679132"/>
            <a:ext cx="828753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UAB. All Rights Reserved.</a:t>
            </a:r>
          </a:p>
        </p:txBody>
      </p:sp>
      <p:sp>
        <p:nvSpPr>
          <p:cNvPr id="2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08250" y="6555804"/>
            <a:ext cx="4148992" cy="196529"/>
          </a:xfrm>
        </p:spPr>
        <p:txBody>
          <a:bodyPr lIns="0" tIns="0" rIns="0" bIns="0" anchor="b"/>
          <a:lstStyle>
            <a:lvl1pPr algn="ctr">
              <a:defRPr sz="7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DEPARTMENT OF RADIOLOGY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25" y="6593267"/>
            <a:ext cx="1763517" cy="1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27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789">
          <p15:clr>
            <a:srgbClr val="FBAE40"/>
          </p15:clr>
        </p15:guide>
        <p15:guide id="3" orient="horz" pos="4252">
          <p15:clr>
            <a:srgbClr val="FBAE40"/>
          </p15:clr>
        </p15:guide>
        <p15:guide id="4" orient="horz" pos="4020">
          <p15:clr>
            <a:srgbClr val="FBAE40"/>
          </p15:clr>
        </p15:guide>
        <p15:guide id="5" orient="horz" pos="1032">
          <p15:clr>
            <a:srgbClr val="FBAE40"/>
          </p15:clr>
        </p15:guide>
        <p15:guide id="6" orient="horz" pos="432">
          <p15:clr>
            <a:srgbClr val="FBAE40"/>
          </p15:clr>
        </p15:guide>
        <p15:guide id="7" pos="254">
          <p15:clr>
            <a:srgbClr val="FBAE40"/>
          </p15:clr>
        </p15:guide>
        <p15:guide id="8" pos="1430">
          <p15:clr>
            <a:srgbClr val="FBAE40"/>
          </p15:clr>
        </p15:guide>
        <p15:guide id="9" pos="1614">
          <p15:clr>
            <a:srgbClr val="FBAE40"/>
          </p15:clr>
        </p15:guide>
        <p15:guide id="10" pos="2973">
          <p15:clr>
            <a:srgbClr val="FBAE40"/>
          </p15:clr>
        </p15:guide>
        <p15:guide id="11" pos="4148">
          <p15:clr>
            <a:srgbClr val="FBAE40"/>
          </p15:clr>
        </p15:guide>
        <p15:guide id="12" pos="4333">
          <p15:clr>
            <a:srgbClr val="FBAE40"/>
          </p15:clr>
        </p15:guide>
        <p15:guide id="13" pos="5369">
          <p15:clr>
            <a:srgbClr val="FBAE40"/>
          </p15:clr>
        </p15:guide>
        <p15:guide id="14" pos="5508">
          <p15:clr>
            <a:srgbClr val="FBAE40"/>
          </p15:clr>
        </p15:guide>
        <p15:guide id="15" pos="5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Pictur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AFCE-8EC7-084D-BB9A-53CC5797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71" y="1645670"/>
            <a:ext cx="8339450" cy="158075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  <a:lvl2pPr marL="342900" indent="0">
              <a:lnSpc>
                <a:spcPct val="100000"/>
              </a:lnSpc>
              <a:buNone/>
              <a:defRPr/>
            </a:lvl2pPr>
            <a:lvl3pPr marL="685800" indent="0">
              <a:lnSpc>
                <a:spcPct val="100000"/>
              </a:lnSpc>
              <a:buNone/>
              <a:defRPr/>
            </a:lvl3pPr>
            <a:lvl4pPr marL="1028700" indent="0">
              <a:lnSpc>
                <a:spcPct val="100000"/>
              </a:lnSpc>
              <a:buNone/>
              <a:defRPr/>
            </a:lvl4pPr>
            <a:lvl5pPr marL="13716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0" y="476720"/>
            <a:ext cx="7977349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3600" b="1">
                <a:solidFill>
                  <a:srgbClr val="00624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r>
              <a:rPr lang="en-US" dirty="0"/>
              <a:t>Text with Picture Horizontal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0E64717-DA8A-9C47-B2BD-397159535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9001"/>
            <a:ext cx="9144000" cy="303711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32C1565-79B8-074A-A1EC-EB2AEDA7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4" y="570004"/>
            <a:ext cx="22809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bg1">
                    <a:lumMod val="50000"/>
                  </a:schemeClr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3CF229-07A4-0A48-B37A-224A953F232A}"/>
              </a:ext>
            </a:extLst>
          </p:cNvPr>
          <p:cNvCxnSpPr>
            <a:cxnSpLocks/>
          </p:cNvCxnSpPr>
          <p:nvPr userDrawn="1"/>
        </p:nvCxnSpPr>
        <p:spPr>
          <a:xfrm>
            <a:off x="8518760" y="625959"/>
            <a:ext cx="0" cy="232322"/>
          </a:xfrm>
          <a:prstGeom prst="line">
            <a:avLst/>
          </a:prstGeom>
          <a:ln w="12700">
            <a:solidFill>
              <a:srgbClr val="70B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 userDrawn="1"/>
        </p:nvSpPr>
        <p:spPr>
          <a:xfrm>
            <a:off x="0" y="6466114"/>
            <a:ext cx="9144000" cy="391886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 userDrawn="1"/>
        </p:nvSpPr>
        <p:spPr>
          <a:xfrm>
            <a:off x="7912977" y="6679132"/>
            <a:ext cx="828753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UAB. All Rights Reserved.</a:t>
            </a: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508250" y="6555804"/>
            <a:ext cx="4148992" cy="196529"/>
          </a:xfrm>
        </p:spPr>
        <p:txBody>
          <a:bodyPr lIns="0" tIns="0" rIns="0" bIns="0" anchor="b"/>
          <a:lstStyle>
            <a:lvl1pPr algn="ctr">
              <a:defRPr sz="7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DEPARTMENT OF RADIOLOGY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25" y="6593267"/>
            <a:ext cx="1763517" cy="1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39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5369">
          <p15:clr>
            <a:srgbClr val="FBAE40"/>
          </p15:clr>
        </p15:guide>
        <p15:guide id="4" pos="5508">
          <p15:clr>
            <a:srgbClr val="FBAE40"/>
          </p15:clr>
        </p15:guide>
        <p15:guide id="5" pos="5279">
          <p15:clr>
            <a:srgbClr val="FBAE40"/>
          </p15:clr>
        </p15:guide>
        <p15:guide id="6" orient="horz" pos="1033">
          <p15:clr>
            <a:srgbClr val="FBAE40"/>
          </p15:clr>
        </p15:guide>
        <p15:guide id="7" orient="horz" pos="432">
          <p15:clr>
            <a:srgbClr val="FBAE40"/>
          </p15:clr>
        </p15:guide>
        <p15:guide id="8" orient="horz" pos="2033">
          <p15:clr>
            <a:srgbClr val="FBAE40"/>
          </p15:clr>
        </p15:guide>
        <p15:guide id="9" orient="horz" pos="42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1E18BAE-9E2F-A544-8C18-ABE725352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271" y="476720"/>
            <a:ext cx="7977348" cy="7685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3600" b="1">
                <a:solidFill>
                  <a:srgbClr val="00624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r>
              <a:rPr lang="en-US" dirty="0"/>
              <a:t>Text and Table – Option 2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BF1EF8E-DA0B-704D-8521-ABAD7DBCCC9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565556" y="1645670"/>
            <a:ext cx="5151578" cy="4351336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2C1565-79B8-074A-A1EC-EB2AEDA7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4" y="570004"/>
            <a:ext cx="22809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bg1">
                    <a:lumMod val="50000"/>
                  </a:schemeClr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3CF229-07A4-0A48-B37A-224A953F232A}"/>
              </a:ext>
            </a:extLst>
          </p:cNvPr>
          <p:cNvCxnSpPr>
            <a:cxnSpLocks/>
          </p:cNvCxnSpPr>
          <p:nvPr userDrawn="1"/>
        </p:nvCxnSpPr>
        <p:spPr>
          <a:xfrm>
            <a:off x="8518760" y="625959"/>
            <a:ext cx="0" cy="232322"/>
          </a:xfrm>
          <a:prstGeom prst="line">
            <a:avLst/>
          </a:prstGeom>
          <a:ln w="12700">
            <a:solidFill>
              <a:srgbClr val="70B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E85957F-ACA5-D748-A069-E71676AF8C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8327" y="1639888"/>
            <a:ext cx="2900498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006241"/>
              </a:buClr>
              <a:defRPr sz="24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  <a:lvl2pPr>
              <a:lnSpc>
                <a:spcPct val="100000"/>
              </a:lnSpc>
              <a:buClr>
                <a:srgbClr val="006241"/>
              </a:buClr>
              <a:defRPr sz="20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2pPr>
            <a:lvl3pPr>
              <a:lnSpc>
                <a:spcPct val="100000"/>
              </a:lnSpc>
              <a:buClr>
                <a:srgbClr val="006241"/>
              </a:buClr>
              <a:defRPr sz="18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3pPr>
            <a:lvl4pPr>
              <a:lnSpc>
                <a:spcPct val="100000"/>
              </a:lnSpc>
              <a:buClr>
                <a:srgbClr val="006241"/>
              </a:buClr>
              <a:defRPr sz="16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4pPr>
            <a:lvl5pPr>
              <a:lnSpc>
                <a:spcPct val="100000"/>
              </a:lnSpc>
              <a:buClr>
                <a:srgbClr val="006241"/>
              </a:buClr>
              <a:defRPr sz="1600"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2175C7-9CB8-2448-9B05-69F01779E8F9}"/>
              </a:ext>
            </a:extLst>
          </p:cNvPr>
          <p:cNvSpPr/>
          <p:nvPr userDrawn="1"/>
        </p:nvSpPr>
        <p:spPr>
          <a:xfrm>
            <a:off x="0" y="6466114"/>
            <a:ext cx="9144000" cy="391886"/>
          </a:xfrm>
          <a:prstGeom prst="rect">
            <a:avLst/>
          </a:prstGeom>
          <a:solidFill>
            <a:srgbClr val="006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663B76-15CB-434D-8715-085FAB65AA38}"/>
              </a:ext>
            </a:extLst>
          </p:cNvPr>
          <p:cNvSpPr txBox="1"/>
          <p:nvPr userDrawn="1"/>
        </p:nvSpPr>
        <p:spPr>
          <a:xfrm>
            <a:off x="7912977" y="6679132"/>
            <a:ext cx="828753" cy="80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525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UAB. All Rights Reserved.</a:t>
            </a:r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2508250" y="6555804"/>
            <a:ext cx="4148992" cy="196529"/>
          </a:xfrm>
        </p:spPr>
        <p:txBody>
          <a:bodyPr lIns="0" tIns="0" rIns="0" bIns="0" anchor="b"/>
          <a:lstStyle>
            <a:lvl1pPr algn="ctr">
              <a:defRPr sz="7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DEPARTMENT OF RADIOLOGY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25" y="6593267"/>
            <a:ext cx="1763517" cy="1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94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3" userDrawn="1">
          <p15:clr>
            <a:srgbClr val="FBAE40"/>
          </p15:clr>
        </p15:guide>
        <p15:guide id="2" pos="5369" userDrawn="1">
          <p15:clr>
            <a:srgbClr val="FBAE40"/>
          </p15:clr>
        </p15:guide>
        <p15:guide id="3" orient="horz" pos="4252" userDrawn="1">
          <p15:clr>
            <a:srgbClr val="FBAE40"/>
          </p15:clr>
        </p15:guide>
        <p15:guide id="4" orient="horz" pos="432" userDrawn="1">
          <p15:clr>
            <a:srgbClr val="FBAE40"/>
          </p15:clr>
        </p15:guide>
        <p15:guide id="5" orient="horz" pos="3778" userDrawn="1">
          <p15:clr>
            <a:srgbClr val="FBAE40"/>
          </p15:clr>
        </p15:guide>
        <p15:guide id="6" pos="254" userDrawn="1">
          <p15:clr>
            <a:srgbClr val="FBAE40"/>
          </p15:clr>
        </p15:guide>
        <p15:guide id="7" pos="2078" userDrawn="1">
          <p15:clr>
            <a:srgbClr val="FBAE40"/>
          </p15:clr>
        </p15:guide>
        <p15:guide id="8" pos="2249" userDrawn="1">
          <p15:clr>
            <a:srgbClr val="FBAE40"/>
          </p15:clr>
        </p15:guide>
        <p15:guide id="9" pos="5279" userDrawn="1">
          <p15:clr>
            <a:srgbClr val="FBAE40"/>
          </p15:clr>
        </p15:guide>
        <p15:guide id="10" pos="548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0" y="476720"/>
            <a:ext cx="7977349" cy="76854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2C1565-79B8-074A-A1EC-EB2AEDA7B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4" y="570004"/>
            <a:ext cx="22809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bg1">
                    <a:lumMod val="50000"/>
                  </a:schemeClr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fld id="{54797FC3-DC33-DA47-95F6-F7EB925D69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3CF229-07A4-0A48-B37A-224A953F232A}"/>
              </a:ext>
            </a:extLst>
          </p:cNvPr>
          <p:cNvCxnSpPr>
            <a:cxnSpLocks/>
          </p:cNvCxnSpPr>
          <p:nvPr userDrawn="1"/>
        </p:nvCxnSpPr>
        <p:spPr>
          <a:xfrm>
            <a:off x="8518760" y="625959"/>
            <a:ext cx="0" cy="232322"/>
          </a:xfrm>
          <a:prstGeom prst="line">
            <a:avLst/>
          </a:prstGeom>
          <a:ln w="12700">
            <a:solidFill>
              <a:srgbClr val="70B2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917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" userDrawn="1">
          <p15:clr>
            <a:srgbClr val="FBAE40"/>
          </p15:clr>
        </p15:guide>
        <p15:guide id="2" orient="horz" pos="432" userDrawn="1">
          <p15:clr>
            <a:srgbClr val="FBAE40"/>
          </p15:clr>
        </p15:guide>
        <p15:guide id="3" pos="5369" userDrawn="1">
          <p15:clr>
            <a:srgbClr val="FBAE40"/>
          </p15:clr>
        </p15:guide>
        <p15:guide id="4" pos="5279" userDrawn="1">
          <p15:clr>
            <a:srgbClr val="FBAE40"/>
          </p15:clr>
        </p15:guide>
        <p15:guide id="5" pos="55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- Pictu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ED71B4D-8ED0-0B45-92CD-A27082105A38}"/>
              </a:ext>
            </a:extLst>
          </p:cNvPr>
          <p:cNvSpPr txBox="1"/>
          <p:nvPr userDrawn="1"/>
        </p:nvSpPr>
        <p:spPr>
          <a:xfrm>
            <a:off x="-2" y="-426745"/>
            <a:ext cx="914400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dirty="0">
                <a:solidFill>
                  <a:schemeClr val="accent2"/>
                </a:solidFill>
                <a:latin typeface="+mj-lt"/>
              </a:rPr>
              <a:t>To insert a background image, right-click on the slide – select FORMAT BACKGROUND &gt; Picture or texture fill</a:t>
            </a:r>
            <a:endParaRPr lang="bg-BG" sz="10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DF7E55-8B87-B44B-840B-893B5558C82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B20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62000" y="4333876"/>
            <a:ext cx="6762750" cy="1655762"/>
          </a:xfrm>
        </p:spPr>
        <p:txBody>
          <a:bodyPr lIns="0" tIns="36000" rIns="0" bIns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Graphic 8">
            <a:extLst>
              <a:ext uri="{FF2B5EF4-FFF2-40B4-BE49-F238E27FC236}">
                <a16:creationId xmlns:a16="http://schemas.microsoft.com/office/drawing/2014/main" id="{F7849BD5-9C11-5D44-854F-7027C6FBA9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928012"/>
            <a:ext cx="4734560" cy="41681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1830599"/>
            <a:ext cx="6762750" cy="2411202"/>
          </a:xfrm>
        </p:spPr>
        <p:txBody>
          <a:bodyPr lIns="0" tIns="36000" rIns="0" bIns="0" anchor="b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baseline="0">
                <a:solidFill>
                  <a:schemeClr val="bg1"/>
                </a:solidFill>
                <a:latin typeface="+mj-lt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r>
              <a:rPr lang="en-US" dirty="0"/>
              <a:t>Section Divider – Picture Background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2860" y="1364473"/>
            <a:ext cx="6851890" cy="293296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SCHOOL OF - to apply in all slides at the same time edit in 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12932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91">
          <p15:clr>
            <a:srgbClr val="FBAE40"/>
          </p15:clr>
        </p15:guide>
        <p15:guide id="2" pos="478">
          <p15:clr>
            <a:srgbClr val="FBAE40"/>
          </p15:clr>
        </p15:guide>
        <p15:guide id="3" pos="4738">
          <p15:clr>
            <a:srgbClr val="FBAE40"/>
          </p15:clr>
        </p15:guide>
        <p15:guide id="4" orient="horz" pos="2550">
          <p15:clr>
            <a:srgbClr val="FBAE40"/>
          </p15:clr>
        </p15:guide>
        <p15:guide id="5" orient="horz" pos="275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r>
              <a:rPr lang="en-GB"/>
              <a:t>DEPARTMENT OF RADIOLOGY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roxima Nova Rg" panose="02000506030000020004" pitchFamily="50" charset="0"/>
                <a:ea typeface="Proxima Nova Rg" panose="02000506030000020004" pitchFamily="50" charset="0"/>
                <a:cs typeface="Proxima Nova Rg" panose="02000506030000020004" pitchFamily="50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3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65" r:id="rId2"/>
    <p:sldLayoutId id="2147483708" r:id="rId3"/>
    <p:sldLayoutId id="2147483718" r:id="rId4"/>
    <p:sldLayoutId id="2147483725" r:id="rId5"/>
    <p:sldLayoutId id="2147483728" r:id="rId6"/>
    <p:sldLayoutId id="2147483669" r:id="rId7"/>
    <p:sldLayoutId id="2147483697" r:id="rId8"/>
    <p:sldLayoutId id="214748376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241"/>
          </a:solidFill>
          <a:latin typeface="Proxima Nova Rg" panose="02000506030000020004" pitchFamily="50" charset="0"/>
          <a:ea typeface="Proxima Nova Rg" panose="02000506030000020004" pitchFamily="50" charset="0"/>
          <a:cs typeface="Proxima Nova Rg" panose="02000506030000020004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 Rg" panose="02000506030000020004" pitchFamily="50" charset="0"/>
          <a:ea typeface="Proxima Nova Rg" panose="02000506030000020004" pitchFamily="50" charset="0"/>
          <a:cs typeface="Proxima Nova Rg" panose="02000506030000020004" pitchFamily="5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Rg" panose="02000506030000020004" pitchFamily="50" charset="0"/>
          <a:ea typeface="Proxima Nova Rg" panose="02000506030000020004" pitchFamily="50" charset="0"/>
          <a:cs typeface="Proxima Nova Rg" panose="02000506030000020004" pitchFamily="5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 Rg" panose="02000506030000020004" pitchFamily="50" charset="0"/>
          <a:ea typeface="Proxima Nova Rg" panose="02000506030000020004" pitchFamily="50" charset="0"/>
          <a:cs typeface="Proxima Nova Rg" panose="02000506030000020004" pitchFamily="5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 pitchFamily="50" charset="0"/>
          <a:ea typeface="Proxima Nova Rg" panose="02000506030000020004" pitchFamily="50" charset="0"/>
          <a:cs typeface="Proxima Nova Rg" panose="02000506030000020004" pitchFamily="5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 pitchFamily="50" charset="0"/>
          <a:ea typeface="Proxima Nova Rg" panose="02000506030000020004" pitchFamily="50" charset="0"/>
          <a:cs typeface="Proxima Nova Rg" panose="02000506030000020004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bmedicine.org/branding/logos-templates" TargetMode="External"/><Relationship Id="rId2" Type="http://schemas.openxmlformats.org/officeDocument/2006/relationships/hyperlink" Target="https://www.uab.edu/medicine/radiology/about/faculty-staff-resources/useful-links?id=372:rad-ppt-template&amp;catid=8:about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ab.edu/medicine/radiology/education/remote-teachin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Things to know before giving your next noon conference </a:t>
            </a:r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ts val="6000"/>
              </a:lnSpc>
            </a:pPr>
            <a:r>
              <a:rPr lang="en-GB" dirty="0">
                <a:solidFill>
                  <a:schemeClr val="accent3"/>
                </a:solidFill>
              </a:rPr>
              <a:t>Guide for</a:t>
            </a:r>
            <a:br>
              <a:rPr lang="en-GB" dirty="0">
                <a:solidFill>
                  <a:schemeClr val="accent6"/>
                </a:solidFill>
                <a:latin typeface="+mj-lt"/>
              </a:rPr>
            </a:br>
            <a:r>
              <a:rPr lang="en-GB" dirty="0">
                <a:solidFill>
                  <a:schemeClr val="accent6"/>
                </a:solidFill>
              </a:rPr>
              <a:t>Radiology resident didactics </a:t>
            </a:r>
            <a:endParaRPr lang="en-GB" dirty="0">
              <a:latin typeface="+mj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86DE94-0F72-1E4B-9043-B11EF189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DEPARTMENT OF RADIOLOGY</a:t>
            </a:r>
          </a:p>
        </p:txBody>
      </p:sp>
    </p:spTree>
    <p:extLst>
      <p:ext uri="{BB962C8B-B14F-4D97-AF65-F5344CB8AC3E}">
        <p14:creationId xmlns:p14="http://schemas.microsoft.com/office/powerpoint/2010/main" val="1223662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394D-D046-4F45-8A61-AA2D063A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QR code: please scan and provide feedback before leaving today! Thanks!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797FC3-DC33-DA47-95F6-F7EB925D69E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DEPARTMENT OF RADIOLOGY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493EB56-22DA-684E-A7F2-62AF12C6FA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5576" b="5576"/>
          <a:stretch>
            <a:fillRect/>
          </a:stretch>
        </p:blipFill>
        <p:spPr>
          <a:xfrm>
            <a:off x="1753393" y="1396253"/>
            <a:ext cx="5637213" cy="5008563"/>
          </a:xfrm>
        </p:spPr>
      </p:pic>
    </p:spTree>
    <p:extLst>
      <p:ext uri="{BB962C8B-B14F-4D97-AF65-F5344CB8AC3E}">
        <p14:creationId xmlns:p14="http://schemas.microsoft.com/office/powerpoint/2010/main" val="204555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Do’s and Don’ts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554083" y="6588678"/>
            <a:ext cx="4773270" cy="195719"/>
          </a:xfrm>
        </p:spPr>
        <p:txBody>
          <a:bodyPr/>
          <a:lstStyle/>
          <a:p>
            <a:r>
              <a:rPr lang="en-GB"/>
              <a:t>DEPARTMENT OF RADIOLOGY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797FC3-DC33-DA47-95F6-F7EB925D69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E1CE1D63-2EEC-471E-BFC8-2F7121801942}"/>
              </a:ext>
            </a:extLst>
          </p:cNvPr>
          <p:cNvSpPr txBox="1">
            <a:spLocks/>
          </p:cNvSpPr>
          <p:nvPr/>
        </p:nvSpPr>
        <p:spPr>
          <a:xfrm>
            <a:off x="774700" y="2998470"/>
            <a:ext cx="3472196" cy="18590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latin typeface="+mj-lt"/>
              </a:rPr>
              <a:t>Be a little early to set up</a:t>
            </a:r>
            <a:endParaRPr lang="en-GB" sz="12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200" b="1" dirty="0">
                <a:latin typeface="+mj-lt"/>
              </a:rPr>
              <a:t>Try to incorporating interactive learning</a:t>
            </a:r>
            <a:endParaRPr lang="en-GB" sz="12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200" b="1" dirty="0">
                <a:latin typeface="+mj-lt"/>
              </a:rPr>
              <a:t>Use your resources (this site)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200" b="1" dirty="0">
                <a:latin typeface="+mj-lt"/>
              </a:rPr>
              <a:t>Ask questions (Heather Cowart)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7E09C7DD-AB14-4BC1-822C-9E31580C79A6}"/>
              </a:ext>
            </a:extLst>
          </p:cNvPr>
          <p:cNvSpPr txBox="1">
            <a:spLocks/>
          </p:cNvSpPr>
          <p:nvPr/>
        </p:nvSpPr>
        <p:spPr>
          <a:xfrm>
            <a:off x="402274" y="2270059"/>
            <a:ext cx="3844622" cy="503674"/>
          </a:xfrm>
          <a:prstGeom prst="rect">
            <a:avLst/>
          </a:prstGeom>
          <a:solidFill>
            <a:schemeClr val="accent3"/>
          </a:solidFill>
        </p:spPr>
        <p:txBody>
          <a:bodyPr lIns="377999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  <a:latin typeface="+mj-lt"/>
              </a:rPr>
              <a:t>DO</a:t>
            </a:r>
          </a:p>
        </p:txBody>
      </p:sp>
      <p:sp>
        <p:nvSpPr>
          <p:cNvPr id="41" name="Google Shape;1037;p98">
            <a:extLst>
              <a:ext uri="{FF2B5EF4-FFF2-40B4-BE49-F238E27FC236}">
                <a16:creationId xmlns:a16="http://schemas.microsoft.com/office/drawing/2014/main" id="{2031147A-2755-4911-A082-80F19B6E1B22}"/>
              </a:ext>
            </a:extLst>
          </p:cNvPr>
          <p:cNvSpPr>
            <a:spLocks noChangeAspect="1"/>
          </p:cNvSpPr>
          <p:nvPr/>
        </p:nvSpPr>
        <p:spPr>
          <a:xfrm>
            <a:off x="491170" y="3063593"/>
            <a:ext cx="188066" cy="135000"/>
          </a:xfrm>
          <a:custGeom>
            <a:avLst/>
            <a:gdLst/>
            <a:ahLst/>
            <a:cxnLst/>
            <a:rect l="l" t="t" r="r" b="b"/>
            <a:pathLst>
              <a:path w="377" h="268" extrusionOk="0">
                <a:moveTo>
                  <a:pt x="133" y="262"/>
                </a:moveTo>
                <a:lnTo>
                  <a:pt x="5" y="133"/>
                </a:lnTo>
                <a:cubicBezTo>
                  <a:pt x="0" y="128"/>
                  <a:pt x="0" y="120"/>
                  <a:pt x="5" y="116"/>
                </a:cubicBezTo>
                <a:lnTo>
                  <a:pt x="22" y="98"/>
                </a:lnTo>
                <a:cubicBezTo>
                  <a:pt x="27" y="94"/>
                  <a:pt x="35" y="94"/>
                  <a:pt x="39" y="98"/>
                </a:cubicBezTo>
                <a:lnTo>
                  <a:pt x="136" y="196"/>
                </a:lnTo>
                <a:cubicBezTo>
                  <a:pt x="139" y="199"/>
                  <a:pt x="144" y="199"/>
                  <a:pt x="148" y="196"/>
                </a:cubicBezTo>
                <a:lnTo>
                  <a:pt x="337" y="5"/>
                </a:lnTo>
                <a:cubicBezTo>
                  <a:pt x="341" y="0"/>
                  <a:pt x="349" y="0"/>
                  <a:pt x="354" y="5"/>
                </a:cubicBezTo>
                <a:lnTo>
                  <a:pt x="371" y="22"/>
                </a:lnTo>
                <a:cubicBezTo>
                  <a:pt x="376" y="27"/>
                  <a:pt x="376" y="35"/>
                  <a:pt x="371" y="39"/>
                </a:cubicBezTo>
                <a:lnTo>
                  <a:pt x="151" y="262"/>
                </a:lnTo>
                <a:cubicBezTo>
                  <a:pt x="146" y="267"/>
                  <a:pt x="138" y="267"/>
                  <a:pt x="133" y="262"/>
                </a:cubicBezTo>
              </a:path>
            </a:pathLst>
          </a:custGeom>
          <a:solidFill>
            <a:srgbClr val="00624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037;p98">
            <a:extLst>
              <a:ext uri="{FF2B5EF4-FFF2-40B4-BE49-F238E27FC236}">
                <a16:creationId xmlns:a16="http://schemas.microsoft.com/office/drawing/2014/main" id="{F64738A0-86CF-43C6-8A60-AB3EAC3C5903}"/>
              </a:ext>
            </a:extLst>
          </p:cNvPr>
          <p:cNvSpPr>
            <a:spLocks noChangeAspect="1"/>
          </p:cNvSpPr>
          <p:nvPr/>
        </p:nvSpPr>
        <p:spPr>
          <a:xfrm>
            <a:off x="491170" y="3428289"/>
            <a:ext cx="188066" cy="135000"/>
          </a:xfrm>
          <a:custGeom>
            <a:avLst/>
            <a:gdLst/>
            <a:ahLst/>
            <a:cxnLst/>
            <a:rect l="l" t="t" r="r" b="b"/>
            <a:pathLst>
              <a:path w="377" h="268" extrusionOk="0">
                <a:moveTo>
                  <a:pt x="133" y="262"/>
                </a:moveTo>
                <a:lnTo>
                  <a:pt x="5" y="133"/>
                </a:lnTo>
                <a:cubicBezTo>
                  <a:pt x="0" y="128"/>
                  <a:pt x="0" y="120"/>
                  <a:pt x="5" y="116"/>
                </a:cubicBezTo>
                <a:lnTo>
                  <a:pt x="22" y="98"/>
                </a:lnTo>
                <a:cubicBezTo>
                  <a:pt x="27" y="94"/>
                  <a:pt x="35" y="94"/>
                  <a:pt x="39" y="98"/>
                </a:cubicBezTo>
                <a:lnTo>
                  <a:pt x="136" y="196"/>
                </a:lnTo>
                <a:cubicBezTo>
                  <a:pt x="139" y="199"/>
                  <a:pt x="144" y="199"/>
                  <a:pt x="148" y="196"/>
                </a:cubicBezTo>
                <a:lnTo>
                  <a:pt x="337" y="5"/>
                </a:lnTo>
                <a:cubicBezTo>
                  <a:pt x="341" y="0"/>
                  <a:pt x="349" y="0"/>
                  <a:pt x="354" y="5"/>
                </a:cubicBezTo>
                <a:lnTo>
                  <a:pt x="371" y="22"/>
                </a:lnTo>
                <a:cubicBezTo>
                  <a:pt x="376" y="27"/>
                  <a:pt x="376" y="35"/>
                  <a:pt x="371" y="39"/>
                </a:cubicBezTo>
                <a:lnTo>
                  <a:pt x="151" y="262"/>
                </a:lnTo>
                <a:cubicBezTo>
                  <a:pt x="146" y="267"/>
                  <a:pt x="138" y="267"/>
                  <a:pt x="133" y="262"/>
                </a:cubicBezTo>
              </a:path>
            </a:pathLst>
          </a:custGeom>
          <a:solidFill>
            <a:srgbClr val="00624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037;p98">
            <a:extLst>
              <a:ext uri="{FF2B5EF4-FFF2-40B4-BE49-F238E27FC236}">
                <a16:creationId xmlns:a16="http://schemas.microsoft.com/office/drawing/2014/main" id="{BD9E13F5-0FF3-4BC3-B6FD-F74D72D6E27C}"/>
              </a:ext>
            </a:extLst>
          </p:cNvPr>
          <p:cNvSpPr>
            <a:spLocks noChangeAspect="1"/>
          </p:cNvSpPr>
          <p:nvPr/>
        </p:nvSpPr>
        <p:spPr>
          <a:xfrm>
            <a:off x="491170" y="3792985"/>
            <a:ext cx="188066" cy="135000"/>
          </a:xfrm>
          <a:custGeom>
            <a:avLst/>
            <a:gdLst/>
            <a:ahLst/>
            <a:cxnLst/>
            <a:rect l="l" t="t" r="r" b="b"/>
            <a:pathLst>
              <a:path w="377" h="268" extrusionOk="0">
                <a:moveTo>
                  <a:pt x="133" y="262"/>
                </a:moveTo>
                <a:lnTo>
                  <a:pt x="5" y="133"/>
                </a:lnTo>
                <a:cubicBezTo>
                  <a:pt x="0" y="128"/>
                  <a:pt x="0" y="120"/>
                  <a:pt x="5" y="116"/>
                </a:cubicBezTo>
                <a:lnTo>
                  <a:pt x="22" y="98"/>
                </a:lnTo>
                <a:cubicBezTo>
                  <a:pt x="27" y="94"/>
                  <a:pt x="35" y="94"/>
                  <a:pt x="39" y="98"/>
                </a:cubicBezTo>
                <a:lnTo>
                  <a:pt x="136" y="196"/>
                </a:lnTo>
                <a:cubicBezTo>
                  <a:pt x="139" y="199"/>
                  <a:pt x="144" y="199"/>
                  <a:pt x="148" y="196"/>
                </a:cubicBezTo>
                <a:lnTo>
                  <a:pt x="337" y="5"/>
                </a:lnTo>
                <a:cubicBezTo>
                  <a:pt x="341" y="0"/>
                  <a:pt x="349" y="0"/>
                  <a:pt x="354" y="5"/>
                </a:cubicBezTo>
                <a:lnTo>
                  <a:pt x="371" y="22"/>
                </a:lnTo>
                <a:cubicBezTo>
                  <a:pt x="376" y="27"/>
                  <a:pt x="376" y="35"/>
                  <a:pt x="371" y="39"/>
                </a:cubicBezTo>
                <a:lnTo>
                  <a:pt x="151" y="262"/>
                </a:lnTo>
                <a:cubicBezTo>
                  <a:pt x="146" y="267"/>
                  <a:pt x="138" y="267"/>
                  <a:pt x="133" y="262"/>
                </a:cubicBezTo>
              </a:path>
            </a:pathLst>
          </a:custGeom>
          <a:solidFill>
            <a:srgbClr val="00624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1037;p98">
            <a:extLst>
              <a:ext uri="{FF2B5EF4-FFF2-40B4-BE49-F238E27FC236}">
                <a16:creationId xmlns:a16="http://schemas.microsoft.com/office/drawing/2014/main" id="{DCDBA007-8859-4543-898F-81D5C83FF3AF}"/>
              </a:ext>
            </a:extLst>
          </p:cNvPr>
          <p:cNvSpPr>
            <a:spLocks noChangeAspect="1"/>
          </p:cNvSpPr>
          <p:nvPr/>
        </p:nvSpPr>
        <p:spPr>
          <a:xfrm>
            <a:off x="491170" y="4157680"/>
            <a:ext cx="188066" cy="135000"/>
          </a:xfrm>
          <a:custGeom>
            <a:avLst/>
            <a:gdLst/>
            <a:ahLst/>
            <a:cxnLst/>
            <a:rect l="l" t="t" r="r" b="b"/>
            <a:pathLst>
              <a:path w="377" h="268" extrusionOk="0">
                <a:moveTo>
                  <a:pt x="133" y="262"/>
                </a:moveTo>
                <a:lnTo>
                  <a:pt x="5" y="133"/>
                </a:lnTo>
                <a:cubicBezTo>
                  <a:pt x="0" y="128"/>
                  <a:pt x="0" y="120"/>
                  <a:pt x="5" y="116"/>
                </a:cubicBezTo>
                <a:lnTo>
                  <a:pt x="22" y="98"/>
                </a:lnTo>
                <a:cubicBezTo>
                  <a:pt x="27" y="94"/>
                  <a:pt x="35" y="94"/>
                  <a:pt x="39" y="98"/>
                </a:cubicBezTo>
                <a:lnTo>
                  <a:pt x="136" y="196"/>
                </a:lnTo>
                <a:cubicBezTo>
                  <a:pt x="139" y="199"/>
                  <a:pt x="144" y="199"/>
                  <a:pt x="148" y="196"/>
                </a:cubicBezTo>
                <a:lnTo>
                  <a:pt x="337" y="5"/>
                </a:lnTo>
                <a:cubicBezTo>
                  <a:pt x="341" y="0"/>
                  <a:pt x="349" y="0"/>
                  <a:pt x="354" y="5"/>
                </a:cubicBezTo>
                <a:lnTo>
                  <a:pt x="371" y="22"/>
                </a:lnTo>
                <a:cubicBezTo>
                  <a:pt x="376" y="27"/>
                  <a:pt x="376" y="35"/>
                  <a:pt x="371" y="39"/>
                </a:cubicBezTo>
                <a:lnTo>
                  <a:pt x="151" y="262"/>
                </a:lnTo>
                <a:cubicBezTo>
                  <a:pt x="146" y="267"/>
                  <a:pt x="138" y="267"/>
                  <a:pt x="133" y="262"/>
                </a:cubicBezTo>
              </a:path>
            </a:pathLst>
          </a:custGeom>
          <a:solidFill>
            <a:srgbClr val="00624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1037;p98">
            <a:extLst>
              <a:ext uri="{FF2B5EF4-FFF2-40B4-BE49-F238E27FC236}">
                <a16:creationId xmlns:a16="http://schemas.microsoft.com/office/drawing/2014/main" id="{84DA6CAC-8A97-48AE-BFC4-7BD9224EAA64}"/>
              </a:ext>
            </a:extLst>
          </p:cNvPr>
          <p:cNvSpPr>
            <a:spLocks noChangeAspect="1"/>
          </p:cNvSpPr>
          <p:nvPr/>
        </p:nvSpPr>
        <p:spPr>
          <a:xfrm>
            <a:off x="491170" y="2454395"/>
            <a:ext cx="188066" cy="135000"/>
          </a:xfrm>
          <a:custGeom>
            <a:avLst/>
            <a:gdLst/>
            <a:ahLst/>
            <a:cxnLst/>
            <a:rect l="l" t="t" r="r" b="b"/>
            <a:pathLst>
              <a:path w="377" h="268" extrusionOk="0">
                <a:moveTo>
                  <a:pt x="133" y="262"/>
                </a:moveTo>
                <a:lnTo>
                  <a:pt x="5" y="133"/>
                </a:lnTo>
                <a:cubicBezTo>
                  <a:pt x="0" y="128"/>
                  <a:pt x="0" y="120"/>
                  <a:pt x="5" y="116"/>
                </a:cubicBezTo>
                <a:lnTo>
                  <a:pt x="22" y="98"/>
                </a:lnTo>
                <a:cubicBezTo>
                  <a:pt x="27" y="94"/>
                  <a:pt x="35" y="94"/>
                  <a:pt x="39" y="98"/>
                </a:cubicBezTo>
                <a:lnTo>
                  <a:pt x="136" y="196"/>
                </a:lnTo>
                <a:cubicBezTo>
                  <a:pt x="139" y="199"/>
                  <a:pt x="144" y="199"/>
                  <a:pt x="148" y="196"/>
                </a:cubicBezTo>
                <a:lnTo>
                  <a:pt x="337" y="5"/>
                </a:lnTo>
                <a:cubicBezTo>
                  <a:pt x="341" y="0"/>
                  <a:pt x="349" y="0"/>
                  <a:pt x="354" y="5"/>
                </a:cubicBezTo>
                <a:lnTo>
                  <a:pt x="371" y="22"/>
                </a:lnTo>
                <a:cubicBezTo>
                  <a:pt x="376" y="27"/>
                  <a:pt x="376" y="35"/>
                  <a:pt x="371" y="39"/>
                </a:cubicBezTo>
                <a:lnTo>
                  <a:pt x="151" y="262"/>
                </a:lnTo>
                <a:cubicBezTo>
                  <a:pt x="146" y="267"/>
                  <a:pt x="138" y="267"/>
                  <a:pt x="133" y="26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 sz="135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F283D8F8-01A2-46C7-8E94-2792E7393B7D}"/>
              </a:ext>
            </a:extLst>
          </p:cNvPr>
          <p:cNvSpPr txBox="1">
            <a:spLocks/>
          </p:cNvSpPr>
          <p:nvPr/>
        </p:nvSpPr>
        <p:spPr>
          <a:xfrm>
            <a:off x="5049108" y="2998470"/>
            <a:ext cx="3472196" cy="18590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latin typeface="+mj-lt"/>
              </a:rPr>
              <a:t>No show</a:t>
            </a:r>
            <a:endParaRPr lang="en-GB" sz="12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200" b="1" dirty="0"/>
              <a:t>Be nervous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200" b="1" dirty="0">
                <a:latin typeface="+mj-lt"/>
              </a:rPr>
              <a:t>Hesitate to ask questions!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200" dirty="0">
              <a:latin typeface="+mj-lt"/>
            </a:endParaRP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9A66A1A9-FC02-4C66-BD0E-766FBB4ECDB4}"/>
              </a:ext>
            </a:extLst>
          </p:cNvPr>
          <p:cNvSpPr txBox="1">
            <a:spLocks/>
          </p:cNvSpPr>
          <p:nvPr/>
        </p:nvSpPr>
        <p:spPr>
          <a:xfrm>
            <a:off x="4676682" y="2270059"/>
            <a:ext cx="3844622" cy="503674"/>
          </a:xfrm>
          <a:prstGeom prst="rect">
            <a:avLst/>
          </a:prstGeom>
          <a:solidFill>
            <a:schemeClr val="accent5"/>
          </a:solidFill>
        </p:spPr>
        <p:txBody>
          <a:bodyPr lIns="377999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chemeClr val="bg1"/>
                </a:solidFill>
                <a:latin typeface="+mj-lt"/>
              </a:rPr>
              <a:t>DON’T</a:t>
            </a:r>
          </a:p>
        </p:txBody>
      </p:sp>
      <p:grpSp>
        <p:nvGrpSpPr>
          <p:cNvPr id="48" name="Group 70">
            <a:extLst>
              <a:ext uri="{FF2B5EF4-FFF2-40B4-BE49-F238E27FC236}">
                <a16:creationId xmlns:a16="http://schemas.microsoft.com/office/drawing/2014/main" id="{AE4ED395-21A1-41C9-BD9A-FC13B63D714A}"/>
              </a:ext>
            </a:extLst>
          </p:cNvPr>
          <p:cNvGrpSpPr>
            <a:grpSpLocks noChangeAspect="1"/>
          </p:cNvGrpSpPr>
          <p:nvPr/>
        </p:nvGrpSpPr>
        <p:grpSpPr>
          <a:xfrm>
            <a:off x="4790975" y="2454395"/>
            <a:ext cx="135000" cy="135000"/>
            <a:chOff x="6739003" y="570003"/>
            <a:chExt cx="914400" cy="914400"/>
          </a:xfrm>
        </p:grpSpPr>
        <p:cxnSp>
          <p:nvCxnSpPr>
            <p:cNvPr id="49" name="Straight Connector 71">
              <a:extLst>
                <a:ext uri="{FF2B5EF4-FFF2-40B4-BE49-F238E27FC236}">
                  <a16:creationId xmlns:a16="http://schemas.microsoft.com/office/drawing/2014/main" id="{FE4E7937-EE51-4060-B569-F908E3ADBC96}"/>
                </a:ext>
              </a:extLst>
            </p:cNvPr>
            <p:cNvCxnSpPr/>
            <p:nvPr/>
          </p:nvCxnSpPr>
          <p:spPr>
            <a:xfrm>
              <a:off x="6739003" y="570003"/>
              <a:ext cx="914400" cy="9144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72">
              <a:extLst>
                <a:ext uri="{FF2B5EF4-FFF2-40B4-BE49-F238E27FC236}">
                  <a16:creationId xmlns:a16="http://schemas.microsoft.com/office/drawing/2014/main" id="{F3E68BDD-8E43-4AAD-9BB4-26B972FF616F}"/>
                </a:ext>
              </a:extLst>
            </p:cNvPr>
            <p:cNvCxnSpPr/>
            <p:nvPr/>
          </p:nvCxnSpPr>
          <p:spPr>
            <a:xfrm flipV="1">
              <a:off x="6739003" y="570003"/>
              <a:ext cx="914400" cy="91440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77">
            <a:extLst>
              <a:ext uri="{FF2B5EF4-FFF2-40B4-BE49-F238E27FC236}">
                <a16:creationId xmlns:a16="http://schemas.microsoft.com/office/drawing/2014/main" id="{9E2461C4-BA8B-4657-9B49-3BC6634C7997}"/>
              </a:ext>
            </a:extLst>
          </p:cNvPr>
          <p:cNvGrpSpPr>
            <a:grpSpLocks noChangeAspect="1"/>
          </p:cNvGrpSpPr>
          <p:nvPr/>
        </p:nvGrpSpPr>
        <p:grpSpPr>
          <a:xfrm>
            <a:off x="4790975" y="3063593"/>
            <a:ext cx="135000" cy="135000"/>
            <a:chOff x="6739003" y="570003"/>
            <a:chExt cx="914400" cy="914400"/>
          </a:xfrm>
        </p:grpSpPr>
        <p:cxnSp>
          <p:nvCxnSpPr>
            <p:cNvPr id="52" name="Straight Connector 78">
              <a:extLst>
                <a:ext uri="{FF2B5EF4-FFF2-40B4-BE49-F238E27FC236}">
                  <a16:creationId xmlns:a16="http://schemas.microsoft.com/office/drawing/2014/main" id="{37328779-1E26-4823-AF17-12EF55D1503C}"/>
                </a:ext>
              </a:extLst>
            </p:cNvPr>
            <p:cNvCxnSpPr/>
            <p:nvPr/>
          </p:nvCxnSpPr>
          <p:spPr>
            <a:xfrm>
              <a:off x="6739003" y="570003"/>
              <a:ext cx="914400" cy="91440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79">
              <a:extLst>
                <a:ext uri="{FF2B5EF4-FFF2-40B4-BE49-F238E27FC236}">
                  <a16:creationId xmlns:a16="http://schemas.microsoft.com/office/drawing/2014/main" id="{880A4CFC-D68D-41C9-899F-E08F5B56E9B5}"/>
                </a:ext>
              </a:extLst>
            </p:cNvPr>
            <p:cNvCxnSpPr/>
            <p:nvPr/>
          </p:nvCxnSpPr>
          <p:spPr>
            <a:xfrm flipV="1">
              <a:off x="6739003" y="570003"/>
              <a:ext cx="914400" cy="91440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84">
            <a:extLst>
              <a:ext uri="{FF2B5EF4-FFF2-40B4-BE49-F238E27FC236}">
                <a16:creationId xmlns:a16="http://schemas.microsoft.com/office/drawing/2014/main" id="{D9C00360-BEDE-4F0B-8900-19ABBD34FC10}"/>
              </a:ext>
            </a:extLst>
          </p:cNvPr>
          <p:cNvGrpSpPr>
            <a:grpSpLocks noChangeAspect="1"/>
          </p:cNvGrpSpPr>
          <p:nvPr/>
        </p:nvGrpSpPr>
        <p:grpSpPr>
          <a:xfrm>
            <a:off x="4790975" y="3792985"/>
            <a:ext cx="135000" cy="135000"/>
            <a:chOff x="6739003" y="570003"/>
            <a:chExt cx="914400" cy="914400"/>
          </a:xfrm>
        </p:grpSpPr>
        <p:cxnSp>
          <p:nvCxnSpPr>
            <p:cNvPr id="61" name="Straight Connector 85">
              <a:extLst>
                <a:ext uri="{FF2B5EF4-FFF2-40B4-BE49-F238E27FC236}">
                  <a16:creationId xmlns:a16="http://schemas.microsoft.com/office/drawing/2014/main" id="{FA6C420D-EED6-4CCE-A9B8-88E3F6C321AF}"/>
                </a:ext>
              </a:extLst>
            </p:cNvPr>
            <p:cNvCxnSpPr/>
            <p:nvPr/>
          </p:nvCxnSpPr>
          <p:spPr>
            <a:xfrm>
              <a:off x="6739003" y="570003"/>
              <a:ext cx="914400" cy="91440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86">
              <a:extLst>
                <a:ext uri="{FF2B5EF4-FFF2-40B4-BE49-F238E27FC236}">
                  <a16:creationId xmlns:a16="http://schemas.microsoft.com/office/drawing/2014/main" id="{12099B6D-9A5D-4EB5-AEEF-79FA2B7BB9DD}"/>
                </a:ext>
              </a:extLst>
            </p:cNvPr>
            <p:cNvCxnSpPr/>
            <p:nvPr/>
          </p:nvCxnSpPr>
          <p:spPr>
            <a:xfrm flipV="1">
              <a:off x="6739003" y="570003"/>
              <a:ext cx="914400" cy="91440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87">
            <a:extLst>
              <a:ext uri="{FF2B5EF4-FFF2-40B4-BE49-F238E27FC236}">
                <a16:creationId xmlns:a16="http://schemas.microsoft.com/office/drawing/2014/main" id="{812B364F-75FC-4C54-8498-058883B044F4}"/>
              </a:ext>
            </a:extLst>
          </p:cNvPr>
          <p:cNvGrpSpPr>
            <a:grpSpLocks noChangeAspect="1"/>
          </p:cNvGrpSpPr>
          <p:nvPr/>
        </p:nvGrpSpPr>
        <p:grpSpPr>
          <a:xfrm>
            <a:off x="4790975" y="3428289"/>
            <a:ext cx="135000" cy="135000"/>
            <a:chOff x="6739003" y="570003"/>
            <a:chExt cx="914400" cy="914400"/>
          </a:xfrm>
        </p:grpSpPr>
        <p:cxnSp>
          <p:nvCxnSpPr>
            <p:cNvPr id="64" name="Straight Connector 88">
              <a:extLst>
                <a:ext uri="{FF2B5EF4-FFF2-40B4-BE49-F238E27FC236}">
                  <a16:creationId xmlns:a16="http://schemas.microsoft.com/office/drawing/2014/main" id="{B541D79B-D16F-47D3-8416-D75AA211FEC1}"/>
                </a:ext>
              </a:extLst>
            </p:cNvPr>
            <p:cNvCxnSpPr/>
            <p:nvPr/>
          </p:nvCxnSpPr>
          <p:spPr>
            <a:xfrm>
              <a:off x="6739003" y="570003"/>
              <a:ext cx="914400" cy="91440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89">
              <a:extLst>
                <a:ext uri="{FF2B5EF4-FFF2-40B4-BE49-F238E27FC236}">
                  <a16:creationId xmlns:a16="http://schemas.microsoft.com/office/drawing/2014/main" id="{A3E5E787-95D0-4195-AD35-463A56EA2EE8}"/>
                </a:ext>
              </a:extLst>
            </p:cNvPr>
            <p:cNvCxnSpPr/>
            <p:nvPr/>
          </p:nvCxnSpPr>
          <p:spPr>
            <a:xfrm flipV="1">
              <a:off x="6739003" y="570003"/>
              <a:ext cx="914400" cy="91440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747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FC48DB-3977-2A48-A5B0-2642AC579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Didactic</a:t>
            </a:r>
            <a:r>
              <a:rPr lang="en-US" dirty="0"/>
              <a:t>:   12-12:30</a:t>
            </a:r>
          </a:p>
          <a:p>
            <a:r>
              <a:rPr lang="en-US" b="1" dirty="0"/>
              <a:t>Break</a:t>
            </a:r>
            <a:r>
              <a:rPr lang="en-US" dirty="0"/>
              <a:t>: 12:30-12:45</a:t>
            </a:r>
          </a:p>
          <a:p>
            <a:r>
              <a:rPr lang="en-US" b="1" dirty="0"/>
              <a:t>Case conference</a:t>
            </a:r>
            <a:r>
              <a:rPr lang="en-US" dirty="0"/>
              <a:t>: 12:45-1:15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2394D-D046-4F45-8A61-AA2D063A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4BF47-6610-8A45-B1C1-09CE5F808B49}"/>
              </a:ext>
            </a:extLst>
          </p:cNvPr>
          <p:cNvSpPr>
            <a:spLocks noGrp="1"/>
          </p:cNvSpPr>
          <p:nvPr>
            <p:ph idx="14"/>
          </p:nvPr>
        </p:nvSpPr>
        <p:spPr>
          <a:solidFill>
            <a:schemeClr val="accent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Didactic session </a:t>
            </a:r>
            <a:r>
              <a:rPr lang="en-US" b="1" dirty="0"/>
              <a:t>is recorded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No PHI please</a:t>
            </a:r>
          </a:p>
          <a:p>
            <a:endParaRPr lang="en-US" dirty="0"/>
          </a:p>
          <a:p>
            <a:r>
              <a:rPr lang="en-US" dirty="0"/>
              <a:t>Case conference is NOT recorded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797FC3-DC33-DA47-95F6-F7EB925D69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DEPARTMENT OF RADIOLOGY</a:t>
            </a:r>
          </a:p>
        </p:txBody>
      </p:sp>
      <p:pic>
        <p:nvPicPr>
          <p:cNvPr id="10" name="Picture Placeholder 14">
            <a:extLst>
              <a:ext uri="{FF2B5EF4-FFF2-40B4-BE49-F238E27FC236}">
                <a16:creationId xmlns:a16="http://schemas.microsoft.com/office/drawing/2014/main" id="{D644EA8E-5793-584E-B408-902124D287E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2746" y="1645670"/>
            <a:ext cx="4339543" cy="4423534"/>
          </a:xfrm>
        </p:spPr>
      </p:pic>
    </p:spTree>
    <p:extLst>
      <p:ext uri="{BB962C8B-B14F-4D97-AF65-F5344CB8AC3E}">
        <p14:creationId xmlns:p14="http://schemas.microsoft.com/office/powerpoint/2010/main" val="138513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03AF86-CB16-2446-9639-AFECCE54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71" y="838459"/>
            <a:ext cx="2992016" cy="768545"/>
          </a:xfrm>
        </p:spPr>
        <p:txBody>
          <a:bodyPr>
            <a:normAutofit fontScale="90000"/>
          </a:bodyPr>
          <a:lstStyle/>
          <a:p>
            <a:r>
              <a:rPr lang="en-US" dirty="0"/>
              <a:t>Directions for recording lecture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0EC22-316E-204C-BCE7-8F2A3C9A9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797FC3-DC33-DA47-95F6-F7EB925D69E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BA1AD-38FE-3E4A-9C4B-6E3B3CF31C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DEPARTMENT OF RADIOLOGY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A2FD5-9C02-2347-AE94-1FEE3D5E7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95"/>
          <a:stretch/>
        </p:blipFill>
        <p:spPr>
          <a:xfrm>
            <a:off x="3394287" y="0"/>
            <a:ext cx="5611091" cy="648118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CD07A9-50BF-464A-8BCA-C8BF89B8B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71" y="2258617"/>
            <a:ext cx="2992016" cy="410199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 lectures are uploaded to </a:t>
            </a:r>
            <a:r>
              <a:rPr lang="en-US" u="sng" dirty="0"/>
              <a:t>Kaltura.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Radiology </a:t>
            </a:r>
            <a:r>
              <a:rPr lang="en-US" b="1" dirty="0"/>
              <a:t>only</a:t>
            </a:r>
            <a:r>
              <a:rPr lang="en-US" dirty="0"/>
              <a:t> has access to this.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While it is password-encrypted, it is </a:t>
            </a:r>
            <a:r>
              <a:rPr lang="en-US" b="1" dirty="0"/>
              <a:t>not</a:t>
            </a:r>
            <a:r>
              <a:rPr lang="en-US" dirty="0"/>
              <a:t> secure for PHI.</a:t>
            </a:r>
          </a:p>
        </p:txBody>
      </p:sp>
    </p:spTree>
    <p:extLst>
      <p:ext uri="{BB962C8B-B14F-4D97-AF65-F5344CB8AC3E}">
        <p14:creationId xmlns:p14="http://schemas.microsoft.com/office/powerpoint/2010/main" val="407636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0772F8-E7B1-424D-9A81-453816F49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71" y="1645670"/>
            <a:ext cx="8339450" cy="3599570"/>
          </a:xfrm>
        </p:spPr>
        <p:txBody>
          <a:bodyPr>
            <a:normAutofit/>
          </a:bodyPr>
          <a:lstStyle/>
          <a:p>
            <a:r>
              <a:rPr lang="en-US" dirty="0"/>
              <a:t>These can be found on UABs branding page or Department of Radiology resource page. These are not required but may </a:t>
            </a:r>
            <a:r>
              <a:rPr lang="en-US"/>
              <a:t>be helpful.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Department of radiology PPT templates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UAB medicine PPT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03AF86-CB16-2446-9639-AFECCE54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Powerpoint</a:t>
            </a:r>
            <a:r>
              <a:rPr lang="en-US" dirty="0"/>
              <a:t> templates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0EC22-316E-204C-BCE7-8F2A3C9A9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797FC3-DC33-DA47-95F6-F7EB925D69E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BA1AD-38FE-3E4A-9C4B-6E3B3CF31C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DEPARTMENT OF RADIOLOGY</a:t>
            </a:r>
          </a:p>
        </p:txBody>
      </p:sp>
    </p:spTree>
    <p:extLst>
      <p:ext uri="{BB962C8B-B14F-4D97-AF65-F5344CB8AC3E}">
        <p14:creationId xmlns:p14="http://schemas.microsoft.com/office/powerpoint/2010/main" val="20252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D5548A-C087-324D-9789-CAACB609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71" y="1645670"/>
            <a:ext cx="8339450" cy="473561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1. </a:t>
            </a:r>
            <a:r>
              <a:rPr lang="en-US" b="1" dirty="0"/>
              <a:t>Interactive Lecturing</a:t>
            </a:r>
            <a:br>
              <a:rPr lang="en-US" dirty="0"/>
            </a:br>
            <a:r>
              <a:rPr lang="en-US" dirty="0"/>
              <a:t>How to interact with your attendees on Zoom. Made specifically for faculty teaching didactics &amp; case conferences to residents and students. </a:t>
            </a:r>
          </a:p>
          <a:p>
            <a:r>
              <a:rPr lang="en-US" dirty="0"/>
              <a:t>2. </a:t>
            </a:r>
            <a:r>
              <a:rPr lang="en-US" b="1" dirty="0"/>
              <a:t>Lecture annotation</a:t>
            </a:r>
            <a:br>
              <a:rPr lang="en-US" dirty="0"/>
            </a:br>
            <a:r>
              <a:rPr lang="en-US" dirty="0"/>
              <a:t>How to use annotation bar effectively with attendees. Made specifically for faculty teaching didactics &amp; case conferences to residents and students. </a:t>
            </a:r>
          </a:p>
          <a:p>
            <a:r>
              <a:rPr lang="en-US" dirty="0"/>
              <a:t>3. </a:t>
            </a:r>
            <a:r>
              <a:rPr lang="en-US" b="1" dirty="0"/>
              <a:t>Schedule a lecture</a:t>
            </a:r>
            <a:br>
              <a:rPr lang="en-US" dirty="0"/>
            </a:br>
            <a:r>
              <a:rPr lang="en-US" dirty="0"/>
              <a:t>How to schedule a lecture/meeting through Zoom. </a:t>
            </a:r>
          </a:p>
          <a:p>
            <a:r>
              <a:rPr lang="en-US" dirty="0"/>
              <a:t>4. </a:t>
            </a:r>
            <a:r>
              <a:rPr lang="en-US" b="1" dirty="0"/>
              <a:t>Invite without an assistant</a:t>
            </a:r>
            <a:br>
              <a:rPr lang="en-US" dirty="0"/>
            </a:br>
            <a:r>
              <a:rPr lang="en-US" dirty="0"/>
              <a:t>How to invite others to your scheduled Zoom lecture/meeting.</a:t>
            </a:r>
          </a:p>
          <a:p>
            <a:r>
              <a:rPr lang="en-US" dirty="0"/>
              <a:t>5. </a:t>
            </a:r>
            <a:r>
              <a:rPr lang="en-US" b="1" dirty="0"/>
              <a:t>Resident Check outs</a:t>
            </a:r>
            <a:br>
              <a:rPr lang="en-US" dirty="0"/>
            </a:br>
            <a:r>
              <a:rPr lang="en-US" dirty="0"/>
              <a:t>How to set up an all-day zoom for resident check outs.</a:t>
            </a:r>
          </a:p>
          <a:p>
            <a:r>
              <a:rPr lang="en-US" dirty="0"/>
              <a:t>6. </a:t>
            </a:r>
            <a:r>
              <a:rPr lang="en-US" b="1" dirty="0"/>
              <a:t>Nearpod how to basics</a:t>
            </a:r>
            <a:br>
              <a:rPr lang="en-US" dirty="0"/>
            </a:br>
            <a:r>
              <a:rPr lang="en-US" dirty="0"/>
              <a:t>How to create an interactive lecture using Nearpod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BB863D-F909-4B46-A7C8-8950E4F28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resources for lectures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3C0D9-B506-6148-8DEB-3FE86C506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797FC3-DC33-DA47-95F6-F7EB925D69E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249F0-AB44-B848-9051-53C2A8E430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DEPARTMENT OF RADIOLOGY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27F2E6-ACAE-EB49-9AE3-B50D5EB77908}"/>
              </a:ext>
            </a:extLst>
          </p:cNvPr>
          <p:cNvSpPr/>
          <p:nvPr/>
        </p:nvSpPr>
        <p:spPr>
          <a:xfrm>
            <a:off x="370738" y="1147861"/>
            <a:ext cx="7787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hlinkClick r:id="rId2"/>
              </a:rPr>
              <a:t>https://www.uab.edu/medicine/radiology/education/remote-teaching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includes information on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219570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4EFE392-F960-0E45-87CB-E95D67AEBE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make sure that the following slides are included in each lecture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2394D-D046-4F45-8A61-AA2D063ABF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Slides to include 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9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FC48DB-3977-2A48-A5B0-2642AC57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70" y="1645670"/>
            <a:ext cx="8319699" cy="473608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Everything</a:t>
            </a:r>
          </a:p>
          <a:p>
            <a:pPr marL="457200" indent="-457200">
              <a:buAutoNum type="arabicPeriod"/>
            </a:pPr>
            <a:r>
              <a:rPr lang="en-US" dirty="0"/>
              <a:t>Learners</a:t>
            </a:r>
          </a:p>
          <a:p>
            <a:pPr marL="457200" indent="-457200">
              <a:buAutoNum type="arabicPeriod"/>
            </a:pPr>
            <a:r>
              <a:rPr lang="en-US" dirty="0"/>
              <a:t>Should</a:t>
            </a:r>
          </a:p>
          <a:p>
            <a:pPr marL="457200" indent="-457200">
              <a:buAutoNum type="arabicPeriod"/>
            </a:pPr>
            <a:r>
              <a:rPr lang="en-US" dirty="0"/>
              <a:t>Glean</a:t>
            </a:r>
          </a:p>
          <a:p>
            <a:pPr marL="457200" indent="-457200">
              <a:buAutoNum type="arabicPeriod"/>
            </a:pPr>
            <a:r>
              <a:rPr lang="en-US" dirty="0"/>
              <a:t>From </a:t>
            </a:r>
          </a:p>
          <a:p>
            <a:pPr marL="457200" indent="-457200">
              <a:buAutoNum type="arabicPeriod"/>
            </a:pPr>
            <a:r>
              <a:rPr lang="en-US" dirty="0"/>
              <a:t>This </a:t>
            </a:r>
          </a:p>
          <a:p>
            <a:pPr marL="457200" indent="-457200">
              <a:buAutoNum type="arabicPeriod"/>
            </a:pPr>
            <a:r>
              <a:rPr lang="en-US" dirty="0"/>
              <a:t>Talk</a:t>
            </a:r>
          </a:p>
          <a:p>
            <a:pPr marL="457200" indent="-457200"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2394D-D046-4F45-8A61-AA2D063A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797FC3-DC33-DA47-95F6-F7EB925D69E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DEPARTMENT OF RADIOLOGY</a:t>
            </a:r>
          </a:p>
        </p:txBody>
      </p:sp>
    </p:spTree>
    <p:extLst>
      <p:ext uri="{BB962C8B-B14F-4D97-AF65-F5344CB8AC3E}">
        <p14:creationId xmlns:p14="http://schemas.microsoft.com/office/powerpoint/2010/main" val="363511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FC48DB-3977-2A48-A5B0-2642AC579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70" y="1645670"/>
            <a:ext cx="8319699" cy="4736080"/>
          </a:xfrm>
        </p:spPr>
        <p:txBody>
          <a:bodyPr>
            <a:normAutofit/>
          </a:bodyPr>
          <a:lstStyle/>
          <a:p>
            <a:r>
              <a:rPr lang="en-US" dirty="0"/>
              <a:t>I have no relevant financial conflict of interest</a:t>
            </a:r>
          </a:p>
          <a:p>
            <a:endParaRPr lang="en-US" dirty="0"/>
          </a:p>
          <a:p>
            <a:r>
              <a:rPr lang="en-US" dirty="0"/>
              <a:t>I have no financial interests or relationships to disclose</a:t>
            </a:r>
          </a:p>
          <a:p>
            <a:endParaRPr lang="en-US" dirty="0"/>
          </a:p>
          <a:p>
            <a:r>
              <a:rPr lang="en-US" dirty="0"/>
              <a:t>None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2394D-D046-4F45-8A61-AA2D063A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797FC3-DC33-DA47-95F6-F7EB925D69E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DEPARTMENT OF RADIOLOGY</a:t>
            </a:r>
          </a:p>
        </p:txBody>
      </p:sp>
    </p:spTree>
    <p:extLst>
      <p:ext uri="{BB962C8B-B14F-4D97-AF65-F5344CB8AC3E}">
        <p14:creationId xmlns:p14="http://schemas.microsoft.com/office/powerpoint/2010/main" val="3560694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AB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E6B51"/>
      </a:accent1>
      <a:accent2>
        <a:srgbClr val="1F4027"/>
      </a:accent2>
      <a:accent3>
        <a:srgbClr val="80BC08"/>
      </a:accent3>
      <a:accent4>
        <a:srgbClr val="FFD300"/>
      </a:accent4>
      <a:accent5>
        <a:srgbClr val="AA9767"/>
      </a:accent5>
      <a:accent6>
        <a:srgbClr val="808285"/>
      </a:accent6>
      <a:hlink>
        <a:srgbClr val="0563C1"/>
      </a:hlink>
      <a:folHlink>
        <a:srgbClr val="954F72"/>
      </a:folHlink>
    </a:clrScheme>
    <a:fontScheme name="Personalizado 6">
      <a:majorFont>
        <a:latin typeface="Proxima Nova Rg"/>
        <a:ea typeface=""/>
        <a:cs typeface=""/>
      </a:majorFont>
      <a:minorFont>
        <a:latin typeface="Proxima Nova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EAA7D91-3ABF-7349-AA07-B2A769B25B93}" vid="{E9163960-32CC-D148-B650-E702999F57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387</Words>
  <Application>Microsoft Macintosh PowerPoint</Application>
  <PresentationFormat>On-screen Show (4:3)</PresentationFormat>
  <Paragraphs>81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Proxima Nova Rg</vt:lpstr>
      <vt:lpstr>Arial</vt:lpstr>
      <vt:lpstr>Proxima Nova</vt:lpstr>
      <vt:lpstr>Office Theme</vt:lpstr>
      <vt:lpstr>Guide for Radiology resident didactics </vt:lpstr>
      <vt:lpstr>Do’s and Don’ts</vt:lpstr>
      <vt:lpstr>Details</vt:lpstr>
      <vt:lpstr>Directions for recording lecture</vt:lpstr>
      <vt:lpstr>Powerpoint templates</vt:lpstr>
      <vt:lpstr>Link to resources for lectures</vt:lpstr>
      <vt:lpstr>Slides to include   </vt:lpstr>
      <vt:lpstr>Learning Objectives</vt:lpstr>
      <vt:lpstr>Disclosures</vt:lpstr>
      <vt:lpstr>QR code: please scan and provide feedback before leaving today! 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New 2019 UAB Template</dc:title>
  <dc:creator>Microsoft Office User</dc:creator>
  <cp:lastModifiedBy>Microsoft Office User</cp:lastModifiedBy>
  <cp:revision>10</cp:revision>
  <cp:lastPrinted>2019-04-15T23:31:51Z</cp:lastPrinted>
  <dcterms:created xsi:type="dcterms:W3CDTF">2021-10-12T19:05:55Z</dcterms:created>
  <dcterms:modified xsi:type="dcterms:W3CDTF">2021-12-17T21:18:34Z</dcterms:modified>
</cp:coreProperties>
</file>