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307" r:id="rId2"/>
    <p:sldId id="261" r:id="rId3"/>
    <p:sldId id="298" r:id="rId4"/>
    <p:sldId id="281" r:id="rId5"/>
    <p:sldId id="287" r:id="rId6"/>
    <p:sldId id="302" r:id="rId7"/>
    <p:sldId id="301" r:id="rId8"/>
    <p:sldId id="296" r:id="rId9"/>
    <p:sldId id="297" r:id="rId10"/>
    <p:sldId id="309" r:id="rId11"/>
    <p:sldId id="292" r:id="rId12"/>
    <p:sldId id="299" r:id="rId13"/>
    <p:sldId id="303" r:id="rId14"/>
    <p:sldId id="304" r:id="rId15"/>
    <p:sldId id="288" r:id="rId16"/>
    <p:sldId id="291" r:id="rId17"/>
    <p:sldId id="290" r:id="rId18"/>
    <p:sldId id="289" r:id="rId19"/>
    <p:sldId id="305" r:id="rId20"/>
    <p:sldId id="293" r:id="rId21"/>
    <p:sldId id="306" r:id="rId22"/>
    <p:sldId id="274" r:id="rId23"/>
    <p:sldId id="271" r:id="rId24"/>
    <p:sldId id="308" r:id="rId25"/>
    <p:sldId id="300"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80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61" cy="465140"/>
          </a:xfrm>
          <a:prstGeom prst="rect">
            <a:avLst/>
          </a:prstGeom>
        </p:spPr>
        <p:txBody>
          <a:bodyPr vert="horz" lIns="92226" tIns="46113" rIns="92226" bIns="46113" rtlCol="0"/>
          <a:lstStyle>
            <a:lvl1pPr algn="l">
              <a:defRPr sz="1200"/>
            </a:lvl1pPr>
          </a:lstStyle>
          <a:p>
            <a:endParaRPr lang="en-US"/>
          </a:p>
        </p:txBody>
      </p:sp>
      <p:sp>
        <p:nvSpPr>
          <p:cNvPr id="3" name="Date Placeholder 2"/>
          <p:cNvSpPr>
            <a:spLocks noGrp="1"/>
          </p:cNvSpPr>
          <p:nvPr>
            <p:ph type="dt" sz="quarter" idx="1"/>
          </p:nvPr>
        </p:nvSpPr>
        <p:spPr>
          <a:xfrm>
            <a:off x="3970634" y="1"/>
            <a:ext cx="3038161" cy="465140"/>
          </a:xfrm>
          <a:prstGeom prst="rect">
            <a:avLst/>
          </a:prstGeom>
        </p:spPr>
        <p:txBody>
          <a:bodyPr vert="horz" lIns="92226" tIns="46113" rIns="92226" bIns="46113" rtlCol="0"/>
          <a:lstStyle>
            <a:lvl1pPr algn="r">
              <a:defRPr sz="1200"/>
            </a:lvl1pPr>
          </a:lstStyle>
          <a:p>
            <a:fld id="{A92EB0F4-88B9-41C1-AC7C-79014093CBE3}" type="datetimeFigureOut">
              <a:rPr lang="en-US" smtClean="0"/>
              <a:t>3/23/2017</a:t>
            </a:fld>
            <a:endParaRPr lang="en-US"/>
          </a:p>
        </p:txBody>
      </p:sp>
      <p:sp>
        <p:nvSpPr>
          <p:cNvPr id="4" name="Footer Placeholder 3"/>
          <p:cNvSpPr>
            <a:spLocks noGrp="1"/>
          </p:cNvSpPr>
          <p:nvPr>
            <p:ph type="ftr" sz="quarter" idx="2"/>
          </p:nvPr>
        </p:nvSpPr>
        <p:spPr>
          <a:xfrm>
            <a:off x="0" y="8829662"/>
            <a:ext cx="3038161" cy="465140"/>
          </a:xfrm>
          <a:prstGeom prst="rect">
            <a:avLst/>
          </a:prstGeom>
        </p:spPr>
        <p:txBody>
          <a:bodyPr vert="horz" lIns="92226" tIns="46113" rIns="92226" bIns="46113" rtlCol="0" anchor="b"/>
          <a:lstStyle>
            <a:lvl1pPr algn="l">
              <a:defRPr sz="1200"/>
            </a:lvl1pPr>
          </a:lstStyle>
          <a:p>
            <a:endParaRPr lang="en-US"/>
          </a:p>
        </p:txBody>
      </p:sp>
      <p:sp>
        <p:nvSpPr>
          <p:cNvPr id="5" name="Slide Number Placeholder 4"/>
          <p:cNvSpPr>
            <a:spLocks noGrp="1"/>
          </p:cNvSpPr>
          <p:nvPr>
            <p:ph type="sldNum" sz="quarter" idx="3"/>
          </p:nvPr>
        </p:nvSpPr>
        <p:spPr>
          <a:xfrm>
            <a:off x="3970634" y="8829662"/>
            <a:ext cx="3038161" cy="465140"/>
          </a:xfrm>
          <a:prstGeom prst="rect">
            <a:avLst/>
          </a:prstGeom>
        </p:spPr>
        <p:txBody>
          <a:bodyPr vert="horz" lIns="92226" tIns="46113" rIns="92226" bIns="46113" rtlCol="0" anchor="b"/>
          <a:lstStyle>
            <a:lvl1pPr algn="r">
              <a:defRPr sz="1200"/>
            </a:lvl1pPr>
          </a:lstStyle>
          <a:p>
            <a:fld id="{7DA9F7EB-7F54-47E1-AA77-3F03BB9333A5}" type="slidenum">
              <a:rPr lang="en-US" smtClean="0"/>
              <a:t>‹#›</a:t>
            </a:fld>
            <a:endParaRPr lang="en-US"/>
          </a:p>
        </p:txBody>
      </p:sp>
    </p:spTree>
    <p:extLst>
      <p:ext uri="{BB962C8B-B14F-4D97-AF65-F5344CB8AC3E}">
        <p14:creationId xmlns:p14="http://schemas.microsoft.com/office/powerpoint/2010/main" val="9419642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61" cy="465140"/>
          </a:xfrm>
          <a:prstGeom prst="rect">
            <a:avLst/>
          </a:prstGeom>
        </p:spPr>
        <p:txBody>
          <a:bodyPr vert="horz" lIns="92226" tIns="46113" rIns="92226" bIns="46113" rtlCol="0"/>
          <a:lstStyle>
            <a:lvl1pPr algn="l">
              <a:defRPr sz="1200"/>
            </a:lvl1pPr>
          </a:lstStyle>
          <a:p>
            <a:endParaRPr lang="en-US"/>
          </a:p>
        </p:txBody>
      </p:sp>
      <p:sp>
        <p:nvSpPr>
          <p:cNvPr id="3" name="Date Placeholder 2"/>
          <p:cNvSpPr>
            <a:spLocks noGrp="1"/>
          </p:cNvSpPr>
          <p:nvPr>
            <p:ph type="dt" idx="1"/>
          </p:nvPr>
        </p:nvSpPr>
        <p:spPr>
          <a:xfrm>
            <a:off x="3970634" y="1"/>
            <a:ext cx="3038161" cy="465140"/>
          </a:xfrm>
          <a:prstGeom prst="rect">
            <a:avLst/>
          </a:prstGeom>
        </p:spPr>
        <p:txBody>
          <a:bodyPr vert="horz" lIns="92226" tIns="46113" rIns="92226" bIns="46113" rtlCol="0"/>
          <a:lstStyle>
            <a:lvl1pPr algn="r">
              <a:defRPr sz="1200"/>
            </a:lvl1pPr>
          </a:lstStyle>
          <a:p>
            <a:fld id="{83088BB5-CBD4-443E-9065-AF2E2C386BD0}" type="datetimeFigureOut">
              <a:rPr lang="en-US" smtClean="0"/>
              <a:t>3/23/2017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226" tIns="46113" rIns="92226" bIns="46113" rtlCol="0" anchor="ctr"/>
          <a:lstStyle/>
          <a:p>
            <a:endParaRPr lang="en-US"/>
          </a:p>
        </p:txBody>
      </p:sp>
      <p:sp>
        <p:nvSpPr>
          <p:cNvPr id="5" name="Notes Placeholder 4"/>
          <p:cNvSpPr>
            <a:spLocks noGrp="1"/>
          </p:cNvSpPr>
          <p:nvPr>
            <p:ph type="body" sz="quarter" idx="3"/>
          </p:nvPr>
        </p:nvSpPr>
        <p:spPr>
          <a:xfrm>
            <a:off x="701362" y="4416430"/>
            <a:ext cx="5607678" cy="4183060"/>
          </a:xfrm>
          <a:prstGeom prst="rect">
            <a:avLst/>
          </a:prstGeom>
        </p:spPr>
        <p:txBody>
          <a:bodyPr vert="horz" lIns="92226" tIns="46113" rIns="92226" bIns="4611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62"/>
            <a:ext cx="3038161" cy="465140"/>
          </a:xfrm>
          <a:prstGeom prst="rect">
            <a:avLst/>
          </a:prstGeom>
        </p:spPr>
        <p:txBody>
          <a:bodyPr vert="horz" lIns="92226" tIns="46113" rIns="92226" bIns="46113" rtlCol="0" anchor="b"/>
          <a:lstStyle>
            <a:lvl1pPr algn="l">
              <a:defRPr sz="1200"/>
            </a:lvl1pPr>
          </a:lstStyle>
          <a:p>
            <a:endParaRPr lang="en-US"/>
          </a:p>
        </p:txBody>
      </p:sp>
      <p:sp>
        <p:nvSpPr>
          <p:cNvPr id="7" name="Slide Number Placeholder 6"/>
          <p:cNvSpPr>
            <a:spLocks noGrp="1"/>
          </p:cNvSpPr>
          <p:nvPr>
            <p:ph type="sldNum" sz="quarter" idx="5"/>
          </p:nvPr>
        </p:nvSpPr>
        <p:spPr>
          <a:xfrm>
            <a:off x="3970634" y="8829662"/>
            <a:ext cx="3038161" cy="465140"/>
          </a:xfrm>
          <a:prstGeom prst="rect">
            <a:avLst/>
          </a:prstGeom>
        </p:spPr>
        <p:txBody>
          <a:bodyPr vert="horz" lIns="92226" tIns="46113" rIns="92226" bIns="46113" rtlCol="0" anchor="b"/>
          <a:lstStyle>
            <a:lvl1pPr algn="r">
              <a:defRPr sz="1200"/>
            </a:lvl1pPr>
          </a:lstStyle>
          <a:p>
            <a:fld id="{53FB8B38-4ACF-4A25-AAF8-D96D9169E3E9}" type="slidenum">
              <a:rPr lang="en-US" smtClean="0"/>
              <a:t>‹#›</a:t>
            </a:fld>
            <a:endParaRPr lang="en-US"/>
          </a:p>
        </p:txBody>
      </p:sp>
    </p:spTree>
    <p:extLst>
      <p:ext uri="{BB962C8B-B14F-4D97-AF65-F5344CB8AC3E}">
        <p14:creationId xmlns:p14="http://schemas.microsoft.com/office/powerpoint/2010/main" val="1888491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FB8B38-4ACF-4A25-AAF8-D96D9169E3E9}" type="slidenum">
              <a:rPr lang="en-US" smtClean="0"/>
              <a:t>2</a:t>
            </a:fld>
            <a:endParaRPr lang="en-US"/>
          </a:p>
        </p:txBody>
      </p:sp>
    </p:spTree>
    <p:extLst>
      <p:ext uri="{BB962C8B-B14F-4D97-AF65-F5344CB8AC3E}">
        <p14:creationId xmlns:p14="http://schemas.microsoft.com/office/powerpoint/2010/main" val="594037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In the latest episode of NPR’s All Things </a:t>
            </a:r>
            <a:r>
              <a:rPr lang="en-US" dirty="0" err="1" smtClean="0"/>
              <a:t>Considererd</a:t>
            </a:r>
            <a:r>
              <a:rPr lang="en-US" dirty="0" smtClean="0"/>
              <a:t>, Malcolm Gladwell tells the story about how Steve Jobs first brought the mouse to Apple. It’s a fantastic look inside Steve’s brain, and how he can reduce a complicated concept down to its essence for mass consumption.</a:t>
            </a:r>
          </a:p>
          <a:p>
            <a:endParaRPr lang="en-US" dirty="0" smtClean="0"/>
          </a:p>
          <a:p>
            <a:r>
              <a:rPr lang="en-US" dirty="0" smtClean="0"/>
              <a:t>According to Gladwell, when Steve Jobs visited Xerox’s Palo Alto Research Center in the late 1970’s, he was amazed by what he saw: a demonstration of a new three-button computer mouse.</a:t>
            </a:r>
          </a:p>
          <a:p>
            <a:endParaRPr lang="en-US" dirty="0" smtClean="0"/>
          </a:p>
          <a:p>
            <a:r>
              <a:rPr lang="en-US" dirty="0" smtClean="0"/>
              <a:t>The only problem? It cost $300. Realizing that this would be the perfect interface innovation for his Apple Computer, Jobs took the concept to industrial designer Dean Hovey, who “improved” the mouse by dropping two of its buttons… and, along with them, the mouse’s build price, which sank to just $15.</a:t>
            </a:r>
          </a:p>
          <a:p>
            <a:endParaRPr lang="en-US" dirty="0" smtClean="0"/>
          </a:p>
          <a:p>
            <a:r>
              <a:rPr lang="en-US" dirty="0" smtClean="0"/>
              <a:t>Obviously, Apple’s decision to favor just a single mouse button has been a contentious one. To this day, it’s one of the first snarky comments Windows users like to ignorantly drop when you say you’re a Mac user. In fact, Apple’s single mouse button aesthetic is commonly leveled as an example as to how Cupertino’s obsession with simple interfaces can be taken too far.</a:t>
            </a:r>
          </a:p>
          <a:p>
            <a:endParaRPr lang="en-US" dirty="0" smtClean="0"/>
          </a:p>
          <a:p>
            <a:r>
              <a:rPr lang="en-US" dirty="0" smtClean="0"/>
              <a:t>When you actually hear Gladwell explain how the single button mouse came about, though, the genius of the decision really clicks. Not only is a single button mouse an easier interface to introduce to users either new to computers or used to text-only input, but it dropped the build price of the mouse to a level where every consumer could afford to buy one.</a:t>
            </a:r>
          </a:p>
          <a:p>
            <a:endParaRPr lang="en-US" dirty="0" smtClean="0"/>
          </a:p>
          <a:p>
            <a:r>
              <a:rPr lang="en-US" dirty="0" smtClean="0"/>
              <a:t>And why was it so important for every Apple Computer owner to have a mouse? So Steve Jobs could unveil his other big new product inspired by his Xerox Labs visit: the Macintosh, and its GUI-based OS. Genius.</a:t>
            </a:r>
          </a:p>
          <a:p>
            <a:endParaRPr lang="en-US" dirty="0" smtClean="0"/>
          </a:p>
          <a:p>
            <a:r>
              <a:rPr lang="en-US" dirty="0" smtClean="0"/>
              <a:t>Read more at http://www.cultofmac.com/95614/how-steve-jobs-invented-the-computer-mouse-by-stealing-it-from-xerox/#wBV6SStAl4qrcCiK.99</a:t>
            </a:r>
            <a:endParaRPr lang="en-US" dirty="0"/>
          </a:p>
        </p:txBody>
      </p:sp>
      <p:sp>
        <p:nvSpPr>
          <p:cNvPr id="4" name="Slide Number Placeholder 3"/>
          <p:cNvSpPr>
            <a:spLocks noGrp="1"/>
          </p:cNvSpPr>
          <p:nvPr>
            <p:ph type="sldNum" sz="quarter" idx="10"/>
          </p:nvPr>
        </p:nvSpPr>
        <p:spPr/>
        <p:txBody>
          <a:bodyPr/>
          <a:lstStyle/>
          <a:p>
            <a:fld id="{53FB8B38-4ACF-4A25-AAF8-D96D9169E3E9}" type="slidenum">
              <a:rPr lang="en-US" smtClean="0"/>
              <a:t>12</a:t>
            </a:fld>
            <a:endParaRPr lang="en-US"/>
          </a:p>
        </p:txBody>
      </p:sp>
    </p:spTree>
    <p:extLst>
      <p:ext uri="{BB962C8B-B14F-4D97-AF65-F5344CB8AC3E}">
        <p14:creationId xmlns:p14="http://schemas.microsoft.com/office/powerpoint/2010/main" val="3344056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Edison did not invent the first electric light bulb, but instead invented the first commercially practical incandescent light.[46] Many earlier inventors had previously devised incandescent lamps, including Alessandro Volta's demonstration of a glowing wire in 1800 and inventions by Henry Woodward and Mathew Evans. Others who developed early and commercially impractical incandescent electric lamps included Humphry Davy, James Bowman Lindsay, Moses G. Farmer,[47] William E. Sawyer, Joseph Swan and Heinrich </a:t>
            </a:r>
            <a:r>
              <a:rPr lang="en-US" dirty="0" err="1" smtClean="0"/>
              <a:t>Göbel</a:t>
            </a:r>
            <a:r>
              <a:rPr lang="en-US" dirty="0" smtClean="0"/>
              <a:t>. Some of these early bulbs had such flaws as an extremely short life, high expense to produce, and high electric current drawn, making them difficult to apply on a large scale commercially.[48]:217–218</a:t>
            </a:r>
          </a:p>
          <a:p>
            <a:endParaRPr lang="en-US" dirty="0" smtClean="0"/>
          </a:p>
          <a:p>
            <a:r>
              <a:rPr lang="en-US" dirty="0" smtClean="0"/>
              <a:t>After many experiments, first with carbon filaments and then with platinum and other metals, in the end Edison returned to a carbon filament.[49] The first successful test was on October 22, 1879;[48]:186 it lasted 13.5 hours.[50] Edison continued to improve this design and by November 4, 1879, filed for U.S. patent 223,898 (granted on January 27, 1880) for an electric lamp using "a carbon filament or strip coiled and connected to </a:t>
            </a:r>
            <a:r>
              <a:rPr lang="en-US" dirty="0" err="1" smtClean="0"/>
              <a:t>platina</a:t>
            </a:r>
            <a:r>
              <a:rPr lang="en-US" dirty="0" smtClean="0"/>
              <a:t> contact wires".[51]</a:t>
            </a:r>
          </a:p>
          <a:p>
            <a:endParaRPr lang="en-US" dirty="0" smtClean="0"/>
          </a:p>
          <a:p>
            <a:r>
              <a:rPr lang="en-US" dirty="0" smtClean="0"/>
              <a:t>Although the patent described several ways of creating the carbon filament including "cotton and linen thread, wood splints, papers coiled in various ways",[51] it was not until several months after the patent was granted that Edison and his team discovered a carbonized bamboo filament that could last over 1,200 hours. The idea of using this particular raw material originated from Edison's recalling his examination of a few threads from a bamboo fishing pole while relaxing on the shore of Battle Lake in the present-day state of Wyoming, where he and other members of a scientific team had traveled so that they could clearly observe a total eclipse of the sun on July 29, 1878, from the Continental Divide.[52]</a:t>
            </a:r>
          </a:p>
          <a:p>
            <a:endParaRPr lang="en-US" dirty="0"/>
          </a:p>
        </p:txBody>
      </p:sp>
      <p:sp>
        <p:nvSpPr>
          <p:cNvPr id="4" name="Slide Number Placeholder 3"/>
          <p:cNvSpPr>
            <a:spLocks noGrp="1"/>
          </p:cNvSpPr>
          <p:nvPr>
            <p:ph type="sldNum" sz="quarter" idx="10"/>
          </p:nvPr>
        </p:nvSpPr>
        <p:spPr/>
        <p:txBody>
          <a:bodyPr/>
          <a:lstStyle/>
          <a:p>
            <a:fld id="{53FB8B38-4ACF-4A25-AAF8-D96D9169E3E9}" type="slidenum">
              <a:rPr lang="en-US" smtClean="0"/>
              <a:t>13</a:t>
            </a:fld>
            <a:endParaRPr lang="en-US"/>
          </a:p>
        </p:txBody>
      </p:sp>
    </p:spTree>
    <p:extLst>
      <p:ext uri="{BB962C8B-B14F-4D97-AF65-F5344CB8AC3E}">
        <p14:creationId xmlns:p14="http://schemas.microsoft.com/office/powerpoint/2010/main" val="3870774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FB8B38-4ACF-4A25-AAF8-D96D9169E3E9}" type="slidenum">
              <a:rPr lang="en-US" smtClean="0"/>
              <a:t>14</a:t>
            </a:fld>
            <a:endParaRPr lang="en-US"/>
          </a:p>
        </p:txBody>
      </p:sp>
    </p:spTree>
    <p:extLst>
      <p:ext uri="{BB962C8B-B14F-4D97-AF65-F5344CB8AC3E}">
        <p14:creationId xmlns:p14="http://schemas.microsoft.com/office/powerpoint/2010/main" val="2439231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FB8B38-4ACF-4A25-AAF8-D96D9169E3E9}" type="slidenum">
              <a:rPr lang="en-US" smtClean="0"/>
              <a:t>15</a:t>
            </a:fld>
            <a:endParaRPr lang="en-US"/>
          </a:p>
        </p:txBody>
      </p:sp>
    </p:spTree>
    <p:extLst>
      <p:ext uri="{BB962C8B-B14F-4D97-AF65-F5344CB8AC3E}">
        <p14:creationId xmlns:p14="http://schemas.microsoft.com/office/powerpoint/2010/main" val="1020265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FB8B38-4ACF-4A25-AAF8-D96D9169E3E9}" type="slidenum">
              <a:rPr lang="en-US" smtClean="0"/>
              <a:t>16</a:t>
            </a:fld>
            <a:endParaRPr lang="en-US"/>
          </a:p>
        </p:txBody>
      </p:sp>
    </p:spTree>
    <p:extLst>
      <p:ext uri="{BB962C8B-B14F-4D97-AF65-F5344CB8AC3E}">
        <p14:creationId xmlns:p14="http://schemas.microsoft.com/office/powerpoint/2010/main" val="1960914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FB8B38-4ACF-4A25-AAF8-D96D9169E3E9}" type="slidenum">
              <a:rPr lang="en-US" smtClean="0"/>
              <a:t>17</a:t>
            </a:fld>
            <a:endParaRPr lang="en-US"/>
          </a:p>
        </p:txBody>
      </p:sp>
    </p:spTree>
    <p:extLst>
      <p:ext uri="{BB962C8B-B14F-4D97-AF65-F5344CB8AC3E}">
        <p14:creationId xmlns:p14="http://schemas.microsoft.com/office/powerpoint/2010/main" val="3818252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FB8B38-4ACF-4A25-AAF8-D96D9169E3E9}" type="slidenum">
              <a:rPr lang="en-US" smtClean="0"/>
              <a:t>18</a:t>
            </a:fld>
            <a:endParaRPr lang="en-US"/>
          </a:p>
        </p:txBody>
      </p:sp>
    </p:spTree>
    <p:extLst>
      <p:ext uri="{BB962C8B-B14F-4D97-AF65-F5344CB8AC3E}">
        <p14:creationId xmlns:p14="http://schemas.microsoft.com/office/powerpoint/2010/main" val="20960855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FB8B38-4ACF-4A25-AAF8-D96D9169E3E9}" type="slidenum">
              <a:rPr lang="en-US" smtClean="0"/>
              <a:t>19</a:t>
            </a:fld>
            <a:endParaRPr lang="en-US"/>
          </a:p>
        </p:txBody>
      </p:sp>
    </p:spTree>
    <p:extLst>
      <p:ext uri="{BB962C8B-B14F-4D97-AF65-F5344CB8AC3E}">
        <p14:creationId xmlns:p14="http://schemas.microsoft.com/office/powerpoint/2010/main" val="482954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FB8B38-4ACF-4A25-AAF8-D96D9169E3E9}" type="slidenum">
              <a:rPr lang="en-US" smtClean="0"/>
              <a:t>20</a:t>
            </a:fld>
            <a:endParaRPr lang="en-US"/>
          </a:p>
        </p:txBody>
      </p:sp>
    </p:spTree>
    <p:extLst>
      <p:ext uri="{BB962C8B-B14F-4D97-AF65-F5344CB8AC3E}">
        <p14:creationId xmlns:p14="http://schemas.microsoft.com/office/powerpoint/2010/main" val="5590498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FB8B38-4ACF-4A25-AAF8-D96D9169E3E9}" type="slidenum">
              <a:rPr lang="en-US" smtClean="0"/>
              <a:t>21</a:t>
            </a:fld>
            <a:endParaRPr lang="en-US"/>
          </a:p>
        </p:txBody>
      </p:sp>
    </p:spTree>
    <p:extLst>
      <p:ext uri="{BB962C8B-B14F-4D97-AF65-F5344CB8AC3E}">
        <p14:creationId xmlns:p14="http://schemas.microsoft.com/office/powerpoint/2010/main" val="1659572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FB8B38-4ACF-4A25-AAF8-D96D9169E3E9}" type="slidenum">
              <a:rPr lang="en-US" smtClean="0"/>
              <a:t>3</a:t>
            </a:fld>
            <a:endParaRPr lang="en-US"/>
          </a:p>
        </p:txBody>
      </p:sp>
    </p:spTree>
    <p:extLst>
      <p:ext uri="{BB962C8B-B14F-4D97-AF65-F5344CB8AC3E}">
        <p14:creationId xmlns:p14="http://schemas.microsoft.com/office/powerpoint/2010/main" val="193609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FB8B38-4ACF-4A25-AAF8-D96D9169E3E9}" type="slidenum">
              <a:rPr lang="en-US" smtClean="0"/>
              <a:t>22</a:t>
            </a:fld>
            <a:endParaRPr lang="en-US"/>
          </a:p>
        </p:txBody>
      </p:sp>
    </p:spTree>
    <p:extLst>
      <p:ext uri="{BB962C8B-B14F-4D97-AF65-F5344CB8AC3E}">
        <p14:creationId xmlns:p14="http://schemas.microsoft.com/office/powerpoint/2010/main" val="24133114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1310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9B0F6AF-5DBB-4715-A0E2-F65729FC5260}" type="slidenum">
              <a:rPr lang="en-US" smtClean="0">
                <a:latin typeface="Arial" pitchFamily="34" charset="0"/>
                <a:cs typeface="Arial" pitchFamily="34" charset="0"/>
              </a:rPr>
              <a:pPr/>
              <a:t>23</a:t>
            </a:fld>
            <a:endParaRPr lang="en-US" smtClean="0">
              <a:latin typeface="Arial" pitchFamily="34" charset="0"/>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FB8B38-4ACF-4A25-AAF8-D96D9169E3E9}" type="slidenum">
              <a:rPr lang="en-US" smtClean="0"/>
              <a:t>25</a:t>
            </a:fld>
            <a:endParaRPr lang="en-US"/>
          </a:p>
        </p:txBody>
      </p:sp>
    </p:spTree>
    <p:extLst>
      <p:ext uri="{BB962C8B-B14F-4D97-AF65-F5344CB8AC3E}">
        <p14:creationId xmlns:p14="http://schemas.microsoft.com/office/powerpoint/2010/main" val="3266146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FB8B38-4ACF-4A25-AAF8-D96D9169E3E9}" type="slidenum">
              <a:rPr lang="en-US" smtClean="0"/>
              <a:t>4</a:t>
            </a:fld>
            <a:endParaRPr lang="en-US"/>
          </a:p>
        </p:txBody>
      </p:sp>
    </p:spTree>
    <p:extLst>
      <p:ext uri="{BB962C8B-B14F-4D97-AF65-F5344CB8AC3E}">
        <p14:creationId xmlns:p14="http://schemas.microsoft.com/office/powerpoint/2010/main" val="1161908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FB8B38-4ACF-4A25-AAF8-D96D9169E3E9}" type="slidenum">
              <a:rPr lang="en-US" smtClean="0"/>
              <a:t>5</a:t>
            </a:fld>
            <a:endParaRPr lang="en-US"/>
          </a:p>
        </p:txBody>
      </p:sp>
    </p:spTree>
    <p:extLst>
      <p:ext uri="{BB962C8B-B14F-4D97-AF65-F5344CB8AC3E}">
        <p14:creationId xmlns:p14="http://schemas.microsoft.com/office/powerpoint/2010/main" val="644078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FB8B38-4ACF-4A25-AAF8-D96D9169E3E9}" type="slidenum">
              <a:rPr lang="en-US" smtClean="0"/>
              <a:t>6</a:t>
            </a:fld>
            <a:endParaRPr lang="en-US"/>
          </a:p>
        </p:txBody>
      </p:sp>
    </p:spTree>
    <p:extLst>
      <p:ext uri="{BB962C8B-B14F-4D97-AF65-F5344CB8AC3E}">
        <p14:creationId xmlns:p14="http://schemas.microsoft.com/office/powerpoint/2010/main" val="1584765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FB8B38-4ACF-4A25-AAF8-D96D9169E3E9}" type="slidenum">
              <a:rPr lang="en-US" smtClean="0"/>
              <a:t>7</a:t>
            </a:fld>
            <a:endParaRPr lang="en-US"/>
          </a:p>
        </p:txBody>
      </p:sp>
    </p:spTree>
    <p:extLst>
      <p:ext uri="{BB962C8B-B14F-4D97-AF65-F5344CB8AC3E}">
        <p14:creationId xmlns:p14="http://schemas.microsoft.com/office/powerpoint/2010/main" val="3121706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FB8B38-4ACF-4A25-AAF8-D96D9169E3E9}" type="slidenum">
              <a:rPr lang="en-US" smtClean="0"/>
              <a:t>8</a:t>
            </a:fld>
            <a:endParaRPr lang="en-US"/>
          </a:p>
        </p:txBody>
      </p:sp>
    </p:spTree>
    <p:extLst>
      <p:ext uri="{BB962C8B-B14F-4D97-AF65-F5344CB8AC3E}">
        <p14:creationId xmlns:p14="http://schemas.microsoft.com/office/powerpoint/2010/main" val="138430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Edison did not invent the first electric light bulb, but instead invented the first commercially practical incandescent light.[46] Many earlier inventors had previously devised incandescent lamps, including Alessandro Volta's demonstration of a glowing wire in 1800 and inventions by Henry Woodward and Mathew Evans. Others who developed early and commercially impractical incandescent electric lamps included Humphry Davy, James Bowman Lindsay, Moses G. Farmer,[47] William E. Sawyer, Joseph Swan and Heinrich </a:t>
            </a:r>
            <a:r>
              <a:rPr lang="en-US" dirty="0" err="1" smtClean="0"/>
              <a:t>Göbel</a:t>
            </a:r>
            <a:r>
              <a:rPr lang="en-US" dirty="0" smtClean="0"/>
              <a:t>. Some of these early bulbs had such flaws as an extremely short life, high expense to produce, and high electric current drawn, making them difficult to apply on a large scale commercially.[48]:217–218</a:t>
            </a:r>
          </a:p>
          <a:p>
            <a:endParaRPr lang="en-US" dirty="0" smtClean="0"/>
          </a:p>
          <a:p>
            <a:r>
              <a:rPr lang="en-US" dirty="0" smtClean="0"/>
              <a:t>After many experiments, first with carbon filaments and then with platinum and other metals, in the end Edison returned to a carbon filament.[49] The first successful test was on October 22, 1879;[48]:186 it lasted 13.5 hours.[50] Edison continued to improve this design and by November 4, 1879, filed for U.S. patent 223,898 (granted on January 27, 1880) for an electric lamp using "a carbon filament or strip coiled and connected to </a:t>
            </a:r>
            <a:r>
              <a:rPr lang="en-US" dirty="0" err="1" smtClean="0"/>
              <a:t>platina</a:t>
            </a:r>
            <a:r>
              <a:rPr lang="en-US" dirty="0" smtClean="0"/>
              <a:t> contact wires".[51]</a:t>
            </a:r>
          </a:p>
          <a:p>
            <a:endParaRPr lang="en-US" dirty="0" smtClean="0"/>
          </a:p>
          <a:p>
            <a:r>
              <a:rPr lang="en-US" dirty="0" smtClean="0"/>
              <a:t>Although the patent described several ways of creating the carbon filament including "cotton and linen thread, wood splints, papers coiled in various ways",[51] it was not until several months after the patent was granted that Edison and his team discovered a carbonized bamboo filament that could last over 1,200 hours. The idea of using this particular raw material originated from Edison's recalling his examination of a few threads from a bamboo fishing pole while relaxing on the shore of Battle Lake in the present-day state of Wyoming, where he and other members of a scientific team had traveled so that they could clearly observe a total eclipse of the sun on July 29, 1878, from the Continental Divide.[52]</a:t>
            </a:r>
          </a:p>
          <a:p>
            <a:endParaRPr lang="en-US" dirty="0"/>
          </a:p>
        </p:txBody>
      </p:sp>
      <p:sp>
        <p:nvSpPr>
          <p:cNvPr id="4" name="Slide Number Placeholder 3"/>
          <p:cNvSpPr>
            <a:spLocks noGrp="1"/>
          </p:cNvSpPr>
          <p:nvPr>
            <p:ph type="sldNum" sz="quarter" idx="10"/>
          </p:nvPr>
        </p:nvSpPr>
        <p:spPr/>
        <p:txBody>
          <a:bodyPr/>
          <a:lstStyle/>
          <a:p>
            <a:fld id="{53FB8B38-4ACF-4A25-AAF8-D96D9169E3E9}" type="slidenum">
              <a:rPr lang="en-US" smtClean="0"/>
              <a:t>9</a:t>
            </a:fld>
            <a:endParaRPr lang="en-US"/>
          </a:p>
        </p:txBody>
      </p:sp>
    </p:spTree>
    <p:extLst>
      <p:ext uri="{BB962C8B-B14F-4D97-AF65-F5344CB8AC3E}">
        <p14:creationId xmlns:p14="http://schemas.microsoft.com/office/powerpoint/2010/main" val="3870774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FB8B38-4ACF-4A25-AAF8-D96D9169E3E9}" type="slidenum">
              <a:rPr lang="en-US" smtClean="0"/>
              <a:t>11</a:t>
            </a:fld>
            <a:endParaRPr lang="en-US"/>
          </a:p>
        </p:txBody>
      </p:sp>
    </p:spTree>
    <p:extLst>
      <p:ext uri="{BB962C8B-B14F-4D97-AF65-F5344CB8AC3E}">
        <p14:creationId xmlns:p14="http://schemas.microsoft.com/office/powerpoint/2010/main" val="3340923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4C8CBF7-AFD9-438F-8FBC-EF9B0EB8CAB7}"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8A29E-762D-4C4B-8C19-F0DEEA17DCE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C8CBF7-AFD9-438F-8FBC-EF9B0EB8CAB7}"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8A29E-762D-4C4B-8C19-F0DEEA17DCE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C8CBF7-AFD9-438F-8FBC-EF9B0EB8CAB7}"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8A29E-762D-4C4B-8C19-F0DEEA17DCE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C8CBF7-AFD9-438F-8FBC-EF9B0EB8CAB7}"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8A29E-762D-4C4B-8C19-F0DEEA17DCE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C8CBF7-AFD9-438F-8FBC-EF9B0EB8CAB7}"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8A29E-762D-4C4B-8C19-F0DEEA17DCE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4C8CBF7-AFD9-438F-8FBC-EF9B0EB8CAB7}" type="datetimeFigureOut">
              <a:rPr lang="en-US" smtClean="0"/>
              <a:t>3/23/2017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8A29E-762D-4C4B-8C19-F0DEEA17DCE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C8CBF7-AFD9-438F-8FBC-EF9B0EB8CAB7}" type="datetimeFigureOut">
              <a:rPr lang="en-US" smtClean="0"/>
              <a:t>3/23/2017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18A29E-762D-4C4B-8C19-F0DEEA17DCE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C8CBF7-AFD9-438F-8FBC-EF9B0EB8CAB7}" type="datetimeFigureOut">
              <a:rPr lang="en-US" smtClean="0"/>
              <a:t>3/23/2017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18A29E-762D-4C4B-8C19-F0DEEA17DCE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C8CBF7-AFD9-438F-8FBC-EF9B0EB8CAB7}" type="datetimeFigureOut">
              <a:rPr lang="en-US" smtClean="0"/>
              <a:t>3/23/2017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18A29E-762D-4C4B-8C19-F0DEEA17DCE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C8CBF7-AFD9-438F-8FBC-EF9B0EB8CAB7}" type="datetimeFigureOut">
              <a:rPr lang="en-US" smtClean="0"/>
              <a:t>3/23/2017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8A29E-762D-4C4B-8C19-F0DEEA17DCE0}"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64C8CBF7-AFD9-438F-8FBC-EF9B0EB8CAB7}" type="datetimeFigureOut">
              <a:rPr lang="en-US" smtClean="0"/>
              <a:t>3/23/2017</a:t>
            </a:fld>
            <a:endParaRPr lang="en-US"/>
          </a:p>
        </p:txBody>
      </p:sp>
      <p:sp>
        <p:nvSpPr>
          <p:cNvPr id="9" name="Slide Number Placeholder 8"/>
          <p:cNvSpPr>
            <a:spLocks noGrp="1"/>
          </p:cNvSpPr>
          <p:nvPr>
            <p:ph type="sldNum" sz="quarter" idx="11"/>
          </p:nvPr>
        </p:nvSpPr>
        <p:spPr/>
        <p:txBody>
          <a:bodyPr/>
          <a:lstStyle/>
          <a:p>
            <a:fld id="{B818A29E-762D-4C4B-8C19-F0DEEA17DCE0}"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818A29E-762D-4C4B-8C19-F0DEEA17DCE0}"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64C8CBF7-AFD9-438F-8FBC-EF9B0EB8CAB7}" type="datetimeFigureOut">
              <a:rPr lang="en-US" smtClean="0"/>
              <a:t>3/23/2017</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jpg"/><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jpg"/><Relationship Id="rId5" Type="http://schemas.microsoft.com/office/2007/relationships/hdphoto" Target="../media/hdphoto4.wdp"/><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jp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76200" y="1828800"/>
            <a:ext cx="8610600" cy="609600"/>
          </a:xfrm>
        </p:spPr>
        <p:txBody>
          <a:bodyPr/>
          <a:lstStyle/>
          <a:p>
            <a:r>
              <a:rPr lang="en-US" sz="3600" dirty="0" smtClean="0">
                <a:solidFill>
                  <a:schemeClr val="tx1"/>
                </a:solidFill>
                <a:latin typeface="Garamond" panose="02020404030301010803" pitchFamily="18" charset="0"/>
              </a:rPr>
              <a:t>UNIVERSITY</a:t>
            </a:r>
            <a:r>
              <a:rPr lang="en-US" sz="3200" dirty="0" smtClean="0">
                <a:solidFill>
                  <a:schemeClr val="tx1"/>
                </a:solidFill>
                <a:latin typeface="Garamond" panose="02020404030301010803" pitchFamily="18" charset="0"/>
              </a:rPr>
              <a:t> </a:t>
            </a:r>
            <a:r>
              <a:rPr lang="en-US" sz="1800" dirty="0" smtClean="0">
                <a:solidFill>
                  <a:schemeClr val="tx1"/>
                </a:solidFill>
                <a:latin typeface="Garamond" panose="02020404030301010803" pitchFamily="18" charset="0"/>
              </a:rPr>
              <a:t>OF</a:t>
            </a:r>
            <a:r>
              <a:rPr lang="en-US" sz="3200" dirty="0" smtClean="0">
                <a:solidFill>
                  <a:schemeClr val="tx1"/>
                </a:solidFill>
                <a:latin typeface="Garamond" panose="02020404030301010803" pitchFamily="18" charset="0"/>
              </a:rPr>
              <a:t> </a:t>
            </a:r>
            <a:r>
              <a:rPr lang="en-US" sz="3600" dirty="0" smtClean="0">
                <a:solidFill>
                  <a:schemeClr val="tx1"/>
                </a:solidFill>
                <a:latin typeface="Garamond" panose="02020404030301010803" pitchFamily="18" charset="0"/>
              </a:rPr>
              <a:t>ALABAMA</a:t>
            </a:r>
            <a:r>
              <a:rPr lang="en-US" sz="3200" dirty="0" smtClean="0">
                <a:solidFill>
                  <a:schemeClr val="tx1"/>
                </a:solidFill>
                <a:latin typeface="Garamond" panose="02020404030301010803" pitchFamily="18" charset="0"/>
              </a:rPr>
              <a:t> </a:t>
            </a:r>
            <a:r>
              <a:rPr lang="en-US" sz="1800" dirty="0" smtClean="0">
                <a:solidFill>
                  <a:schemeClr val="tx1"/>
                </a:solidFill>
                <a:latin typeface="Garamond" panose="02020404030301010803" pitchFamily="18" charset="0"/>
              </a:rPr>
              <a:t>AT</a:t>
            </a:r>
            <a:r>
              <a:rPr lang="en-US" sz="3200" dirty="0" smtClean="0">
                <a:solidFill>
                  <a:schemeClr val="tx1"/>
                </a:solidFill>
                <a:latin typeface="Garamond" panose="02020404030301010803" pitchFamily="18" charset="0"/>
              </a:rPr>
              <a:t> </a:t>
            </a:r>
            <a:r>
              <a:rPr lang="en-US" sz="3600" dirty="0" smtClean="0">
                <a:solidFill>
                  <a:schemeClr val="tx1"/>
                </a:solidFill>
                <a:latin typeface="Garamond" panose="02020404030301010803" pitchFamily="18" charset="0"/>
              </a:rPr>
              <a:t>BIRMINGHAM</a:t>
            </a:r>
            <a:endParaRPr lang="en-US" sz="3600" dirty="0">
              <a:solidFill>
                <a:schemeClr val="tx1"/>
              </a:solidFill>
              <a:latin typeface="Garamond" panose="02020404030301010803" pitchFamily="18" charset="0"/>
            </a:endParaRPr>
          </a:p>
        </p:txBody>
      </p:sp>
      <p:cxnSp>
        <p:nvCxnSpPr>
          <p:cNvPr id="13" name="Straight Connector 12"/>
          <p:cNvCxnSpPr/>
          <p:nvPr/>
        </p:nvCxnSpPr>
        <p:spPr>
          <a:xfrm>
            <a:off x="0" y="2438400"/>
            <a:ext cx="8458200" cy="0"/>
          </a:xfrm>
          <a:prstGeom prst="line">
            <a:avLst/>
          </a:prstGeom>
          <a:ln w="1905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0" y="2438400"/>
            <a:ext cx="8458200" cy="3293209"/>
          </a:xfrm>
          <a:prstGeom prst="rect">
            <a:avLst/>
          </a:prstGeom>
          <a:noFill/>
        </p:spPr>
        <p:txBody>
          <a:bodyPr wrap="square" rtlCol="0">
            <a:spAutoFit/>
          </a:bodyPr>
          <a:lstStyle/>
          <a:p>
            <a:pPr algn="ctr"/>
            <a:r>
              <a:rPr lang="en-US" sz="2800" dirty="0" smtClean="0">
                <a:latin typeface="Garamond" panose="02020404030301010803" pitchFamily="18" charset="0"/>
              </a:rPr>
              <a:t>Center for Teaching and Learning</a:t>
            </a:r>
          </a:p>
          <a:p>
            <a:pPr algn="ctr"/>
            <a:endParaRPr lang="en-US" dirty="0" smtClean="0">
              <a:latin typeface="Garamond" panose="02020404030301010803" pitchFamily="18" charset="0"/>
            </a:endParaRPr>
          </a:p>
          <a:p>
            <a:pPr algn="ctr"/>
            <a:endParaRPr lang="en-US" dirty="0">
              <a:latin typeface="Garamond" panose="02020404030301010803" pitchFamily="18" charset="0"/>
            </a:endParaRPr>
          </a:p>
          <a:p>
            <a:pPr algn="ctr"/>
            <a:r>
              <a:rPr lang="en-US" sz="3600" dirty="0" smtClean="0">
                <a:latin typeface="Garamond" panose="02020404030301010803" pitchFamily="18" charset="0"/>
              </a:rPr>
              <a:t>Medical Educators Certificate</a:t>
            </a:r>
          </a:p>
          <a:p>
            <a:pPr algn="ctr"/>
            <a:r>
              <a:rPr lang="en-US" sz="3600" dirty="0" smtClean="0">
                <a:latin typeface="Garamond" panose="02020404030301010803" pitchFamily="18" charset="0"/>
              </a:rPr>
              <a:t>Session </a:t>
            </a:r>
            <a:r>
              <a:rPr lang="en-US" sz="3600" dirty="0" smtClean="0">
                <a:latin typeface="Garamond" panose="02020404030301010803" pitchFamily="18" charset="0"/>
              </a:rPr>
              <a:t>#6</a:t>
            </a:r>
            <a:endParaRPr lang="en-US" sz="3600" dirty="0" smtClean="0">
              <a:latin typeface="Garamond" panose="02020404030301010803" pitchFamily="18" charset="0"/>
            </a:endParaRPr>
          </a:p>
          <a:p>
            <a:pPr algn="ctr"/>
            <a:r>
              <a:rPr lang="en-US" sz="3600" dirty="0" smtClean="0">
                <a:latin typeface="Garamond" panose="02020404030301010803" pitchFamily="18" charset="0"/>
              </a:rPr>
              <a:t>Innovative Teaching</a:t>
            </a:r>
            <a:endParaRPr lang="en-US" sz="3600" dirty="0" smtClean="0">
              <a:latin typeface="Garamond" panose="02020404030301010803" pitchFamily="18" charset="0"/>
            </a:endParaRPr>
          </a:p>
          <a:p>
            <a:pPr algn="ctr"/>
            <a:r>
              <a:rPr lang="en-US" sz="3600" dirty="0" smtClean="0">
                <a:latin typeface="Garamond" panose="02020404030301010803" pitchFamily="18" charset="0"/>
              </a:rPr>
              <a:t>March 24</a:t>
            </a:r>
            <a:r>
              <a:rPr lang="en-US" sz="3600" baseline="30000" dirty="0" smtClean="0">
                <a:latin typeface="Garamond" panose="02020404030301010803" pitchFamily="18" charset="0"/>
              </a:rPr>
              <a:t>th</a:t>
            </a:r>
            <a:r>
              <a:rPr lang="en-US" sz="3600" dirty="0" smtClean="0">
                <a:latin typeface="Garamond" panose="02020404030301010803" pitchFamily="18" charset="0"/>
              </a:rPr>
              <a:t>, 2017</a:t>
            </a:r>
            <a:endParaRPr lang="en-US" sz="3600" dirty="0">
              <a:latin typeface="Garamond" panose="02020404030301010803" pitchFamily="18" charset="0"/>
            </a:endParaRPr>
          </a:p>
        </p:txBody>
      </p:sp>
      <p:sp>
        <p:nvSpPr>
          <p:cNvPr id="11" name="TextBox 10"/>
          <p:cNvSpPr txBox="1"/>
          <p:nvPr/>
        </p:nvSpPr>
        <p:spPr>
          <a:xfrm>
            <a:off x="3429000" y="6400800"/>
            <a:ext cx="5029200" cy="461665"/>
          </a:xfrm>
          <a:prstGeom prst="rect">
            <a:avLst/>
          </a:prstGeom>
          <a:noFill/>
        </p:spPr>
        <p:txBody>
          <a:bodyPr wrap="square" rtlCol="0">
            <a:spAutoFit/>
          </a:bodyPr>
          <a:lstStyle/>
          <a:p>
            <a:pPr algn="r"/>
            <a:r>
              <a:rPr lang="en-US" sz="1200" dirty="0" smtClean="0">
                <a:latin typeface="Arial" panose="020B0604020202020204" pitchFamily="34" charset="0"/>
                <a:cs typeface="Arial" panose="020B0604020202020204" pitchFamily="34" charset="0"/>
              </a:rPr>
              <a:t>Jason Robert Hartig, MD FAAP FACP</a:t>
            </a:r>
          </a:p>
          <a:p>
            <a:pPr algn="r"/>
            <a:r>
              <a:rPr lang="en-US" sz="1200" dirty="0" smtClean="0">
                <a:latin typeface="Arial" panose="020B0604020202020204" pitchFamily="34" charset="0"/>
                <a:cs typeface="Arial" panose="020B0604020202020204" pitchFamily="34" charset="0"/>
              </a:rPr>
              <a:t>Associate Professor of Medicine and Pediatrics</a:t>
            </a:r>
            <a:endParaRPr lang="en-US" sz="12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cstate="print">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tretch>
            <a:fillRect/>
          </a:stretch>
        </p:blipFill>
        <p:spPr>
          <a:xfrm>
            <a:off x="5867400" y="4267200"/>
            <a:ext cx="2125618" cy="2209800"/>
          </a:xfrm>
          <a:prstGeom prst="rect">
            <a:avLst/>
          </a:prstGeom>
        </p:spPr>
      </p:pic>
      <p:grpSp>
        <p:nvGrpSpPr>
          <p:cNvPr id="12" name="Group 11"/>
          <p:cNvGrpSpPr/>
          <p:nvPr/>
        </p:nvGrpSpPr>
        <p:grpSpPr>
          <a:xfrm>
            <a:off x="7848599" y="0"/>
            <a:ext cx="1312985" cy="6858000"/>
            <a:chOff x="7848599" y="0"/>
            <a:chExt cx="1312985" cy="6858000"/>
          </a:xfrm>
        </p:grpSpPr>
        <p:sp>
          <p:nvSpPr>
            <p:cNvPr id="15" name="Rectangle 14"/>
            <p:cNvSpPr/>
            <p:nvPr/>
          </p:nvSpPr>
          <p:spPr>
            <a:xfrm rot="16200000">
              <a:off x="5410200" y="3124200"/>
              <a:ext cx="6858000" cy="609600"/>
            </a:xfrm>
            <a:prstGeom prst="rect">
              <a:avLst/>
            </a:prstGeom>
            <a:solidFill>
              <a:srgbClr val="A0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16" name="Group 15"/>
            <p:cNvGrpSpPr/>
            <p:nvPr/>
          </p:nvGrpSpPr>
          <p:grpSpPr>
            <a:xfrm>
              <a:off x="7848599" y="5477256"/>
              <a:ext cx="1312985" cy="1075944"/>
              <a:chOff x="3352800" y="5410200"/>
              <a:chExt cx="1524000" cy="1295400"/>
            </a:xfrm>
          </p:grpSpPr>
          <p:sp>
            <p:nvSpPr>
              <p:cNvPr id="17" name="Isosceles Triangle 16"/>
              <p:cNvSpPr/>
              <p:nvPr/>
            </p:nvSpPr>
            <p:spPr>
              <a:xfrm rot="10800000">
                <a:off x="3352800" y="5410200"/>
                <a:ext cx="1524000" cy="1295400"/>
              </a:xfrm>
              <a:prstGeom prst="triangle">
                <a:avLst/>
              </a:prstGeom>
              <a:solidFill>
                <a:srgbClr val="F4C300"/>
              </a:solidFill>
              <a:ln w="635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4">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3450336" y="5477256"/>
                <a:ext cx="1328928" cy="1152144"/>
              </a:xfrm>
              <a:prstGeom prst="rect">
                <a:avLst/>
              </a:prstGeom>
            </p:spPr>
          </p:pic>
        </p:grpSp>
      </p:grpSp>
    </p:spTree>
    <p:extLst>
      <p:ext uri="{BB962C8B-B14F-4D97-AF65-F5344CB8AC3E}">
        <p14:creationId xmlns:p14="http://schemas.microsoft.com/office/powerpoint/2010/main" val="39854852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848599" y="0"/>
            <a:ext cx="1312985" cy="6858000"/>
            <a:chOff x="7848599" y="0"/>
            <a:chExt cx="1312985" cy="6858000"/>
          </a:xfrm>
        </p:grpSpPr>
        <p:sp>
          <p:nvSpPr>
            <p:cNvPr id="5" name="Rectangle 4"/>
            <p:cNvSpPr/>
            <p:nvPr/>
          </p:nvSpPr>
          <p:spPr>
            <a:xfrm rot="16200000">
              <a:off x="5410200" y="3124200"/>
              <a:ext cx="6858000" cy="609600"/>
            </a:xfrm>
            <a:prstGeom prst="rect">
              <a:avLst/>
            </a:prstGeom>
            <a:solidFill>
              <a:srgbClr val="A0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6" name="Group 5"/>
            <p:cNvGrpSpPr/>
            <p:nvPr/>
          </p:nvGrpSpPr>
          <p:grpSpPr>
            <a:xfrm>
              <a:off x="7848599" y="5477256"/>
              <a:ext cx="1312985" cy="1075944"/>
              <a:chOff x="3352800" y="5410200"/>
              <a:chExt cx="1524000" cy="1295400"/>
            </a:xfrm>
          </p:grpSpPr>
          <p:sp>
            <p:nvSpPr>
              <p:cNvPr id="7" name="Isosceles Triangle 6"/>
              <p:cNvSpPr/>
              <p:nvPr/>
            </p:nvSpPr>
            <p:spPr>
              <a:xfrm rot="10800000">
                <a:off x="3352800" y="5410200"/>
                <a:ext cx="1524000" cy="1295400"/>
              </a:xfrm>
              <a:prstGeom prst="triangle">
                <a:avLst/>
              </a:prstGeom>
              <a:solidFill>
                <a:srgbClr val="F4C300"/>
              </a:solidFill>
              <a:ln w="635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3450336" y="5477256"/>
                <a:ext cx="1328928" cy="1152144"/>
              </a:xfrm>
              <a:prstGeom prst="rect">
                <a:avLst/>
              </a:prstGeom>
            </p:spPr>
          </p:pic>
        </p:grpSp>
      </p:grpSp>
      <p:pic>
        <p:nvPicPr>
          <p:cNvPr id="9" name="Picture 8"/>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743063">
            <a:off x="2085559" y="635048"/>
            <a:ext cx="3860145" cy="5453219"/>
          </a:xfrm>
          <a:prstGeom prst="rect">
            <a:avLst/>
          </a:prstGeom>
        </p:spPr>
      </p:pic>
    </p:spTree>
    <p:extLst>
      <p:ext uri="{BB962C8B-B14F-4D97-AF65-F5344CB8AC3E}">
        <p14:creationId xmlns:p14="http://schemas.microsoft.com/office/powerpoint/2010/main" val="380278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98789"/>
            <a:ext cx="5791200" cy="6660422"/>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399" y="2882945"/>
            <a:ext cx="7168593" cy="1009663"/>
          </a:xfrm>
          <a:prstGeom prst="rect">
            <a:avLst/>
          </a:prstGeom>
        </p:spPr>
      </p:pic>
      <p:grpSp>
        <p:nvGrpSpPr>
          <p:cNvPr id="7" name="Group 6"/>
          <p:cNvGrpSpPr/>
          <p:nvPr/>
        </p:nvGrpSpPr>
        <p:grpSpPr>
          <a:xfrm>
            <a:off x="7848599" y="0"/>
            <a:ext cx="1312985" cy="6858000"/>
            <a:chOff x="7848599" y="0"/>
            <a:chExt cx="1312985" cy="6858000"/>
          </a:xfrm>
        </p:grpSpPr>
        <p:sp>
          <p:nvSpPr>
            <p:cNvPr id="8" name="Rectangle 7"/>
            <p:cNvSpPr/>
            <p:nvPr/>
          </p:nvSpPr>
          <p:spPr>
            <a:xfrm rot="16200000">
              <a:off x="5410200" y="3124200"/>
              <a:ext cx="6858000" cy="609600"/>
            </a:xfrm>
            <a:prstGeom prst="rect">
              <a:avLst/>
            </a:prstGeom>
            <a:solidFill>
              <a:srgbClr val="A0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p:nvGrpSpPr>
          <p:grpSpPr>
            <a:xfrm>
              <a:off x="7848599" y="5477256"/>
              <a:ext cx="1312985" cy="1075944"/>
              <a:chOff x="3352800" y="5410200"/>
              <a:chExt cx="1524000" cy="1295400"/>
            </a:xfrm>
          </p:grpSpPr>
          <p:sp>
            <p:nvSpPr>
              <p:cNvPr id="12" name="Isosceles Triangle 11"/>
              <p:cNvSpPr/>
              <p:nvPr/>
            </p:nvSpPr>
            <p:spPr>
              <a:xfrm rot="10800000">
                <a:off x="3352800" y="5410200"/>
                <a:ext cx="1524000" cy="1295400"/>
              </a:xfrm>
              <a:prstGeom prst="triangle">
                <a:avLst/>
              </a:prstGeom>
              <a:solidFill>
                <a:srgbClr val="F4C300"/>
              </a:solidFill>
              <a:ln w="635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5">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3450336" y="5477256"/>
                <a:ext cx="1328928" cy="1152144"/>
              </a:xfrm>
              <a:prstGeom prst="rect">
                <a:avLst/>
              </a:prstGeom>
            </p:spPr>
          </p:pic>
        </p:grpSp>
      </p:grpSp>
    </p:spTree>
    <p:extLst>
      <p:ext uri="{BB962C8B-B14F-4D97-AF65-F5344CB8AC3E}">
        <p14:creationId xmlns:p14="http://schemas.microsoft.com/office/powerpoint/2010/main" val="85203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86200" y="1371600"/>
            <a:ext cx="4231171" cy="2841370"/>
          </a:xfrm>
          <a:prstGeom prst="rect">
            <a:avLst/>
          </a:prstGeom>
          <a:ln>
            <a:noFill/>
          </a:ln>
          <a:effectLst>
            <a:softEdge rad="112500"/>
          </a:effectLst>
        </p:spPr>
      </p:pic>
      <p:sp>
        <p:nvSpPr>
          <p:cNvPr id="2" name="Title 1"/>
          <p:cNvSpPr>
            <a:spLocks noGrp="1"/>
          </p:cNvSpPr>
          <p:nvPr>
            <p:ph type="title"/>
          </p:nvPr>
        </p:nvSpPr>
        <p:spPr/>
        <p:txBody>
          <a:bodyPr/>
          <a:lstStyle/>
          <a:p>
            <a:r>
              <a:rPr lang="en-US" dirty="0" smtClean="0">
                <a:solidFill>
                  <a:schemeClr val="tx1"/>
                </a:solidFill>
              </a:rPr>
              <a:t>Innovation Reconsidered</a:t>
            </a:r>
            <a:endParaRPr lang="en-US" dirty="0">
              <a:solidFill>
                <a:schemeClr val="tx1"/>
              </a:solidFill>
            </a:endParaRPr>
          </a:p>
        </p:txBody>
      </p:sp>
      <p:pic>
        <p:nvPicPr>
          <p:cNvPr id="8" name="Picture 7"/>
          <p:cNvPicPr>
            <a:picLocks noChangeAspect="1"/>
          </p:cNvPicPr>
          <p:nvPr/>
        </p:nvPicPr>
        <p:blipFill rotWithShape="1">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l="10351"/>
          <a:stretch/>
        </p:blipFill>
        <p:spPr>
          <a:xfrm>
            <a:off x="3124200" y="3267075"/>
            <a:ext cx="1653017" cy="1381125"/>
          </a:xfrm>
          <a:prstGeom prst="rect">
            <a:avLst/>
          </a:prstGeom>
        </p:spPr>
      </p:pic>
      <p:pic>
        <p:nvPicPr>
          <p:cNvPr id="9" name="Picture 8"/>
          <p:cNvPicPr>
            <a:picLocks noChangeAspect="1"/>
          </p:cNvPicPr>
          <p:nvPr/>
        </p:nvPicPr>
        <p:blipFill rotWithShape="1">
          <a:blip r:embed="rId5">
            <a:clrChange>
              <a:clrFrom>
                <a:srgbClr val="FAFAFA"/>
              </a:clrFrom>
              <a:clrTo>
                <a:srgbClr val="FAFAFA">
                  <a:alpha val="0"/>
                </a:srgbClr>
              </a:clrTo>
            </a:clrChange>
            <a:extLst>
              <a:ext uri="{28A0092B-C50C-407E-A947-70E740481C1C}">
                <a14:useLocalDpi xmlns:a14="http://schemas.microsoft.com/office/drawing/2010/main" val="0"/>
              </a:ext>
            </a:extLst>
          </a:blip>
          <a:srcRect l="3698" r="3657"/>
          <a:stretch/>
        </p:blipFill>
        <p:spPr>
          <a:xfrm>
            <a:off x="598206" y="3222180"/>
            <a:ext cx="1623701" cy="1312758"/>
          </a:xfrm>
          <a:prstGeom prst="rect">
            <a:avLst/>
          </a:prstGeom>
        </p:spPr>
      </p:pic>
      <p:cxnSp>
        <p:nvCxnSpPr>
          <p:cNvPr id="11" name="Straight Arrow Connector 10"/>
          <p:cNvCxnSpPr/>
          <p:nvPr/>
        </p:nvCxnSpPr>
        <p:spPr>
          <a:xfrm>
            <a:off x="2221907" y="4534938"/>
            <a:ext cx="978493" cy="64666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00441" y="4905307"/>
            <a:ext cx="1300534" cy="1852612"/>
          </a:xfrm>
          <a:prstGeom prst="rect">
            <a:avLst/>
          </a:prstGeom>
        </p:spPr>
      </p:pic>
      <p:grpSp>
        <p:nvGrpSpPr>
          <p:cNvPr id="12" name="Group 11"/>
          <p:cNvGrpSpPr/>
          <p:nvPr/>
        </p:nvGrpSpPr>
        <p:grpSpPr>
          <a:xfrm>
            <a:off x="7848599" y="0"/>
            <a:ext cx="1312985" cy="6858000"/>
            <a:chOff x="7848599" y="0"/>
            <a:chExt cx="1312985" cy="6858000"/>
          </a:xfrm>
        </p:grpSpPr>
        <p:sp>
          <p:nvSpPr>
            <p:cNvPr id="14" name="Rectangle 13"/>
            <p:cNvSpPr/>
            <p:nvPr/>
          </p:nvSpPr>
          <p:spPr>
            <a:xfrm rot="16200000">
              <a:off x="5410200" y="3124200"/>
              <a:ext cx="6858000" cy="609600"/>
            </a:xfrm>
            <a:prstGeom prst="rect">
              <a:avLst/>
            </a:prstGeom>
            <a:solidFill>
              <a:srgbClr val="A0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15" name="Group 14"/>
            <p:cNvGrpSpPr/>
            <p:nvPr/>
          </p:nvGrpSpPr>
          <p:grpSpPr>
            <a:xfrm>
              <a:off x="7848599" y="5477256"/>
              <a:ext cx="1312985" cy="1075944"/>
              <a:chOff x="3352800" y="5410200"/>
              <a:chExt cx="1524000" cy="1295400"/>
            </a:xfrm>
          </p:grpSpPr>
          <p:sp>
            <p:nvSpPr>
              <p:cNvPr id="16" name="Isosceles Triangle 15"/>
              <p:cNvSpPr/>
              <p:nvPr/>
            </p:nvSpPr>
            <p:spPr>
              <a:xfrm rot="10800000">
                <a:off x="3352800" y="5410200"/>
                <a:ext cx="1524000" cy="1295400"/>
              </a:xfrm>
              <a:prstGeom prst="triangle">
                <a:avLst/>
              </a:prstGeom>
              <a:solidFill>
                <a:srgbClr val="F4C300"/>
              </a:solidFill>
              <a:ln w="635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7">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3450336" y="5477256"/>
                <a:ext cx="1328928" cy="1152144"/>
              </a:xfrm>
              <a:prstGeom prst="rect">
                <a:avLst/>
              </a:prstGeom>
            </p:spPr>
          </p:pic>
        </p:grpSp>
      </p:grpSp>
    </p:spTree>
    <p:extLst>
      <p:ext uri="{BB962C8B-B14F-4D97-AF65-F5344CB8AC3E}">
        <p14:creationId xmlns:p14="http://schemas.microsoft.com/office/powerpoint/2010/main" val="147827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solidFill>
                  <a:schemeClr val="tx1"/>
                </a:solidFill>
              </a:rPr>
              <a:t>Activity #4</a:t>
            </a:r>
            <a:endParaRPr lang="en-US" dirty="0">
              <a:solidFill>
                <a:schemeClr val="tx1"/>
              </a:solidFill>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381000" y="1905000"/>
            <a:ext cx="7817032" cy="3276600"/>
          </a:xfrm>
          <a:prstGeom prst="rect">
            <a:avLst/>
          </a:prstGeom>
          <a:noFill/>
          <a:ln>
            <a:noFill/>
          </a:ln>
        </p:spPr>
      </p:pic>
      <p:grpSp>
        <p:nvGrpSpPr>
          <p:cNvPr id="8" name="Group 7"/>
          <p:cNvGrpSpPr/>
          <p:nvPr/>
        </p:nvGrpSpPr>
        <p:grpSpPr>
          <a:xfrm>
            <a:off x="7848599" y="0"/>
            <a:ext cx="1312985" cy="6858000"/>
            <a:chOff x="7848599" y="0"/>
            <a:chExt cx="1312985" cy="6858000"/>
          </a:xfrm>
        </p:grpSpPr>
        <p:sp>
          <p:nvSpPr>
            <p:cNvPr id="9" name="Rectangle 8"/>
            <p:cNvSpPr/>
            <p:nvPr/>
          </p:nvSpPr>
          <p:spPr>
            <a:xfrm rot="16200000">
              <a:off x="5410200" y="3124200"/>
              <a:ext cx="6858000" cy="609600"/>
            </a:xfrm>
            <a:prstGeom prst="rect">
              <a:avLst/>
            </a:prstGeom>
            <a:solidFill>
              <a:srgbClr val="A0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10" name="Group 9"/>
            <p:cNvGrpSpPr/>
            <p:nvPr/>
          </p:nvGrpSpPr>
          <p:grpSpPr>
            <a:xfrm>
              <a:off x="7848599" y="5477256"/>
              <a:ext cx="1312985" cy="1075944"/>
              <a:chOff x="3352800" y="5410200"/>
              <a:chExt cx="1524000" cy="1295400"/>
            </a:xfrm>
          </p:grpSpPr>
          <p:sp>
            <p:nvSpPr>
              <p:cNvPr id="11" name="Isosceles Triangle 10"/>
              <p:cNvSpPr/>
              <p:nvPr/>
            </p:nvSpPr>
            <p:spPr>
              <a:xfrm rot="10800000">
                <a:off x="3352800" y="5410200"/>
                <a:ext cx="1524000" cy="1295400"/>
              </a:xfrm>
              <a:prstGeom prst="triangle">
                <a:avLst/>
              </a:prstGeom>
              <a:solidFill>
                <a:srgbClr val="F4C300"/>
              </a:solidFill>
              <a:ln w="635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5">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3450336" y="5477256"/>
                <a:ext cx="1328928" cy="1152144"/>
              </a:xfrm>
              <a:prstGeom prst="rect">
                <a:avLst/>
              </a:prstGeom>
            </p:spPr>
          </p:pic>
        </p:grpSp>
      </p:grpSp>
    </p:spTree>
    <p:extLst>
      <p:ext uri="{BB962C8B-B14F-4D97-AF65-F5344CB8AC3E}">
        <p14:creationId xmlns:p14="http://schemas.microsoft.com/office/powerpoint/2010/main" val="20253503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Innovation… it can be simple!</a:t>
            </a:r>
            <a:endParaRPr lang="en-US" dirty="0">
              <a:solidFill>
                <a:schemeClr val="tx1"/>
              </a:solidFill>
            </a:endParaRPr>
          </a:p>
        </p:txBody>
      </p:sp>
      <p:sp>
        <p:nvSpPr>
          <p:cNvPr id="3" name="Content Placeholder 2"/>
          <p:cNvSpPr>
            <a:spLocks noGrp="1"/>
          </p:cNvSpPr>
          <p:nvPr>
            <p:ph idx="1"/>
          </p:nvPr>
        </p:nvSpPr>
        <p:spPr/>
        <p:txBody>
          <a:bodyPr/>
          <a:lstStyle/>
          <a:p>
            <a:endParaRPr lang="en-US"/>
          </a:p>
        </p:txBody>
      </p:sp>
      <p:grpSp>
        <p:nvGrpSpPr>
          <p:cNvPr id="7" name="Group 6"/>
          <p:cNvGrpSpPr/>
          <p:nvPr/>
        </p:nvGrpSpPr>
        <p:grpSpPr>
          <a:xfrm>
            <a:off x="7848599" y="0"/>
            <a:ext cx="1312985" cy="6858000"/>
            <a:chOff x="7848599" y="0"/>
            <a:chExt cx="1312985" cy="6858000"/>
          </a:xfrm>
        </p:grpSpPr>
        <p:sp>
          <p:nvSpPr>
            <p:cNvPr id="8" name="Rectangle 7"/>
            <p:cNvSpPr/>
            <p:nvPr/>
          </p:nvSpPr>
          <p:spPr>
            <a:xfrm rot="16200000">
              <a:off x="5410200" y="3124200"/>
              <a:ext cx="6858000" cy="609600"/>
            </a:xfrm>
            <a:prstGeom prst="rect">
              <a:avLst/>
            </a:prstGeom>
            <a:solidFill>
              <a:srgbClr val="A0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p:nvGrpSpPr>
          <p:grpSpPr>
            <a:xfrm>
              <a:off x="7848599" y="5477256"/>
              <a:ext cx="1312985" cy="1075944"/>
              <a:chOff x="3352800" y="5410200"/>
              <a:chExt cx="1524000" cy="1295400"/>
            </a:xfrm>
          </p:grpSpPr>
          <p:sp>
            <p:nvSpPr>
              <p:cNvPr id="10" name="Isosceles Triangle 9"/>
              <p:cNvSpPr/>
              <p:nvPr/>
            </p:nvSpPr>
            <p:spPr>
              <a:xfrm rot="10800000">
                <a:off x="3352800" y="5410200"/>
                <a:ext cx="1524000" cy="1295400"/>
              </a:xfrm>
              <a:prstGeom prst="triangle">
                <a:avLst/>
              </a:prstGeom>
              <a:solidFill>
                <a:srgbClr val="F4C300"/>
              </a:solidFill>
              <a:ln w="635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3450336" y="5477256"/>
                <a:ext cx="1328928" cy="1152144"/>
              </a:xfrm>
              <a:prstGeom prst="rect">
                <a:avLst/>
              </a:prstGeom>
            </p:spPr>
          </p:pic>
        </p:grpSp>
      </p:grpSp>
    </p:spTree>
    <p:extLst>
      <p:ext uri="{BB962C8B-B14F-4D97-AF65-F5344CB8AC3E}">
        <p14:creationId xmlns:p14="http://schemas.microsoft.com/office/powerpoint/2010/main" val="36026922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58085">
            <a:off x="3124115" y="446109"/>
            <a:ext cx="4501661" cy="6096000"/>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81000"/>
            <a:ext cx="3124200" cy="1922945"/>
          </a:xfrm>
          <a:prstGeom prst="rect">
            <a:avLst/>
          </a:prstGeom>
        </p:spPr>
      </p:pic>
      <p:grpSp>
        <p:nvGrpSpPr>
          <p:cNvPr id="9" name="Group 8"/>
          <p:cNvGrpSpPr/>
          <p:nvPr/>
        </p:nvGrpSpPr>
        <p:grpSpPr>
          <a:xfrm>
            <a:off x="7848599" y="0"/>
            <a:ext cx="1312985" cy="6858000"/>
            <a:chOff x="7848599" y="0"/>
            <a:chExt cx="1312985" cy="6858000"/>
          </a:xfrm>
        </p:grpSpPr>
        <p:sp>
          <p:nvSpPr>
            <p:cNvPr id="11" name="Rectangle 10"/>
            <p:cNvSpPr/>
            <p:nvPr/>
          </p:nvSpPr>
          <p:spPr>
            <a:xfrm rot="16200000">
              <a:off x="5410200" y="3124200"/>
              <a:ext cx="6858000" cy="609600"/>
            </a:xfrm>
            <a:prstGeom prst="rect">
              <a:avLst/>
            </a:prstGeom>
            <a:solidFill>
              <a:srgbClr val="A0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12" name="Group 11"/>
            <p:cNvGrpSpPr/>
            <p:nvPr/>
          </p:nvGrpSpPr>
          <p:grpSpPr>
            <a:xfrm>
              <a:off x="7848599" y="5477256"/>
              <a:ext cx="1312985" cy="1075944"/>
              <a:chOff x="3352800" y="5410200"/>
              <a:chExt cx="1524000" cy="1295400"/>
            </a:xfrm>
          </p:grpSpPr>
          <p:sp>
            <p:nvSpPr>
              <p:cNvPr id="13" name="Isosceles Triangle 12"/>
              <p:cNvSpPr/>
              <p:nvPr/>
            </p:nvSpPr>
            <p:spPr>
              <a:xfrm rot="10800000">
                <a:off x="3352800" y="5410200"/>
                <a:ext cx="1524000" cy="1295400"/>
              </a:xfrm>
              <a:prstGeom prst="triangle">
                <a:avLst/>
              </a:prstGeom>
              <a:solidFill>
                <a:srgbClr val="F4C300"/>
              </a:solidFill>
              <a:ln w="635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5">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3450336" y="5477256"/>
                <a:ext cx="1328928" cy="1152144"/>
              </a:xfrm>
              <a:prstGeom prst="rect">
                <a:avLst/>
              </a:prstGeom>
            </p:spPr>
          </p:pic>
        </p:grpSp>
      </p:grpSp>
    </p:spTree>
    <p:extLst>
      <p:ext uri="{BB962C8B-B14F-4D97-AF65-F5344CB8AC3E}">
        <p14:creationId xmlns:p14="http://schemas.microsoft.com/office/powerpoint/2010/main" val="6889832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6102"/>
          <a:stretch/>
        </p:blipFill>
        <p:spPr>
          <a:xfrm>
            <a:off x="457200" y="727710"/>
            <a:ext cx="7587689" cy="5040701"/>
          </a:xfrm>
          <a:prstGeom prst="rect">
            <a:avLst/>
          </a:prstGeom>
        </p:spPr>
      </p:pic>
      <p:sp>
        <p:nvSpPr>
          <p:cNvPr id="12" name="Rectangle 11"/>
          <p:cNvSpPr/>
          <p:nvPr/>
        </p:nvSpPr>
        <p:spPr>
          <a:xfrm>
            <a:off x="228600" y="3934407"/>
            <a:ext cx="867545" cy="36933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 Hour</a:t>
            </a:r>
            <a:endParaRPr lang="en-US"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cxnSp>
        <p:nvCxnSpPr>
          <p:cNvPr id="14" name="Straight Arrow Connector 13"/>
          <p:cNvCxnSpPr/>
          <p:nvPr/>
        </p:nvCxnSpPr>
        <p:spPr>
          <a:xfrm flipV="1">
            <a:off x="990600" y="3886200"/>
            <a:ext cx="228600" cy="152401"/>
          </a:xfrm>
          <a:prstGeom prst="straightConnector1">
            <a:avLst/>
          </a:prstGeom>
          <a:ln w="19050">
            <a:solidFill>
              <a:schemeClr val="accent2">
                <a:lumMod val="75000"/>
              </a:schemeClr>
            </a:solidFill>
            <a:tailEnd type="triangle" w="sm" len="lg"/>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1752600" y="1219200"/>
            <a:ext cx="6629400" cy="3200400"/>
          </a:xfrm>
          <a:prstGeom prst="roundRect">
            <a:avLst>
              <a:gd name="adj" fmla="val 785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7848599" y="0"/>
            <a:ext cx="1312985" cy="6858000"/>
            <a:chOff x="7848599" y="0"/>
            <a:chExt cx="1312985" cy="6858000"/>
          </a:xfrm>
        </p:grpSpPr>
        <p:sp>
          <p:nvSpPr>
            <p:cNvPr id="10" name="Rectangle 9"/>
            <p:cNvSpPr/>
            <p:nvPr/>
          </p:nvSpPr>
          <p:spPr>
            <a:xfrm rot="16200000">
              <a:off x="5410200" y="3124200"/>
              <a:ext cx="6858000" cy="609600"/>
            </a:xfrm>
            <a:prstGeom prst="rect">
              <a:avLst/>
            </a:prstGeom>
            <a:solidFill>
              <a:srgbClr val="A0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11" name="Group 10"/>
            <p:cNvGrpSpPr/>
            <p:nvPr/>
          </p:nvGrpSpPr>
          <p:grpSpPr>
            <a:xfrm>
              <a:off x="7848599" y="5477256"/>
              <a:ext cx="1312985" cy="1075944"/>
              <a:chOff x="3352800" y="5410200"/>
              <a:chExt cx="1524000" cy="1295400"/>
            </a:xfrm>
          </p:grpSpPr>
          <p:sp>
            <p:nvSpPr>
              <p:cNvPr id="13" name="Isosceles Triangle 12"/>
              <p:cNvSpPr/>
              <p:nvPr/>
            </p:nvSpPr>
            <p:spPr>
              <a:xfrm rot="10800000">
                <a:off x="3352800" y="5410200"/>
                <a:ext cx="1524000" cy="1295400"/>
              </a:xfrm>
              <a:prstGeom prst="triangle">
                <a:avLst/>
              </a:prstGeom>
              <a:solidFill>
                <a:srgbClr val="F4C300"/>
              </a:solidFill>
              <a:ln w="635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4">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3450336" y="5477256"/>
                <a:ext cx="1328928" cy="1152144"/>
              </a:xfrm>
              <a:prstGeom prst="rect">
                <a:avLst/>
              </a:prstGeom>
            </p:spPr>
          </p:pic>
        </p:grpSp>
      </p:grpSp>
    </p:spTree>
    <p:extLst>
      <p:ext uri="{BB962C8B-B14F-4D97-AF65-F5344CB8AC3E}">
        <p14:creationId xmlns:p14="http://schemas.microsoft.com/office/powerpoint/2010/main" val="7683636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828800"/>
            <a:ext cx="7848600" cy="3645343"/>
          </a:xfrm>
          <a:prstGeom prst="rect">
            <a:avLst/>
          </a:prstGeom>
        </p:spPr>
      </p:pic>
      <p:sp>
        <p:nvSpPr>
          <p:cNvPr id="8" name="Rectangle 7"/>
          <p:cNvSpPr/>
          <p:nvPr/>
        </p:nvSpPr>
        <p:spPr>
          <a:xfrm>
            <a:off x="3733800" y="1524000"/>
            <a:ext cx="4495800" cy="441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p:txBody>
          <a:bodyPr/>
          <a:lstStyle/>
          <a:p>
            <a:r>
              <a:rPr lang="en-US" dirty="0" smtClean="0"/>
              <a:t>If you’re not first…           be last.</a:t>
            </a:r>
            <a:endParaRPr lang="en-US" dirty="0"/>
          </a:p>
        </p:txBody>
      </p:sp>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2667" b="99111" l="0" r="96000">
                        <a14:foregroundMark x1="26222" y1="41778" x2="96444" y2="97778"/>
                        <a14:foregroundMark x1="29778" y1="36444" x2="67111" y2="97778"/>
                        <a14:foregroundMark x1="73333" y1="62222" x2="96444" y2="93778"/>
                        <a14:foregroundMark x1="28000" y1="16889" x2="35111" y2="3556"/>
                        <a14:foregroundMark x1="24889" y1="28000" x2="13333" y2="3111"/>
                        <a14:foregroundMark x1="30222" y1="25778" x2="5333" y2="15556"/>
                        <a14:foregroundMark x1="23556" y1="32889" x2="39111" y2="24889"/>
                        <a14:foregroundMark x1="28889" y1="34222" x2="39556" y2="37333"/>
                        <a14:foregroundMark x1="33333" y1="18222" x2="38222" y2="9333"/>
                        <a14:foregroundMark x1="23111" y1="26667" x2="7111" y2="96000"/>
                        <a14:foregroundMark x1="22667" y1="24000" x2="15111" y2="93778"/>
                        <a14:foregroundMark x1="24889" y1="17333" x2="34667" y2="93333"/>
                        <a14:foregroundMark x1="27556" y1="16889" x2="47556" y2="93778"/>
                        <a14:foregroundMark x1="50667" y1="78222" x2="18667" y2="97333"/>
                        <a14:foregroundMark x1="40000" y1="95111" x2="444" y2="75556"/>
                        <a14:foregroundMark x1="40000" y1="91556" x2="4444" y2="66667"/>
                        <a14:foregroundMark x1="21778" y1="74222" x2="14222" y2="99111"/>
                        <a14:foregroundMark x1="28444" y1="34667" x2="38222" y2="43556"/>
                        <a14:foregroundMark x1="16889" y1="29333" x2="40889" y2="32000"/>
                      </a14:backgroundRemoval>
                    </a14:imgEffect>
                  </a14:imgLayer>
                </a14:imgProps>
              </a:ext>
              <a:ext uri="{28A0092B-C50C-407E-A947-70E740481C1C}">
                <a14:useLocalDpi xmlns:a14="http://schemas.microsoft.com/office/drawing/2010/main" val="0"/>
              </a:ext>
            </a:extLst>
          </a:blip>
          <a:stretch>
            <a:fillRect/>
          </a:stretch>
        </p:blipFill>
        <p:spPr>
          <a:xfrm>
            <a:off x="5029200" y="381000"/>
            <a:ext cx="1143000" cy="1143000"/>
          </a:xfrm>
          <a:prstGeom prst="rect">
            <a:avLst/>
          </a:prstGeom>
        </p:spPr>
      </p:pic>
      <p:sp>
        <p:nvSpPr>
          <p:cNvPr id="9" name="Rounded Rectangle 8"/>
          <p:cNvSpPr/>
          <p:nvPr/>
        </p:nvSpPr>
        <p:spPr>
          <a:xfrm>
            <a:off x="6096000" y="381000"/>
            <a:ext cx="2133600" cy="9906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848599" y="0"/>
            <a:ext cx="1312985" cy="6858000"/>
            <a:chOff x="7848599" y="0"/>
            <a:chExt cx="1312985" cy="6858000"/>
          </a:xfrm>
        </p:grpSpPr>
        <p:sp>
          <p:nvSpPr>
            <p:cNvPr id="11" name="Rectangle 10"/>
            <p:cNvSpPr/>
            <p:nvPr/>
          </p:nvSpPr>
          <p:spPr>
            <a:xfrm rot="16200000">
              <a:off x="5410200" y="3124200"/>
              <a:ext cx="6858000" cy="609600"/>
            </a:xfrm>
            <a:prstGeom prst="rect">
              <a:avLst/>
            </a:prstGeom>
            <a:solidFill>
              <a:srgbClr val="A0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12" name="Group 11"/>
            <p:cNvGrpSpPr/>
            <p:nvPr/>
          </p:nvGrpSpPr>
          <p:grpSpPr>
            <a:xfrm>
              <a:off x="7848599" y="5477256"/>
              <a:ext cx="1312985" cy="1075944"/>
              <a:chOff x="3352800" y="5410200"/>
              <a:chExt cx="1524000" cy="1295400"/>
            </a:xfrm>
          </p:grpSpPr>
          <p:sp>
            <p:nvSpPr>
              <p:cNvPr id="13" name="Isosceles Triangle 12"/>
              <p:cNvSpPr/>
              <p:nvPr/>
            </p:nvSpPr>
            <p:spPr>
              <a:xfrm rot="10800000">
                <a:off x="3352800" y="5410200"/>
                <a:ext cx="1524000" cy="1295400"/>
              </a:xfrm>
              <a:prstGeom prst="triangle">
                <a:avLst/>
              </a:prstGeom>
              <a:solidFill>
                <a:srgbClr val="F4C300"/>
              </a:solidFill>
              <a:ln w="635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6">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3450336" y="5477256"/>
                <a:ext cx="1328928" cy="1152144"/>
              </a:xfrm>
              <a:prstGeom prst="rect">
                <a:avLst/>
              </a:prstGeom>
            </p:spPr>
          </p:pic>
        </p:grpSp>
      </p:grpSp>
    </p:spTree>
    <p:extLst>
      <p:ext uri="{BB962C8B-B14F-4D97-AF65-F5344CB8AC3E}">
        <p14:creationId xmlns:p14="http://schemas.microsoft.com/office/powerpoint/2010/main" val="316687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 presetClass="exit"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06883"/>
            <a:ext cx="7772400" cy="5965317"/>
          </a:xfrm>
          <a:prstGeom prst="rect">
            <a:avLst/>
          </a:prstGeom>
        </p:spPr>
      </p:pic>
      <p:grpSp>
        <p:nvGrpSpPr>
          <p:cNvPr id="6" name="Group 5"/>
          <p:cNvGrpSpPr/>
          <p:nvPr/>
        </p:nvGrpSpPr>
        <p:grpSpPr>
          <a:xfrm>
            <a:off x="7848599" y="0"/>
            <a:ext cx="1312985" cy="6858000"/>
            <a:chOff x="7848599" y="0"/>
            <a:chExt cx="1312985" cy="6858000"/>
          </a:xfrm>
        </p:grpSpPr>
        <p:sp>
          <p:nvSpPr>
            <p:cNvPr id="7" name="Rectangle 6"/>
            <p:cNvSpPr/>
            <p:nvPr/>
          </p:nvSpPr>
          <p:spPr>
            <a:xfrm rot="16200000">
              <a:off x="5410200" y="3124200"/>
              <a:ext cx="6858000" cy="609600"/>
            </a:xfrm>
            <a:prstGeom prst="rect">
              <a:avLst/>
            </a:prstGeom>
            <a:solidFill>
              <a:srgbClr val="A0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p:nvGrpSpPr>
          <p:grpSpPr>
            <a:xfrm>
              <a:off x="7848599" y="5477256"/>
              <a:ext cx="1312985" cy="1075944"/>
              <a:chOff x="3352800" y="5410200"/>
              <a:chExt cx="1524000" cy="1295400"/>
            </a:xfrm>
          </p:grpSpPr>
          <p:sp>
            <p:nvSpPr>
              <p:cNvPr id="10" name="Isosceles Triangle 9"/>
              <p:cNvSpPr/>
              <p:nvPr/>
            </p:nvSpPr>
            <p:spPr>
              <a:xfrm rot="10800000">
                <a:off x="3352800" y="5410200"/>
                <a:ext cx="1524000" cy="1295400"/>
              </a:xfrm>
              <a:prstGeom prst="triangle">
                <a:avLst/>
              </a:prstGeom>
              <a:solidFill>
                <a:srgbClr val="F4C300"/>
              </a:solidFill>
              <a:ln w="635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3450336" y="5477256"/>
                <a:ext cx="1328928" cy="1152144"/>
              </a:xfrm>
              <a:prstGeom prst="rect">
                <a:avLst/>
              </a:prstGeom>
            </p:spPr>
          </p:pic>
        </p:grpSp>
      </p:grpSp>
    </p:spTree>
    <p:extLst>
      <p:ext uri="{BB962C8B-B14F-4D97-AF65-F5344CB8AC3E}">
        <p14:creationId xmlns:p14="http://schemas.microsoft.com/office/powerpoint/2010/main" val="18674865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6102"/>
          <a:stretch/>
        </p:blipFill>
        <p:spPr>
          <a:xfrm>
            <a:off x="457200" y="727710"/>
            <a:ext cx="7587689" cy="5040701"/>
          </a:xfrm>
          <a:prstGeom prst="rect">
            <a:avLst/>
          </a:prstGeom>
        </p:spPr>
      </p:pic>
      <p:sp>
        <p:nvSpPr>
          <p:cNvPr id="9" name="Snip Same Side Corner Rectangle 8"/>
          <p:cNvSpPr/>
          <p:nvPr/>
        </p:nvSpPr>
        <p:spPr>
          <a:xfrm rot="10800000">
            <a:off x="2971800" y="1676400"/>
            <a:ext cx="4724400" cy="1828800"/>
          </a:xfrm>
          <a:prstGeom prst="snip2SameRect">
            <a:avLst>
              <a:gd name="adj1" fmla="val 33265"/>
              <a:gd name="adj2"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752600" y="1219200"/>
            <a:ext cx="6400800" cy="297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28600" y="3934407"/>
            <a:ext cx="867545" cy="36933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 Hour</a:t>
            </a:r>
            <a:endParaRPr lang="en-US"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cxnSp>
        <p:nvCxnSpPr>
          <p:cNvPr id="14" name="Straight Arrow Connector 13"/>
          <p:cNvCxnSpPr/>
          <p:nvPr/>
        </p:nvCxnSpPr>
        <p:spPr>
          <a:xfrm flipV="1">
            <a:off x="990600" y="3886200"/>
            <a:ext cx="228600" cy="152401"/>
          </a:xfrm>
          <a:prstGeom prst="straightConnector1">
            <a:avLst/>
          </a:prstGeom>
          <a:ln w="19050">
            <a:solidFill>
              <a:schemeClr val="accent2">
                <a:lumMod val="75000"/>
              </a:schemeClr>
            </a:solidFill>
            <a:tailEnd type="triangle" w="sm" len="lg"/>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7848599" y="0"/>
            <a:ext cx="1312985" cy="6858000"/>
            <a:chOff x="7848599" y="0"/>
            <a:chExt cx="1312985" cy="6858000"/>
          </a:xfrm>
        </p:grpSpPr>
        <p:sp>
          <p:nvSpPr>
            <p:cNvPr id="13" name="Rectangle 12"/>
            <p:cNvSpPr/>
            <p:nvPr/>
          </p:nvSpPr>
          <p:spPr>
            <a:xfrm rot="16200000">
              <a:off x="5410200" y="3124200"/>
              <a:ext cx="6858000" cy="609600"/>
            </a:xfrm>
            <a:prstGeom prst="rect">
              <a:avLst/>
            </a:prstGeom>
            <a:solidFill>
              <a:srgbClr val="A0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15" name="Group 14"/>
            <p:cNvGrpSpPr/>
            <p:nvPr/>
          </p:nvGrpSpPr>
          <p:grpSpPr>
            <a:xfrm>
              <a:off x="7848599" y="5477256"/>
              <a:ext cx="1312985" cy="1075944"/>
              <a:chOff x="3352800" y="5410200"/>
              <a:chExt cx="1524000" cy="1295400"/>
            </a:xfrm>
          </p:grpSpPr>
          <p:sp>
            <p:nvSpPr>
              <p:cNvPr id="16" name="Isosceles Triangle 15"/>
              <p:cNvSpPr/>
              <p:nvPr/>
            </p:nvSpPr>
            <p:spPr>
              <a:xfrm rot="10800000">
                <a:off x="3352800" y="5410200"/>
                <a:ext cx="1524000" cy="1295400"/>
              </a:xfrm>
              <a:prstGeom prst="triangle">
                <a:avLst/>
              </a:prstGeom>
              <a:solidFill>
                <a:srgbClr val="F4C300"/>
              </a:solidFill>
              <a:ln w="635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4">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3450336" y="5477256"/>
                <a:ext cx="1328928" cy="1152144"/>
              </a:xfrm>
              <a:prstGeom prst="rect">
                <a:avLst/>
              </a:prstGeom>
            </p:spPr>
          </p:pic>
        </p:grpSp>
      </p:grpSp>
    </p:spTree>
    <p:extLst>
      <p:ext uri="{BB962C8B-B14F-4D97-AF65-F5344CB8AC3E}">
        <p14:creationId xmlns:p14="http://schemas.microsoft.com/office/powerpoint/2010/main" val="136377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title"/>
          </p:nvPr>
        </p:nvSpPr>
        <p:spPr>
          <a:xfrm>
            <a:off x="1560513" y="5662538"/>
            <a:ext cx="6059487" cy="1168400"/>
          </a:xfrm>
        </p:spPr>
        <p:txBody>
          <a:bodyPr/>
          <a:lstStyle/>
          <a:p>
            <a:pPr algn="r"/>
            <a:r>
              <a:rPr lang="en-US" sz="3200" b="0" dirty="0" smtClean="0"/>
              <a:t>FIRST THINGS FIRST</a:t>
            </a:r>
            <a:r>
              <a:rPr lang="en-US" sz="2000" b="0" dirty="0" smtClean="0">
                <a:solidFill>
                  <a:schemeClr val="tx1">
                    <a:lumMod val="75000"/>
                    <a:lumOff val="25000"/>
                  </a:schemeClr>
                </a:solidFill>
                <a:latin typeface="+mn-lt"/>
              </a:rPr>
              <a:t/>
            </a:r>
            <a:br>
              <a:rPr lang="en-US" sz="2000" b="0" dirty="0" smtClean="0">
                <a:solidFill>
                  <a:schemeClr val="tx1">
                    <a:lumMod val="75000"/>
                    <a:lumOff val="25000"/>
                  </a:schemeClr>
                </a:solidFill>
                <a:latin typeface="+mn-lt"/>
              </a:rPr>
            </a:br>
            <a:r>
              <a:rPr lang="en-US" sz="2000" b="0" dirty="0" smtClean="0">
                <a:solidFill>
                  <a:schemeClr val="tx1">
                    <a:lumMod val="75000"/>
                    <a:lumOff val="25000"/>
                  </a:schemeClr>
                </a:solidFill>
                <a:latin typeface="+mn-lt"/>
              </a:rPr>
              <a:t>J</a:t>
            </a:r>
            <a:r>
              <a:rPr lang="en-US" sz="2000" b="0" dirty="0" smtClean="0">
                <a:solidFill>
                  <a:schemeClr val="tx1">
                    <a:lumMod val="75000"/>
                    <a:lumOff val="25000"/>
                  </a:schemeClr>
                </a:solidFill>
                <a:latin typeface="+mn-lt"/>
              </a:rPr>
              <a:t>. R. Hartig, MD</a:t>
            </a:r>
            <a:endParaRPr lang="en-US" sz="3200" b="0" dirty="0">
              <a:solidFill>
                <a:schemeClr val="tx1">
                  <a:lumMod val="75000"/>
                  <a:lumOff val="25000"/>
                </a:schemeClr>
              </a:solidFill>
              <a:latin typeface="+mn-lt"/>
            </a:endParaRPr>
          </a:p>
        </p:txBody>
      </p:sp>
      <p:pic>
        <p:nvPicPr>
          <p:cNvPr id="3" name="Picture Placeholder 2"/>
          <p:cNvPicPr>
            <a:picLocks noGrp="1" noChangeAspect="1"/>
          </p:cNvPicPr>
          <p:nvPr>
            <p:ph type="pic" idx="1"/>
          </p:nvPr>
        </p:nvPicPr>
        <p:blipFill>
          <a:blip r:embed="rId3">
            <a:extLst>
              <a:ext uri="{28A0092B-C50C-407E-A947-70E740481C1C}">
                <a14:useLocalDpi xmlns:a14="http://schemas.microsoft.com/office/drawing/2010/main" val="0"/>
              </a:ext>
            </a:extLst>
          </a:blip>
          <a:srcRect l="1823" r="1823"/>
          <a:stretch>
            <a:fillRect/>
          </a:stretch>
        </p:blipFill>
        <p:spPr/>
      </p:pic>
      <p:grpSp>
        <p:nvGrpSpPr>
          <p:cNvPr id="15" name="Group 14"/>
          <p:cNvGrpSpPr/>
          <p:nvPr/>
        </p:nvGrpSpPr>
        <p:grpSpPr>
          <a:xfrm>
            <a:off x="7848599" y="0"/>
            <a:ext cx="1312985" cy="6858000"/>
            <a:chOff x="7848599" y="0"/>
            <a:chExt cx="1312985" cy="6858000"/>
          </a:xfrm>
        </p:grpSpPr>
        <p:sp>
          <p:nvSpPr>
            <p:cNvPr id="16" name="Rectangle 15"/>
            <p:cNvSpPr/>
            <p:nvPr/>
          </p:nvSpPr>
          <p:spPr>
            <a:xfrm rot="16200000">
              <a:off x="5410200" y="3124200"/>
              <a:ext cx="6858000" cy="609600"/>
            </a:xfrm>
            <a:prstGeom prst="rect">
              <a:avLst/>
            </a:prstGeom>
            <a:solidFill>
              <a:srgbClr val="A0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17" name="Group 16"/>
            <p:cNvGrpSpPr/>
            <p:nvPr/>
          </p:nvGrpSpPr>
          <p:grpSpPr>
            <a:xfrm>
              <a:off x="7848599" y="5477256"/>
              <a:ext cx="1312985" cy="1075944"/>
              <a:chOff x="3352800" y="5410200"/>
              <a:chExt cx="1524000" cy="1295400"/>
            </a:xfrm>
          </p:grpSpPr>
          <p:sp>
            <p:nvSpPr>
              <p:cNvPr id="18" name="Isosceles Triangle 17"/>
              <p:cNvSpPr/>
              <p:nvPr/>
            </p:nvSpPr>
            <p:spPr>
              <a:xfrm rot="10800000">
                <a:off x="3352800" y="5410200"/>
                <a:ext cx="1524000" cy="1295400"/>
              </a:xfrm>
              <a:prstGeom prst="triangle">
                <a:avLst/>
              </a:prstGeom>
              <a:solidFill>
                <a:srgbClr val="F4C300"/>
              </a:solidFill>
              <a:ln w="635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4">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3450336" y="5477256"/>
                <a:ext cx="1328928" cy="1152144"/>
              </a:xfrm>
              <a:prstGeom prst="rect">
                <a:avLst/>
              </a:prstGeom>
            </p:spPr>
          </p:pic>
        </p:grpSp>
      </p:grpSp>
    </p:spTree>
    <p:extLst>
      <p:ext uri="{BB962C8B-B14F-4D97-AF65-F5344CB8AC3E}">
        <p14:creationId xmlns:p14="http://schemas.microsoft.com/office/powerpoint/2010/main" val="9077721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848599" y="0"/>
            <a:ext cx="1312985" cy="6858000"/>
            <a:chOff x="7848599" y="0"/>
            <a:chExt cx="1312985" cy="6858000"/>
          </a:xfrm>
        </p:grpSpPr>
        <p:sp>
          <p:nvSpPr>
            <p:cNvPr id="6" name="Rectangle 5"/>
            <p:cNvSpPr/>
            <p:nvPr/>
          </p:nvSpPr>
          <p:spPr>
            <a:xfrm rot="16200000">
              <a:off x="5410200" y="3124200"/>
              <a:ext cx="6858000" cy="609600"/>
            </a:xfrm>
            <a:prstGeom prst="rect">
              <a:avLst/>
            </a:prstGeom>
            <a:solidFill>
              <a:srgbClr val="A0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7" name="Group 6"/>
            <p:cNvGrpSpPr/>
            <p:nvPr/>
          </p:nvGrpSpPr>
          <p:grpSpPr>
            <a:xfrm>
              <a:off x="7848599" y="5477256"/>
              <a:ext cx="1312985" cy="1075944"/>
              <a:chOff x="3352800" y="5410200"/>
              <a:chExt cx="1524000" cy="1295400"/>
            </a:xfrm>
          </p:grpSpPr>
          <p:sp>
            <p:nvSpPr>
              <p:cNvPr id="8" name="Isosceles Triangle 7"/>
              <p:cNvSpPr/>
              <p:nvPr/>
            </p:nvSpPr>
            <p:spPr>
              <a:xfrm rot="10800000">
                <a:off x="3352800" y="5410200"/>
                <a:ext cx="1524000" cy="1295400"/>
              </a:xfrm>
              <a:prstGeom prst="triangle">
                <a:avLst/>
              </a:prstGeom>
              <a:solidFill>
                <a:srgbClr val="F4C300"/>
              </a:solidFill>
              <a:ln w="635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3450336" y="5477256"/>
                <a:ext cx="1328928" cy="1152144"/>
              </a:xfrm>
              <a:prstGeom prst="rect">
                <a:avLst/>
              </a:prstGeom>
            </p:spPr>
          </p:pic>
        </p:grpSp>
      </p:grpSp>
    </p:spTree>
    <p:extLst>
      <p:ext uri="{BB962C8B-B14F-4D97-AF65-F5344CB8AC3E}">
        <p14:creationId xmlns:p14="http://schemas.microsoft.com/office/powerpoint/2010/main" val="24509061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My Objectives for the Hour…</a:t>
            </a:r>
            <a:endParaRPr lang="en-US" dirty="0">
              <a:solidFill>
                <a:schemeClr val="tx1"/>
              </a:solidFill>
            </a:endParaRPr>
          </a:p>
        </p:txBody>
      </p:sp>
      <p:sp>
        <p:nvSpPr>
          <p:cNvPr id="3" name="Content Placeholder 2"/>
          <p:cNvSpPr>
            <a:spLocks noGrp="1"/>
          </p:cNvSpPr>
          <p:nvPr>
            <p:ph idx="1"/>
          </p:nvPr>
        </p:nvSpPr>
        <p:spPr>
          <a:xfrm>
            <a:off x="0" y="2514600"/>
            <a:ext cx="8305800" cy="3505200"/>
          </a:xfrm>
        </p:spPr>
        <p:txBody>
          <a:bodyPr/>
          <a:lstStyle/>
          <a:p>
            <a:pPr marL="571500" lvl="0" indent="-457200">
              <a:spcBef>
                <a:spcPts val="600"/>
              </a:spcBef>
              <a:spcAft>
                <a:spcPts val="600"/>
              </a:spcAft>
              <a:buFont typeface="+mj-lt"/>
              <a:buAutoNum type="arabicPeriod"/>
            </a:pPr>
            <a:r>
              <a:rPr lang="en-US" dirty="0"/>
              <a:t>Actively participate in learning and faculty development sessions</a:t>
            </a:r>
          </a:p>
          <a:p>
            <a:pPr marL="571500" indent="-457200">
              <a:spcBef>
                <a:spcPts val="600"/>
              </a:spcBef>
              <a:spcAft>
                <a:spcPts val="600"/>
              </a:spcAft>
              <a:buFont typeface="+mj-lt"/>
              <a:buAutoNum type="arabicPeriod"/>
            </a:pPr>
            <a:r>
              <a:rPr lang="en-US" dirty="0" smtClean="0"/>
              <a:t>Define ‘innovation’ in a practical and meaningful manner for medical education</a:t>
            </a:r>
          </a:p>
          <a:p>
            <a:pPr marL="571500" indent="-457200">
              <a:spcBef>
                <a:spcPts val="600"/>
              </a:spcBef>
              <a:spcAft>
                <a:spcPts val="600"/>
              </a:spcAft>
              <a:buFont typeface="+mj-lt"/>
              <a:buAutoNum type="arabicPeriod"/>
            </a:pPr>
            <a:r>
              <a:rPr lang="en-US" dirty="0" smtClean="0"/>
              <a:t>List a minimum of 2 new techniques/methods to attempt during next clinic or ward session.</a:t>
            </a:r>
          </a:p>
          <a:p>
            <a:pPr marL="571500" indent="-457200">
              <a:spcBef>
                <a:spcPts val="600"/>
              </a:spcBef>
              <a:spcAft>
                <a:spcPts val="600"/>
              </a:spcAft>
              <a:buFont typeface="+mj-lt"/>
              <a:buAutoNum type="arabicPeriod"/>
            </a:pPr>
            <a:r>
              <a:rPr lang="en-US" dirty="0" smtClean="0"/>
              <a:t>Explain the role of repetition in adult learning and retention.</a:t>
            </a:r>
          </a:p>
        </p:txBody>
      </p:sp>
      <p:sp>
        <p:nvSpPr>
          <p:cNvPr id="7" name="TextBox 6"/>
          <p:cNvSpPr txBox="1"/>
          <p:nvPr/>
        </p:nvSpPr>
        <p:spPr>
          <a:xfrm>
            <a:off x="228600" y="1838980"/>
            <a:ext cx="7848600" cy="523220"/>
          </a:xfrm>
          <a:prstGeom prst="rect">
            <a:avLst/>
          </a:prstGeom>
          <a:noFill/>
        </p:spPr>
        <p:txBody>
          <a:bodyPr wrap="square" rtlCol="0">
            <a:spAutoFit/>
          </a:bodyPr>
          <a:lstStyle/>
          <a:p>
            <a:r>
              <a:rPr lang="en-US" sz="2800" dirty="0" smtClean="0"/>
              <a:t>By the end of this session, you will be able to (have):</a:t>
            </a:r>
            <a:endParaRPr lang="en-US" sz="2800" dirty="0"/>
          </a:p>
        </p:txBody>
      </p:sp>
      <p:grpSp>
        <p:nvGrpSpPr>
          <p:cNvPr id="8" name="Group 7"/>
          <p:cNvGrpSpPr/>
          <p:nvPr/>
        </p:nvGrpSpPr>
        <p:grpSpPr>
          <a:xfrm>
            <a:off x="7848599" y="0"/>
            <a:ext cx="1312985" cy="6858000"/>
            <a:chOff x="7848599" y="0"/>
            <a:chExt cx="1312985" cy="6858000"/>
          </a:xfrm>
        </p:grpSpPr>
        <p:sp>
          <p:nvSpPr>
            <p:cNvPr id="9" name="Rectangle 8"/>
            <p:cNvSpPr/>
            <p:nvPr/>
          </p:nvSpPr>
          <p:spPr>
            <a:xfrm rot="16200000">
              <a:off x="5410200" y="3124200"/>
              <a:ext cx="6858000" cy="609600"/>
            </a:xfrm>
            <a:prstGeom prst="rect">
              <a:avLst/>
            </a:prstGeom>
            <a:solidFill>
              <a:srgbClr val="A0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10" name="Group 9"/>
            <p:cNvGrpSpPr/>
            <p:nvPr/>
          </p:nvGrpSpPr>
          <p:grpSpPr>
            <a:xfrm>
              <a:off x="7848599" y="5477256"/>
              <a:ext cx="1312985" cy="1075944"/>
              <a:chOff x="3352800" y="5410200"/>
              <a:chExt cx="1524000" cy="1295400"/>
            </a:xfrm>
          </p:grpSpPr>
          <p:sp>
            <p:nvSpPr>
              <p:cNvPr id="11" name="Isosceles Triangle 10"/>
              <p:cNvSpPr/>
              <p:nvPr/>
            </p:nvSpPr>
            <p:spPr>
              <a:xfrm rot="10800000">
                <a:off x="3352800" y="5410200"/>
                <a:ext cx="1524000" cy="1295400"/>
              </a:xfrm>
              <a:prstGeom prst="triangle">
                <a:avLst/>
              </a:prstGeom>
              <a:solidFill>
                <a:srgbClr val="F4C300"/>
              </a:solidFill>
              <a:ln w="635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3450336" y="5477256"/>
                <a:ext cx="1328928" cy="1152144"/>
              </a:xfrm>
              <a:prstGeom prst="rect">
                <a:avLst/>
              </a:prstGeom>
            </p:spPr>
          </p:pic>
        </p:grpSp>
      </p:grpSp>
    </p:spTree>
    <p:extLst>
      <p:ext uri="{BB962C8B-B14F-4D97-AF65-F5344CB8AC3E}">
        <p14:creationId xmlns:p14="http://schemas.microsoft.com/office/powerpoint/2010/main" val="35290013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Wrapping Up – next steps…</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6800" y="1676400"/>
            <a:ext cx="3086582" cy="2438400"/>
          </a:xfrm>
        </p:spPr>
      </p:pic>
      <p:sp>
        <p:nvSpPr>
          <p:cNvPr id="8" name="Oval 7"/>
          <p:cNvSpPr/>
          <p:nvPr/>
        </p:nvSpPr>
        <p:spPr>
          <a:xfrm>
            <a:off x="4267200" y="3402649"/>
            <a:ext cx="2819400" cy="2998862"/>
          </a:xfrm>
          <a:prstGeom prst="ellipse">
            <a:avLst/>
          </a:prstGeom>
          <a:blipFill dpi="0" rotWithShape="1">
            <a:blip r:embed="rId4" cstate="print">
              <a:extLst>
                <a:ext uri="{28A0092B-C50C-407E-A947-70E740481C1C}">
                  <a14:useLocalDpi xmlns:a14="http://schemas.microsoft.com/office/drawing/2010/main" val="0"/>
                </a:ext>
              </a:extLst>
            </a:blip>
            <a:srcRect/>
            <a:stretch>
              <a:fillRect l="-26710" t="-11072" r="-33901" b="-14516"/>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343400" y="1752600"/>
            <a:ext cx="3962400" cy="584775"/>
          </a:xfrm>
          <a:prstGeom prst="rect">
            <a:avLst/>
          </a:prstGeom>
          <a:noFill/>
        </p:spPr>
        <p:txBody>
          <a:bodyPr wrap="square" rtlCol="0">
            <a:spAutoFit/>
          </a:bodyPr>
          <a:lstStyle/>
          <a:p>
            <a:r>
              <a:rPr lang="en-US" sz="3200" b="1" dirty="0" smtClean="0"/>
              <a:t>Commitment to Act</a:t>
            </a:r>
            <a:endParaRPr lang="en-US" sz="3200" b="1" dirty="0"/>
          </a:p>
        </p:txBody>
      </p:sp>
      <p:sp>
        <p:nvSpPr>
          <p:cNvPr id="10" name="TextBox 9"/>
          <p:cNvSpPr txBox="1"/>
          <p:nvPr/>
        </p:nvSpPr>
        <p:spPr>
          <a:xfrm>
            <a:off x="838200" y="4609692"/>
            <a:ext cx="3810000" cy="584775"/>
          </a:xfrm>
          <a:prstGeom prst="rect">
            <a:avLst/>
          </a:prstGeom>
          <a:noFill/>
        </p:spPr>
        <p:txBody>
          <a:bodyPr wrap="square" rtlCol="0">
            <a:spAutoFit/>
          </a:bodyPr>
          <a:lstStyle/>
          <a:p>
            <a:r>
              <a:rPr lang="en-US" sz="3200" b="1" dirty="0" smtClean="0"/>
              <a:t>Reflective Process</a:t>
            </a:r>
            <a:endParaRPr lang="en-US" sz="3200" b="1" dirty="0"/>
          </a:p>
        </p:txBody>
      </p:sp>
      <p:grpSp>
        <p:nvGrpSpPr>
          <p:cNvPr id="11" name="Group 10"/>
          <p:cNvGrpSpPr/>
          <p:nvPr/>
        </p:nvGrpSpPr>
        <p:grpSpPr>
          <a:xfrm>
            <a:off x="7848599" y="0"/>
            <a:ext cx="1312985" cy="6858000"/>
            <a:chOff x="7848599" y="0"/>
            <a:chExt cx="1312985" cy="6858000"/>
          </a:xfrm>
        </p:grpSpPr>
        <p:sp>
          <p:nvSpPr>
            <p:cNvPr id="12" name="Rectangle 11"/>
            <p:cNvSpPr/>
            <p:nvPr/>
          </p:nvSpPr>
          <p:spPr>
            <a:xfrm rot="16200000">
              <a:off x="5410200" y="3124200"/>
              <a:ext cx="6858000" cy="609600"/>
            </a:xfrm>
            <a:prstGeom prst="rect">
              <a:avLst/>
            </a:prstGeom>
            <a:solidFill>
              <a:srgbClr val="A0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13" name="Group 12"/>
            <p:cNvGrpSpPr/>
            <p:nvPr/>
          </p:nvGrpSpPr>
          <p:grpSpPr>
            <a:xfrm>
              <a:off x="7848599" y="5477256"/>
              <a:ext cx="1312985" cy="1075944"/>
              <a:chOff x="3352800" y="5410200"/>
              <a:chExt cx="1524000" cy="1295400"/>
            </a:xfrm>
          </p:grpSpPr>
          <p:sp>
            <p:nvSpPr>
              <p:cNvPr id="14" name="Isosceles Triangle 13"/>
              <p:cNvSpPr/>
              <p:nvPr/>
            </p:nvSpPr>
            <p:spPr>
              <a:xfrm rot="10800000">
                <a:off x="3352800" y="5410200"/>
                <a:ext cx="1524000" cy="1295400"/>
              </a:xfrm>
              <a:prstGeom prst="triangle">
                <a:avLst/>
              </a:prstGeom>
              <a:solidFill>
                <a:srgbClr val="F4C300"/>
              </a:solidFill>
              <a:ln w="635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5">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3450336" y="5477256"/>
                <a:ext cx="1328928" cy="1152144"/>
              </a:xfrm>
              <a:prstGeom prst="rect">
                <a:avLst/>
              </a:prstGeom>
            </p:spPr>
          </p:pic>
        </p:grpSp>
      </p:grpSp>
    </p:spTree>
    <p:extLst>
      <p:ext uri="{BB962C8B-B14F-4D97-AF65-F5344CB8AC3E}">
        <p14:creationId xmlns:p14="http://schemas.microsoft.com/office/powerpoint/2010/main" val="18864768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2699" y="2438400"/>
            <a:ext cx="3324101" cy="3490306"/>
          </a:xfrm>
          <a:prstGeom prst="ellipse">
            <a:avLst/>
          </a:prstGeom>
          <a:ln>
            <a:noFill/>
          </a:ln>
          <a:effectLst>
            <a:softEdge rad="112500"/>
          </a:effectLst>
        </p:spPr>
      </p:pic>
      <p:sp>
        <p:nvSpPr>
          <p:cNvPr id="1027" name="Rectangle 2"/>
          <p:cNvSpPr>
            <a:spLocks noChangeArrowheads="1"/>
          </p:cNvSpPr>
          <p:nvPr/>
        </p:nvSpPr>
        <p:spPr bwMode="auto">
          <a:xfrm>
            <a:off x="152400" y="914400"/>
            <a:ext cx="6324600" cy="3416320"/>
          </a:xfrm>
          <a:prstGeom prst="rect">
            <a:avLst/>
          </a:prstGeom>
          <a:noFill/>
          <a:ln w="9525">
            <a:noFill/>
            <a:miter lim="800000"/>
            <a:headEnd/>
            <a:tailEnd/>
          </a:ln>
        </p:spPr>
        <p:txBody>
          <a:bodyPr wrap="square">
            <a:spAutoFit/>
          </a:bodyPr>
          <a:lstStyle/>
          <a:p>
            <a:pPr algn="ctr" eaLnBrk="0" hangingPunct="0">
              <a:spcBef>
                <a:spcPct val="50000"/>
              </a:spcBef>
            </a:pPr>
            <a:r>
              <a:rPr lang="en-US" sz="3600" b="1" dirty="0"/>
              <a:t>“Anybody who believes that all you have to do to be a good teacher is to love to teach also has to believe that all you have to do to become a good surgeon is to love to cut.”</a:t>
            </a:r>
          </a:p>
        </p:txBody>
      </p:sp>
      <p:sp>
        <p:nvSpPr>
          <p:cNvPr id="1028" name="Rectangle 4"/>
          <p:cNvSpPr>
            <a:spLocks noChangeArrowheads="1"/>
          </p:cNvSpPr>
          <p:nvPr/>
        </p:nvSpPr>
        <p:spPr bwMode="auto">
          <a:xfrm>
            <a:off x="0" y="6211669"/>
            <a:ext cx="7924799" cy="646331"/>
          </a:xfrm>
          <a:prstGeom prst="rect">
            <a:avLst/>
          </a:prstGeom>
          <a:noFill/>
          <a:ln w="9525">
            <a:noFill/>
            <a:miter lim="800000"/>
            <a:headEnd/>
            <a:tailEnd/>
          </a:ln>
        </p:spPr>
        <p:txBody>
          <a:bodyPr wrap="square">
            <a:spAutoFit/>
          </a:bodyPr>
          <a:lstStyle/>
          <a:p>
            <a:pPr lvl="0" eaLnBrk="0" hangingPunct="0"/>
            <a:r>
              <a:rPr lang="en-US" dirty="0"/>
              <a:t>Adam </a:t>
            </a:r>
            <a:r>
              <a:rPr lang="en-US" dirty="0" err="1"/>
              <a:t>Urbanski</a:t>
            </a:r>
            <a:r>
              <a:rPr lang="en-US" dirty="0"/>
              <a:t>, </a:t>
            </a:r>
            <a:r>
              <a:rPr lang="en-US" dirty="0" smtClean="0"/>
              <a:t>President </a:t>
            </a:r>
            <a:r>
              <a:rPr lang="en-US" dirty="0"/>
              <a:t>of the Rochester, New York Teachers </a:t>
            </a:r>
            <a:r>
              <a:rPr lang="en-US" dirty="0" smtClean="0"/>
              <a:t>Association</a:t>
            </a:r>
          </a:p>
          <a:p>
            <a:pPr eaLnBrk="0" hangingPunct="0"/>
            <a:r>
              <a:rPr lang="en-US" dirty="0" smtClean="0"/>
              <a:t>Quoted by: L. </a:t>
            </a:r>
            <a:r>
              <a:rPr lang="en-US" dirty="0" err="1" smtClean="0"/>
              <a:t>Mansnersus</a:t>
            </a:r>
            <a:r>
              <a:rPr lang="en-US" dirty="0" smtClean="0"/>
              <a:t>.  The New York Times.  November 7, 1993:  Section 4A</a:t>
            </a:r>
          </a:p>
        </p:txBody>
      </p:sp>
      <p:grpSp>
        <p:nvGrpSpPr>
          <p:cNvPr id="9" name="Group 8"/>
          <p:cNvGrpSpPr/>
          <p:nvPr/>
        </p:nvGrpSpPr>
        <p:grpSpPr>
          <a:xfrm>
            <a:off x="7848599" y="0"/>
            <a:ext cx="1312985" cy="6858000"/>
            <a:chOff x="7848599" y="0"/>
            <a:chExt cx="1312985" cy="6858000"/>
          </a:xfrm>
        </p:grpSpPr>
        <p:sp>
          <p:nvSpPr>
            <p:cNvPr id="10" name="Rectangle 9"/>
            <p:cNvSpPr/>
            <p:nvPr/>
          </p:nvSpPr>
          <p:spPr>
            <a:xfrm rot="16200000">
              <a:off x="5410200" y="3124200"/>
              <a:ext cx="6858000" cy="609600"/>
            </a:xfrm>
            <a:prstGeom prst="rect">
              <a:avLst/>
            </a:prstGeom>
            <a:solidFill>
              <a:srgbClr val="A0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11" name="Group 10"/>
            <p:cNvGrpSpPr/>
            <p:nvPr/>
          </p:nvGrpSpPr>
          <p:grpSpPr>
            <a:xfrm>
              <a:off x="7848599" y="5477256"/>
              <a:ext cx="1312985" cy="1075944"/>
              <a:chOff x="3352800" y="5410200"/>
              <a:chExt cx="1524000" cy="1295400"/>
            </a:xfrm>
          </p:grpSpPr>
          <p:sp>
            <p:nvSpPr>
              <p:cNvPr id="12" name="Isosceles Triangle 11"/>
              <p:cNvSpPr/>
              <p:nvPr/>
            </p:nvSpPr>
            <p:spPr>
              <a:xfrm rot="10800000">
                <a:off x="3352800" y="5410200"/>
                <a:ext cx="1524000" cy="1295400"/>
              </a:xfrm>
              <a:prstGeom prst="triangle">
                <a:avLst/>
              </a:prstGeom>
              <a:solidFill>
                <a:srgbClr val="F4C300"/>
              </a:solidFill>
              <a:ln w="635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3450336" y="5477256"/>
                <a:ext cx="1328928" cy="1152144"/>
              </a:xfrm>
              <a:prstGeom prst="rect">
                <a:avLst/>
              </a:prstGeom>
            </p:spPr>
          </p:pic>
        </p:grpSp>
      </p:grpSp>
    </p:spTree>
    <p:extLst>
      <p:ext uri="{BB962C8B-B14F-4D97-AF65-F5344CB8AC3E}">
        <p14:creationId xmlns:p14="http://schemas.microsoft.com/office/powerpoint/2010/main" val="318660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3"/>
                                        </p:tgtEl>
                                        <p:attrNameLst>
                                          <p:attrName>r</p:attrName>
                                        </p:attrNameLst>
                                      </p:cBhvr>
                                    </p:animRot>
                                    <p:animRot by="-240000">
                                      <p:cBhvr>
                                        <p:cTn id="7" dur="1000" fill="hold">
                                          <p:stCondLst>
                                            <p:cond delay="1000"/>
                                          </p:stCondLst>
                                        </p:cTn>
                                        <p:tgtEl>
                                          <p:spTgt spid="3"/>
                                        </p:tgtEl>
                                        <p:attrNameLst>
                                          <p:attrName>r</p:attrName>
                                        </p:attrNameLst>
                                      </p:cBhvr>
                                    </p:animRot>
                                    <p:animRot by="240000">
                                      <p:cBhvr>
                                        <p:cTn id="8" dur="1000" fill="hold">
                                          <p:stCondLst>
                                            <p:cond delay="2000"/>
                                          </p:stCondLst>
                                        </p:cTn>
                                        <p:tgtEl>
                                          <p:spTgt spid="3"/>
                                        </p:tgtEl>
                                        <p:attrNameLst>
                                          <p:attrName>r</p:attrName>
                                        </p:attrNameLst>
                                      </p:cBhvr>
                                    </p:animRot>
                                    <p:animRot by="-240000">
                                      <p:cBhvr>
                                        <p:cTn id="9" dur="1000" fill="hold">
                                          <p:stCondLst>
                                            <p:cond delay="3000"/>
                                          </p:stCondLst>
                                        </p:cTn>
                                        <p:tgtEl>
                                          <p:spTgt spid="3"/>
                                        </p:tgtEl>
                                        <p:attrNameLst>
                                          <p:attrName>r</p:attrName>
                                        </p:attrNameLst>
                                      </p:cBhvr>
                                    </p:animRot>
                                    <p:animRot by="120000">
                                      <p:cBhvr>
                                        <p:cTn id="10" dur="1000" fill="hold">
                                          <p:stCondLst>
                                            <p:cond delay="40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76200" y="1828800"/>
            <a:ext cx="8610600" cy="609600"/>
          </a:xfrm>
        </p:spPr>
        <p:txBody>
          <a:bodyPr/>
          <a:lstStyle/>
          <a:p>
            <a:r>
              <a:rPr lang="en-US" sz="3600" dirty="0" smtClean="0">
                <a:solidFill>
                  <a:schemeClr val="tx1"/>
                </a:solidFill>
                <a:latin typeface="Garamond" panose="02020404030301010803" pitchFamily="18" charset="0"/>
              </a:rPr>
              <a:t>UNIVERSITY</a:t>
            </a:r>
            <a:r>
              <a:rPr lang="en-US" sz="3200" dirty="0" smtClean="0">
                <a:solidFill>
                  <a:schemeClr val="tx1"/>
                </a:solidFill>
                <a:latin typeface="Garamond" panose="02020404030301010803" pitchFamily="18" charset="0"/>
              </a:rPr>
              <a:t> </a:t>
            </a:r>
            <a:r>
              <a:rPr lang="en-US" sz="1800" dirty="0" smtClean="0">
                <a:solidFill>
                  <a:schemeClr val="tx1"/>
                </a:solidFill>
                <a:latin typeface="Garamond" panose="02020404030301010803" pitchFamily="18" charset="0"/>
              </a:rPr>
              <a:t>OF</a:t>
            </a:r>
            <a:r>
              <a:rPr lang="en-US" sz="3200" dirty="0" smtClean="0">
                <a:solidFill>
                  <a:schemeClr val="tx1"/>
                </a:solidFill>
                <a:latin typeface="Garamond" panose="02020404030301010803" pitchFamily="18" charset="0"/>
              </a:rPr>
              <a:t> </a:t>
            </a:r>
            <a:r>
              <a:rPr lang="en-US" sz="3600" dirty="0" smtClean="0">
                <a:solidFill>
                  <a:schemeClr val="tx1"/>
                </a:solidFill>
                <a:latin typeface="Garamond" panose="02020404030301010803" pitchFamily="18" charset="0"/>
              </a:rPr>
              <a:t>ALABAMA</a:t>
            </a:r>
            <a:r>
              <a:rPr lang="en-US" sz="3200" dirty="0" smtClean="0">
                <a:solidFill>
                  <a:schemeClr val="tx1"/>
                </a:solidFill>
                <a:latin typeface="Garamond" panose="02020404030301010803" pitchFamily="18" charset="0"/>
              </a:rPr>
              <a:t> </a:t>
            </a:r>
            <a:r>
              <a:rPr lang="en-US" sz="1800" dirty="0" smtClean="0">
                <a:solidFill>
                  <a:schemeClr val="tx1"/>
                </a:solidFill>
                <a:latin typeface="Garamond" panose="02020404030301010803" pitchFamily="18" charset="0"/>
              </a:rPr>
              <a:t>AT</a:t>
            </a:r>
            <a:r>
              <a:rPr lang="en-US" sz="3200" dirty="0" smtClean="0">
                <a:solidFill>
                  <a:schemeClr val="tx1"/>
                </a:solidFill>
                <a:latin typeface="Garamond" panose="02020404030301010803" pitchFamily="18" charset="0"/>
              </a:rPr>
              <a:t> </a:t>
            </a:r>
            <a:r>
              <a:rPr lang="en-US" sz="3600" dirty="0" smtClean="0">
                <a:solidFill>
                  <a:schemeClr val="tx1"/>
                </a:solidFill>
                <a:latin typeface="Garamond" panose="02020404030301010803" pitchFamily="18" charset="0"/>
              </a:rPr>
              <a:t>BIRMINGHAM</a:t>
            </a:r>
            <a:endParaRPr lang="en-US" sz="3600" dirty="0">
              <a:solidFill>
                <a:schemeClr val="tx1"/>
              </a:solidFill>
              <a:latin typeface="Garamond" panose="02020404030301010803" pitchFamily="18" charset="0"/>
            </a:endParaRPr>
          </a:p>
        </p:txBody>
      </p:sp>
      <p:cxnSp>
        <p:nvCxnSpPr>
          <p:cNvPr id="13" name="Straight Connector 12"/>
          <p:cNvCxnSpPr/>
          <p:nvPr/>
        </p:nvCxnSpPr>
        <p:spPr>
          <a:xfrm>
            <a:off x="0" y="2438400"/>
            <a:ext cx="8458200" cy="0"/>
          </a:xfrm>
          <a:prstGeom prst="line">
            <a:avLst/>
          </a:prstGeom>
          <a:ln w="1905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0" y="2438400"/>
            <a:ext cx="8458200" cy="3293209"/>
          </a:xfrm>
          <a:prstGeom prst="rect">
            <a:avLst/>
          </a:prstGeom>
          <a:noFill/>
        </p:spPr>
        <p:txBody>
          <a:bodyPr wrap="square" rtlCol="0">
            <a:spAutoFit/>
          </a:bodyPr>
          <a:lstStyle/>
          <a:p>
            <a:pPr algn="ctr"/>
            <a:r>
              <a:rPr lang="en-US" sz="2800" dirty="0" smtClean="0">
                <a:latin typeface="Garamond" panose="02020404030301010803" pitchFamily="18" charset="0"/>
              </a:rPr>
              <a:t>Center for Teaching and Learning</a:t>
            </a:r>
          </a:p>
          <a:p>
            <a:pPr algn="ctr"/>
            <a:endParaRPr lang="en-US" dirty="0" smtClean="0">
              <a:latin typeface="Garamond" panose="02020404030301010803" pitchFamily="18" charset="0"/>
            </a:endParaRPr>
          </a:p>
          <a:p>
            <a:pPr algn="ctr"/>
            <a:endParaRPr lang="en-US" dirty="0">
              <a:latin typeface="Garamond" panose="02020404030301010803" pitchFamily="18" charset="0"/>
            </a:endParaRPr>
          </a:p>
          <a:p>
            <a:pPr algn="ctr"/>
            <a:r>
              <a:rPr lang="en-US" sz="3600" dirty="0" smtClean="0">
                <a:latin typeface="Garamond" panose="02020404030301010803" pitchFamily="18" charset="0"/>
              </a:rPr>
              <a:t>Medical Educators Certificate</a:t>
            </a:r>
          </a:p>
          <a:p>
            <a:pPr algn="ctr"/>
            <a:r>
              <a:rPr lang="en-US" sz="3600" dirty="0" smtClean="0">
                <a:latin typeface="Garamond" panose="02020404030301010803" pitchFamily="18" charset="0"/>
              </a:rPr>
              <a:t>Session </a:t>
            </a:r>
            <a:r>
              <a:rPr lang="en-US" sz="3600" dirty="0" smtClean="0">
                <a:latin typeface="Garamond" panose="02020404030301010803" pitchFamily="18" charset="0"/>
              </a:rPr>
              <a:t>#6</a:t>
            </a:r>
            <a:endParaRPr lang="en-US" sz="3600" dirty="0" smtClean="0">
              <a:latin typeface="Garamond" panose="02020404030301010803" pitchFamily="18" charset="0"/>
            </a:endParaRPr>
          </a:p>
          <a:p>
            <a:pPr algn="ctr"/>
            <a:r>
              <a:rPr lang="en-US" sz="3600" dirty="0" smtClean="0">
                <a:latin typeface="Garamond" panose="02020404030301010803" pitchFamily="18" charset="0"/>
              </a:rPr>
              <a:t>Innovative Teaching</a:t>
            </a:r>
            <a:endParaRPr lang="en-US" sz="3600" dirty="0" smtClean="0">
              <a:latin typeface="Garamond" panose="02020404030301010803" pitchFamily="18" charset="0"/>
            </a:endParaRPr>
          </a:p>
          <a:p>
            <a:pPr algn="ctr"/>
            <a:r>
              <a:rPr lang="en-US" sz="3600" dirty="0" smtClean="0">
                <a:latin typeface="Garamond" panose="02020404030301010803" pitchFamily="18" charset="0"/>
              </a:rPr>
              <a:t>March 24</a:t>
            </a:r>
            <a:r>
              <a:rPr lang="en-US" sz="3600" baseline="30000" dirty="0" smtClean="0">
                <a:latin typeface="Garamond" panose="02020404030301010803" pitchFamily="18" charset="0"/>
              </a:rPr>
              <a:t>th</a:t>
            </a:r>
            <a:r>
              <a:rPr lang="en-US" sz="3600" dirty="0" smtClean="0">
                <a:latin typeface="Garamond" panose="02020404030301010803" pitchFamily="18" charset="0"/>
              </a:rPr>
              <a:t>, 2017</a:t>
            </a:r>
            <a:endParaRPr lang="en-US" sz="3600" dirty="0">
              <a:latin typeface="Garamond" panose="02020404030301010803" pitchFamily="18" charset="0"/>
            </a:endParaRPr>
          </a:p>
        </p:txBody>
      </p:sp>
      <p:sp>
        <p:nvSpPr>
          <p:cNvPr id="11" name="TextBox 10"/>
          <p:cNvSpPr txBox="1"/>
          <p:nvPr/>
        </p:nvSpPr>
        <p:spPr>
          <a:xfrm>
            <a:off x="3429000" y="6400800"/>
            <a:ext cx="5029200" cy="461665"/>
          </a:xfrm>
          <a:prstGeom prst="rect">
            <a:avLst/>
          </a:prstGeom>
          <a:noFill/>
        </p:spPr>
        <p:txBody>
          <a:bodyPr wrap="square" rtlCol="0">
            <a:spAutoFit/>
          </a:bodyPr>
          <a:lstStyle/>
          <a:p>
            <a:pPr algn="r"/>
            <a:r>
              <a:rPr lang="en-US" sz="1200" dirty="0" smtClean="0">
                <a:latin typeface="Arial" panose="020B0604020202020204" pitchFamily="34" charset="0"/>
                <a:cs typeface="Arial" panose="020B0604020202020204" pitchFamily="34" charset="0"/>
              </a:rPr>
              <a:t>Jason Robert Hartig, MD FAAP FACP</a:t>
            </a:r>
          </a:p>
          <a:p>
            <a:pPr algn="r"/>
            <a:r>
              <a:rPr lang="en-US" sz="1200" dirty="0" smtClean="0">
                <a:latin typeface="Arial" panose="020B0604020202020204" pitchFamily="34" charset="0"/>
                <a:cs typeface="Arial" panose="020B0604020202020204" pitchFamily="34" charset="0"/>
              </a:rPr>
              <a:t>Associate Professor of Medicine and Pediatrics</a:t>
            </a:r>
            <a:endParaRPr lang="en-US" sz="12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cstate="print">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tretch>
            <a:fillRect/>
          </a:stretch>
        </p:blipFill>
        <p:spPr>
          <a:xfrm>
            <a:off x="5867400" y="4267200"/>
            <a:ext cx="2125618" cy="2209800"/>
          </a:xfrm>
          <a:prstGeom prst="rect">
            <a:avLst/>
          </a:prstGeom>
        </p:spPr>
      </p:pic>
      <p:grpSp>
        <p:nvGrpSpPr>
          <p:cNvPr id="12" name="Group 11"/>
          <p:cNvGrpSpPr/>
          <p:nvPr/>
        </p:nvGrpSpPr>
        <p:grpSpPr>
          <a:xfrm>
            <a:off x="7848599" y="0"/>
            <a:ext cx="1312985" cy="6858000"/>
            <a:chOff x="7848599" y="0"/>
            <a:chExt cx="1312985" cy="6858000"/>
          </a:xfrm>
        </p:grpSpPr>
        <p:sp>
          <p:nvSpPr>
            <p:cNvPr id="15" name="Rectangle 14"/>
            <p:cNvSpPr/>
            <p:nvPr/>
          </p:nvSpPr>
          <p:spPr>
            <a:xfrm rot="16200000">
              <a:off x="5410200" y="3124200"/>
              <a:ext cx="6858000" cy="609600"/>
            </a:xfrm>
            <a:prstGeom prst="rect">
              <a:avLst/>
            </a:prstGeom>
            <a:solidFill>
              <a:srgbClr val="A0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16" name="Group 15"/>
            <p:cNvGrpSpPr/>
            <p:nvPr/>
          </p:nvGrpSpPr>
          <p:grpSpPr>
            <a:xfrm>
              <a:off x="7848599" y="5477256"/>
              <a:ext cx="1312985" cy="1075944"/>
              <a:chOff x="3352800" y="5410200"/>
              <a:chExt cx="1524000" cy="1295400"/>
            </a:xfrm>
          </p:grpSpPr>
          <p:sp>
            <p:nvSpPr>
              <p:cNvPr id="17" name="Isosceles Triangle 16"/>
              <p:cNvSpPr/>
              <p:nvPr/>
            </p:nvSpPr>
            <p:spPr>
              <a:xfrm rot="10800000">
                <a:off x="3352800" y="5410200"/>
                <a:ext cx="1524000" cy="1295400"/>
              </a:xfrm>
              <a:prstGeom prst="triangle">
                <a:avLst/>
              </a:prstGeom>
              <a:solidFill>
                <a:srgbClr val="F4C300"/>
              </a:solidFill>
              <a:ln w="635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4">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3450336" y="5477256"/>
                <a:ext cx="1328928" cy="1152144"/>
              </a:xfrm>
              <a:prstGeom prst="rect">
                <a:avLst/>
              </a:prstGeom>
            </p:spPr>
          </p:pic>
        </p:grpSp>
      </p:grpSp>
    </p:spTree>
    <p:extLst>
      <p:ext uri="{BB962C8B-B14F-4D97-AF65-F5344CB8AC3E}">
        <p14:creationId xmlns:p14="http://schemas.microsoft.com/office/powerpoint/2010/main" val="24715647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pSp>
        <p:nvGrpSpPr>
          <p:cNvPr id="7" name="Group 6"/>
          <p:cNvGrpSpPr/>
          <p:nvPr/>
        </p:nvGrpSpPr>
        <p:grpSpPr>
          <a:xfrm>
            <a:off x="7848599" y="0"/>
            <a:ext cx="1312985" cy="6858000"/>
            <a:chOff x="7848599" y="0"/>
            <a:chExt cx="1312985" cy="6858000"/>
          </a:xfrm>
        </p:grpSpPr>
        <p:sp>
          <p:nvSpPr>
            <p:cNvPr id="8" name="Rectangle 7"/>
            <p:cNvSpPr/>
            <p:nvPr/>
          </p:nvSpPr>
          <p:spPr>
            <a:xfrm rot="16200000">
              <a:off x="5410200" y="3124200"/>
              <a:ext cx="6858000" cy="609600"/>
            </a:xfrm>
            <a:prstGeom prst="rect">
              <a:avLst/>
            </a:prstGeom>
            <a:solidFill>
              <a:srgbClr val="A0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p:nvGrpSpPr>
          <p:grpSpPr>
            <a:xfrm>
              <a:off x="7848599" y="5477256"/>
              <a:ext cx="1312985" cy="1075944"/>
              <a:chOff x="3352800" y="5410200"/>
              <a:chExt cx="1524000" cy="1295400"/>
            </a:xfrm>
          </p:grpSpPr>
          <p:sp>
            <p:nvSpPr>
              <p:cNvPr id="10" name="Isosceles Triangle 9"/>
              <p:cNvSpPr/>
              <p:nvPr/>
            </p:nvSpPr>
            <p:spPr>
              <a:xfrm rot="10800000">
                <a:off x="3352800" y="5410200"/>
                <a:ext cx="1524000" cy="1295400"/>
              </a:xfrm>
              <a:prstGeom prst="triangle">
                <a:avLst/>
              </a:prstGeom>
              <a:solidFill>
                <a:srgbClr val="F4C300"/>
              </a:solidFill>
              <a:ln w="635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3450336" y="5477256"/>
                <a:ext cx="1328928" cy="1152144"/>
              </a:xfrm>
              <a:prstGeom prst="rect">
                <a:avLst/>
              </a:prstGeom>
            </p:spPr>
          </p:pic>
        </p:grpSp>
      </p:grpSp>
    </p:spTree>
    <p:extLst>
      <p:ext uri="{BB962C8B-B14F-4D97-AF65-F5344CB8AC3E}">
        <p14:creationId xmlns:p14="http://schemas.microsoft.com/office/powerpoint/2010/main" val="20168658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Activity #1</a:t>
            </a:r>
            <a:endParaRPr lang="en-US" dirty="0">
              <a:solidFill>
                <a:schemeClr val="tx1"/>
              </a:solidFill>
            </a:endParaRPr>
          </a:p>
        </p:txBody>
      </p:sp>
      <p:sp>
        <p:nvSpPr>
          <p:cNvPr id="8" name="Text Box 27"/>
          <p:cNvSpPr txBox="1"/>
          <p:nvPr/>
        </p:nvSpPr>
        <p:spPr>
          <a:xfrm>
            <a:off x="990600" y="1905000"/>
            <a:ext cx="3014480" cy="1015663"/>
          </a:xfrm>
          <a:prstGeom prst="rect">
            <a:avLst/>
          </a:prstGeom>
          <a:noFill/>
          <a:ln>
            <a:noFill/>
          </a:ln>
          <a:effectLst/>
        </p:spPr>
        <p:txBody>
          <a:bodyPr rot="0" spcFirstLastPara="0" vert="horz" wrap="none" lIns="91440" tIns="45720" rIns="91440" bIns="45720" numCol="1" spcCol="0" rtlCol="0" fromWordArt="0" anchor="t" anchorCtr="0" forceAA="0" compatLnSpc="1">
            <a:prstTxWarp prst="textNoShape">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marL="0" marR="0" algn="ctr">
              <a:spcBef>
                <a:spcPts val="0"/>
              </a:spcBef>
              <a:spcAft>
                <a:spcPts val="0"/>
              </a:spcAft>
            </a:pPr>
            <a:r>
              <a:rPr lang="en-US" sz="6000" b="1" kern="1400" dirty="0" smtClean="0">
                <a:ln>
                  <a:noFill/>
                </a:ln>
                <a:gradFill>
                  <a:gsLst>
                    <a:gs pos="0">
                      <a:srgbClr val="877E6D"/>
                    </a:gs>
                    <a:gs pos="25000">
                      <a:srgbClr val="807763"/>
                    </a:gs>
                    <a:gs pos="50000">
                      <a:srgbClr val="675C43"/>
                    </a:gs>
                    <a:gs pos="75000">
                      <a:srgbClr val="807763"/>
                    </a:gs>
                    <a:gs pos="100000">
                      <a:srgbClr val="877E6D"/>
                    </a:gs>
                  </a:gsLst>
                  <a:lin ang="5400000" scaled="0"/>
                </a:gradFill>
                <a:effectLst>
                  <a:outerShdw blurRad="79997" dist="40005" dir="5040000" algn="tl">
                    <a:srgbClr val="000000">
                      <a:alpha val="30000"/>
                    </a:srgbClr>
                  </a:outerShdw>
                </a:effectLst>
                <a:latin typeface="Times New Roman"/>
                <a:ea typeface="Times New Roman"/>
              </a:rPr>
              <a:t>2 Things</a:t>
            </a:r>
            <a:endParaRPr lang="en-US" sz="1600" kern="1400" dirty="0">
              <a:solidFill>
                <a:srgbClr val="000000"/>
              </a:solidFill>
              <a:effectLst/>
              <a:latin typeface="Times New Roman"/>
              <a:ea typeface="Times New Roman"/>
            </a:endParaRPr>
          </a:p>
        </p:txBody>
      </p:sp>
      <p:sp>
        <p:nvSpPr>
          <p:cNvPr id="3" name="TextBox 2"/>
          <p:cNvSpPr txBox="1"/>
          <p:nvPr/>
        </p:nvSpPr>
        <p:spPr>
          <a:xfrm>
            <a:off x="1828800" y="2949476"/>
            <a:ext cx="6019800" cy="230832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3200" dirty="0" smtClean="0"/>
              <a:t>You remember from the sessions</a:t>
            </a:r>
          </a:p>
          <a:p>
            <a:pPr marL="285750" indent="-285750">
              <a:lnSpc>
                <a:spcPct val="150000"/>
              </a:lnSpc>
              <a:buFont typeface="Arial" panose="020B0604020202020204" pitchFamily="34" charset="0"/>
              <a:buChar char="•"/>
            </a:pPr>
            <a:r>
              <a:rPr lang="en-US" sz="3200" dirty="0" smtClean="0"/>
              <a:t>You’ve tried or attempted</a:t>
            </a:r>
          </a:p>
          <a:p>
            <a:pPr marL="285750" indent="-285750">
              <a:lnSpc>
                <a:spcPct val="150000"/>
              </a:lnSpc>
              <a:buFont typeface="Arial" panose="020B0604020202020204" pitchFamily="34" charset="0"/>
              <a:buChar char="•"/>
            </a:pPr>
            <a:r>
              <a:rPr lang="en-US" sz="3200" dirty="0" smtClean="0"/>
              <a:t>You’ve done differently</a:t>
            </a:r>
            <a:endParaRPr lang="en-US" sz="3200" dirty="0"/>
          </a:p>
        </p:txBody>
      </p:sp>
      <p:grpSp>
        <p:nvGrpSpPr>
          <p:cNvPr id="9" name="Group 8"/>
          <p:cNvGrpSpPr/>
          <p:nvPr/>
        </p:nvGrpSpPr>
        <p:grpSpPr>
          <a:xfrm>
            <a:off x="7848599" y="0"/>
            <a:ext cx="1312985" cy="6858000"/>
            <a:chOff x="7848599" y="0"/>
            <a:chExt cx="1312985" cy="6858000"/>
          </a:xfrm>
        </p:grpSpPr>
        <p:sp>
          <p:nvSpPr>
            <p:cNvPr id="10" name="Rectangle 9"/>
            <p:cNvSpPr/>
            <p:nvPr/>
          </p:nvSpPr>
          <p:spPr>
            <a:xfrm rot="16200000">
              <a:off x="5410200" y="3124200"/>
              <a:ext cx="6858000" cy="609600"/>
            </a:xfrm>
            <a:prstGeom prst="rect">
              <a:avLst/>
            </a:prstGeom>
            <a:solidFill>
              <a:srgbClr val="A0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11" name="Group 10"/>
            <p:cNvGrpSpPr/>
            <p:nvPr/>
          </p:nvGrpSpPr>
          <p:grpSpPr>
            <a:xfrm>
              <a:off x="7848599" y="5477256"/>
              <a:ext cx="1312985" cy="1075944"/>
              <a:chOff x="3352800" y="5410200"/>
              <a:chExt cx="1524000" cy="1295400"/>
            </a:xfrm>
          </p:grpSpPr>
          <p:sp>
            <p:nvSpPr>
              <p:cNvPr id="12" name="Isosceles Triangle 11"/>
              <p:cNvSpPr/>
              <p:nvPr/>
            </p:nvSpPr>
            <p:spPr>
              <a:xfrm rot="10800000">
                <a:off x="3352800" y="5410200"/>
                <a:ext cx="1524000" cy="1295400"/>
              </a:xfrm>
              <a:prstGeom prst="triangle">
                <a:avLst/>
              </a:prstGeom>
              <a:solidFill>
                <a:srgbClr val="F4C300"/>
              </a:solidFill>
              <a:ln w="635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3450336" y="5477256"/>
                <a:ext cx="1328928" cy="1152144"/>
              </a:xfrm>
              <a:prstGeom prst="rect">
                <a:avLst/>
              </a:prstGeom>
            </p:spPr>
          </p:pic>
        </p:grpSp>
      </p:grpSp>
    </p:spTree>
    <p:extLst>
      <p:ext uri="{BB962C8B-B14F-4D97-AF65-F5344CB8AC3E}">
        <p14:creationId xmlns:p14="http://schemas.microsoft.com/office/powerpoint/2010/main" val="24764150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978" y="1388001"/>
            <a:ext cx="7565222" cy="4555599"/>
          </a:xfrm>
          <a:prstGeom prst="rect">
            <a:avLst/>
          </a:prstGeom>
        </p:spPr>
      </p:pic>
      <p:sp>
        <p:nvSpPr>
          <p:cNvPr id="2" name="Title 1"/>
          <p:cNvSpPr>
            <a:spLocks noGrp="1"/>
          </p:cNvSpPr>
          <p:nvPr>
            <p:ph type="title"/>
          </p:nvPr>
        </p:nvSpPr>
        <p:spPr/>
        <p:txBody>
          <a:bodyPr/>
          <a:lstStyle/>
          <a:p>
            <a:r>
              <a:rPr lang="en-US" dirty="0" smtClean="0">
                <a:solidFill>
                  <a:schemeClr val="tx1"/>
                </a:solidFill>
              </a:rPr>
              <a:t>Activity #1</a:t>
            </a:r>
            <a:endParaRPr lang="en-US" dirty="0">
              <a:solidFill>
                <a:schemeClr val="tx1"/>
              </a:solidFill>
            </a:endParaRPr>
          </a:p>
        </p:txBody>
      </p:sp>
      <p:grpSp>
        <p:nvGrpSpPr>
          <p:cNvPr id="8" name="Group 7"/>
          <p:cNvGrpSpPr/>
          <p:nvPr/>
        </p:nvGrpSpPr>
        <p:grpSpPr>
          <a:xfrm>
            <a:off x="7848599" y="0"/>
            <a:ext cx="1312985" cy="6858000"/>
            <a:chOff x="7848599" y="0"/>
            <a:chExt cx="1312985" cy="6858000"/>
          </a:xfrm>
        </p:grpSpPr>
        <p:sp>
          <p:nvSpPr>
            <p:cNvPr id="9" name="Rectangle 8"/>
            <p:cNvSpPr/>
            <p:nvPr/>
          </p:nvSpPr>
          <p:spPr>
            <a:xfrm rot="16200000">
              <a:off x="5410200" y="3124200"/>
              <a:ext cx="6858000" cy="609600"/>
            </a:xfrm>
            <a:prstGeom prst="rect">
              <a:avLst/>
            </a:prstGeom>
            <a:solidFill>
              <a:srgbClr val="A0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10" name="Group 9"/>
            <p:cNvGrpSpPr/>
            <p:nvPr/>
          </p:nvGrpSpPr>
          <p:grpSpPr>
            <a:xfrm>
              <a:off x="7848599" y="5477256"/>
              <a:ext cx="1312985" cy="1075944"/>
              <a:chOff x="3352800" y="5410200"/>
              <a:chExt cx="1524000" cy="1295400"/>
            </a:xfrm>
          </p:grpSpPr>
          <p:sp>
            <p:nvSpPr>
              <p:cNvPr id="11" name="Isosceles Triangle 10"/>
              <p:cNvSpPr/>
              <p:nvPr/>
            </p:nvSpPr>
            <p:spPr>
              <a:xfrm rot="10800000">
                <a:off x="3352800" y="5410200"/>
                <a:ext cx="1524000" cy="1295400"/>
              </a:xfrm>
              <a:prstGeom prst="triangle">
                <a:avLst/>
              </a:prstGeom>
              <a:solidFill>
                <a:srgbClr val="F4C300"/>
              </a:solidFill>
              <a:ln w="635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4">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3450336" y="5477256"/>
                <a:ext cx="1328928" cy="1152144"/>
              </a:xfrm>
              <a:prstGeom prst="rect">
                <a:avLst/>
              </a:prstGeom>
            </p:spPr>
          </p:pic>
        </p:grpSp>
      </p:grpSp>
    </p:spTree>
    <p:extLst>
      <p:ext uri="{BB962C8B-B14F-4D97-AF65-F5344CB8AC3E}">
        <p14:creationId xmlns:p14="http://schemas.microsoft.com/office/powerpoint/2010/main" val="11084201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My Objectives for the Hour…</a:t>
            </a:r>
            <a:endParaRPr lang="en-US" dirty="0">
              <a:solidFill>
                <a:schemeClr val="tx1"/>
              </a:solidFill>
            </a:endParaRPr>
          </a:p>
        </p:txBody>
      </p:sp>
      <p:sp>
        <p:nvSpPr>
          <p:cNvPr id="3" name="Content Placeholder 2"/>
          <p:cNvSpPr>
            <a:spLocks noGrp="1"/>
          </p:cNvSpPr>
          <p:nvPr>
            <p:ph idx="1"/>
          </p:nvPr>
        </p:nvSpPr>
        <p:spPr>
          <a:xfrm>
            <a:off x="0" y="2514600"/>
            <a:ext cx="8305800" cy="3505200"/>
          </a:xfrm>
        </p:spPr>
        <p:txBody>
          <a:bodyPr/>
          <a:lstStyle/>
          <a:p>
            <a:pPr marL="571500" lvl="0" indent="-457200">
              <a:spcBef>
                <a:spcPts val="600"/>
              </a:spcBef>
              <a:spcAft>
                <a:spcPts val="600"/>
              </a:spcAft>
              <a:buFont typeface="+mj-lt"/>
              <a:buAutoNum type="arabicPeriod"/>
            </a:pPr>
            <a:r>
              <a:rPr lang="en-US" dirty="0"/>
              <a:t>Actively participate in learning and faculty development sessions</a:t>
            </a:r>
          </a:p>
          <a:p>
            <a:pPr marL="571500" indent="-457200">
              <a:spcBef>
                <a:spcPts val="600"/>
              </a:spcBef>
              <a:spcAft>
                <a:spcPts val="600"/>
              </a:spcAft>
              <a:buFont typeface="+mj-lt"/>
              <a:buAutoNum type="arabicPeriod"/>
            </a:pPr>
            <a:r>
              <a:rPr lang="en-US" dirty="0" smtClean="0"/>
              <a:t>Define ‘innovation’ in a practical and meaningful manner for medical education</a:t>
            </a:r>
          </a:p>
          <a:p>
            <a:pPr marL="571500" indent="-457200">
              <a:spcBef>
                <a:spcPts val="600"/>
              </a:spcBef>
              <a:spcAft>
                <a:spcPts val="600"/>
              </a:spcAft>
              <a:buFont typeface="+mj-lt"/>
              <a:buAutoNum type="arabicPeriod"/>
            </a:pPr>
            <a:r>
              <a:rPr lang="en-US" dirty="0" smtClean="0"/>
              <a:t>List a minimum of 2 new techniques/methods to attempt during next clinic or ward session.</a:t>
            </a:r>
          </a:p>
          <a:p>
            <a:pPr marL="571500" indent="-457200">
              <a:spcBef>
                <a:spcPts val="600"/>
              </a:spcBef>
              <a:spcAft>
                <a:spcPts val="600"/>
              </a:spcAft>
              <a:buFont typeface="+mj-lt"/>
              <a:buAutoNum type="arabicPeriod"/>
            </a:pPr>
            <a:r>
              <a:rPr lang="en-US" dirty="0" smtClean="0"/>
              <a:t>Explain the role of repetition in adult learning and retention.</a:t>
            </a:r>
          </a:p>
        </p:txBody>
      </p:sp>
      <p:sp>
        <p:nvSpPr>
          <p:cNvPr id="7" name="TextBox 6"/>
          <p:cNvSpPr txBox="1"/>
          <p:nvPr/>
        </p:nvSpPr>
        <p:spPr>
          <a:xfrm>
            <a:off x="228600" y="1838980"/>
            <a:ext cx="7848600" cy="523220"/>
          </a:xfrm>
          <a:prstGeom prst="rect">
            <a:avLst/>
          </a:prstGeom>
          <a:noFill/>
        </p:spPr>
        <p:txBody>
          <a:bodyPr wrap="square" rtlCol="0">
            <a:spAutoFit/>
          </a:bodyPr>
          <a:lstStyle/>
          <a:p>
            <a:r>
              <a:rPr lang="en-US" sz="2800" dirty="0" smtClean="0"/>
              <a:t>By the end of this session, you will be able to (have):</a:t>
            </a:r>
            <a:endParaRPr lang="en-US" sz="2800" dirty="0"/>
          </a:p>
        </p:txBody>
      </p:sp>
      <p:grpSp>
        <p:nvGrpSpPr>
          <p:cNvPr id="8" name="Group 7"/>
          <p:cNvGrpSpPr/>
          <p:nvPr/>
        </p:nvGrpSpPr>
        <p:grpSpPr>
          <a:xfrm>
            <a:off x="7848599" y="0"/>
            <a:ext cx="1312985" cy="6858000"/>
            <a:chOff x="7848599" y="0"/>
            <a:chExt cx="1312985" cy="6858000"/>
          </a:xfrm>
        </p:grpSpPr>
        <p:sp>
          <p:nvSpPr>
            <p:cNvPr id="9" name="Rectangle 8"/>
            <p:cNvSpPr/>
            <p:nvPr/>
          </p:nvSpPr>
          <p:spPr>
            <a:xfrm rot="16200000">
              <a:off x="5410200" y="3124200"/>
              <a:ext cx="6858000" cy="609600"/>
            </a:xfrm>
            <a:prstGeom prst="rect">
              <a:avLst/>
            </a:prstGeom>
            <a:solidFill>
              <a:srgbClr val="A0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10" name="Group 9"/>
            <p:cNvGrpSpPr/>
            <p:nvPr/>
          </p:nvGrpSpPr>
          <p:grpSpPr>
            <a:xfrm>
              <a:off x="7848599" y="5477256"/>
              <a:ext cx="1312985" cy="1075944"/>
              <a:chOff x="3352800" y="5410200"/>
              <a:chExt cx="1524000" cy="1295400"/>
            </a:xfrm>
          </p:grpSpPr>
          <p:sp>
            <p:nvSpPr>
              <p:cNvPr id="11" name="Isosceles Triangle 10"/>
              <p:cNvSpPr/>
              <p:nvPr/>
            </p:nvSpPr>
            <p:spPr>
              <a:xfrm rot="10800000">
                <a:off x="3352800" y="5410200"/>
                <a:ext cx="1524000" cy="1295400"/>
              </a:xfrm>
              <a:prstGeom prst="triangle">
                <a:avLst/>
              </a:prstGeom>
              <a:solidFill>
                <a:srgbClr val="F4C300"/>
              </a:solidFill>
              <a:ln w="635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3450336" y="5477256"/>
                <a:ext cx="1328928" cy="1152144"/>
              </a:xfrm>
              <a:prstGeom prst="rect">
                <a:avLst/>
              </a:prstGeom>
            </p:spPr>
          </p:pic>
        </p:grpSp>
      </p:grpSp>
    </p:spTree>
    <p:extLst>
      <p:ext uri="{BB962C8B-B14F-4D97-AF65-F5344CB8AC3E}">
        <p14:creationId xmlns:p14="http://schemas.microsoft.com/office/powerpoint/2010/main" val="41792851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0" y="1219201"/>
            <a:ext cx="8458200" cy="5638800"/>
          </a:xfrm>
          <a:prstGeom prst="rect">
            <a:avLst/>
          </a:prstGeom>
        </p:spPr>
      </p:pic>
      <p:sp>
        <p:nvSpPr>
          <p:cNvPr id="7" name="Title 6"/>
          <p:cNvSpPr>
            <a:spLocks noGrp="1"/>
          </p:cNvSpPr>
          <p:nvPr>
            <p:ph type="title"/>
          </p:nvPr>
        </p:nvSpPr>
        <p:spPr/>
        <p:txBody>
          <a:bodyPr/>
          <a:lstStyle/>
          <a:p>
            <a:r>
              <a:rPr lang="en-US" dirty="0" smtClean="0">
                <a:solidFill>
                  <a:schemeClr val="tx1"/>
                </a:solidFill>
              </a:rPr>
              <a:t>Activity #2</a:t>
            </a:r>
            <a:endParaRPr lang="en-US" dirty="0">
              <a:solidFill>
                <a:schemeClr val="tx1"/>
              </a:solidFill>
            </a:endParaRPr>
          </a:p>
        </p:txBody>
      </p:sp>
      <p:pic>
        <p:nvPicPr>
          <p:cNvPr id="5" name="Content Placeholder 4"/>
          <p:cNvPicPr>
            <a:picLocks noGrp="1" noChangeAspect="1"/>
          </p:cNvPicPr>
          <p:nvPr>
            <p:ph idx="1"/>
          </p:nvPr>
        </p:nvPicPr>
        <p:blipFill>
          <a:blip r:embed="rId4">
            <a:lum bright="70000" contrast="-70000"/>
            <a:extLst>
              <a:ext uri="{28A0092B-C50C-407E-A947-70E740481C1C}">
                <a14:useLocalDpi xmlns:a14="http://schemas.microsoft.com/office/drawing/2010/main" val="0"/>
              </a:ext>
            </a:extLst>
          </a:blip>
          <a:stretch>
            <a:fillRect/>
          </a:stretch>
        </p:blipFill>
        <p:spPr>
          <a:xfrm rot="531783">
            <a:off x="5422243" y="1813242"/>
            <a:ext cx="1953489" cy="2286000"/>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228600" y="4953000"/>
            <a:ext cx="7010400" cy="1569660"/>
          </a:xfrm>
          <a:prstGeom prst="rect">
            <a:avLst/>
          </a:prstGeom>
          <a:noFill/>
        </p:spPr>
        <p:txBody>
          <a:bodyPr wrap="square" rtlCol="0">
            <a:spAutoFit/>
          </a:bodyPr>
          <a:lstStyle/>
          <a:p>
            <a:r>
              <a:rPr lang="en-US" sz="2400" b="1" dirty="0" smtClean="0"/>
              <a:t>Describe someone who inspired you…</a:t>
            </a:r>
          </a:p>
          <a:p>
            <a:r>
              <a:rPr lang="en-US" sz="2400" b="1" dirty="0" smtClean="0"/>
              <a:t>What did they do that was ‘cool,’ ‘neat,’ or different?</a:t>
            </a:r>
          </a:p>
          <a:p>
            <a:r>
              <a:rPr lang="en-US" sz="2400" b="1" dirty="0" smtClean="0"/>
              <a:t>What made you remember them?</a:t>
            </a:r>
          </a:p>
          <a:p>
            <a:r>
              <a:rPr lang="en-US" sz="2400" b="1" dirty="0" smtClean="0"/>
              <a:t>What was ‘fun’ about learning from them?</a:t>
            </a:r>
            <a:endParaRPr lang="en-US" sz="2400" b="1" dirty="0"/>
          </a:p>
        </p:txBody>
      </p:sp>
      <p:grpSp>
        <p:nvGrpSpPr>
          <p:cNvPr id="10" name="Group 9"/>
          <p:cNvGrpSpPr/>
          <p:nvPr/>
        </p:nvGrpSpPr>
        <p:grpSpPr>
          <a:xfrm>
            <a:off x="7848599" y="0"/>
            <a:ext cx="1312985" cy="6858000"/>
            <a:chOff x="7848599" y="0"/>
            <a:chExt cx="1312985" cy="6858000"/>
          </a:xfrm>
        </p:grpSpPr>
        <p:sp>
          <p:nvSpPr>
            <p:cNvPr id="11" name="Rectangle 10"/>
            <p:cNvSpPr/>
            <p:nvPr/>
          </p:nvSpPr>
          <p:spPr>
            <a:xfrm rot="16200000">
              <a:off x="5410200" y="3124200"/>
              <a:ext cx="6858000" cy="609600"/>
            </a:xfrm>
            <a:prstGeom prst="rect">
              <a:avLst/>
            </a:prstGeom>
            <a:solidFill>
              <a:srgbClr val="A0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12" name="Group 11"/>
            <p:cNvGrpSpPr/>
            <p:nvPr/>
          </p:nvGrpSpPr>
          <p:grpSpPr>
            <a:xfrm>
              <a:off x="7848599" y="5477256"/>
              <a:ext cx="1312985" cy="1075944"/>
              <a:chOff x="3352800" y="5410200"/>
              <a:chExt cx="1524000" cy="1295400"/>
            </a:xfrm>
          </p:grpSpPr>
          <p:sp>
            <p:nvSpPr>
              <p:cNvPr id="13" name="Isosceles Triangle 12"/>
              <p:cNvSpPr/>
              <p:nvPr/>
            </p:nvSpPr>
            <p:spPr>
              <a:xfrm rot="10800000">
                <a:off x="3352800" y="5410200"/>
                <a:ext cx="1524000" cy="1295400"/>
              </a:xfrm>
              <a:prstGeom prst="triangle">
                <a:avLst/>
              </a:prstGeom>
              <a:solidFill>
                <a:srgbClr val="F4C300"/>
              </a:solidFill>
              <a:ln w="635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5">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3450336" y="5477256"/>
                <a:ext cx="1328928" cy="1152144"/>
              </a:xfrm>
              <a:prstGeom prst="rect">
                <a:avLst/>
              </a:prstGeom>
            </p:spPr>
          </p:pic>
        </p:grpSp>
      </p:grpSp>
    </p:spTree>
    <p:extLst>
      <p:ext uri="{BB962C8B-B14F-4D97-AF65-F5344CB8AC3E}">
        <p14:creationId xmlns:p14="http://schemas.microsoft.com/office/powerpoint/2010/main" val="12958687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lum bright="70000" contrast="-70000"/>
            <a:extLst>
              <a:ext uri="{BEBA8EAE-BF5A-486C-A8C5-ECC9F3942E4B}">
                <a14:imgProps xmlns:a14="http://schemas.microsoft.com/office/drawing/2010/main">
                  <a14:imgLayer r:embed="rId4">
                    <a14:imgEffect>
                      <a14:artisticTexturizer/>
                    </a14:imgEffect>
                  </a14:imgLayer>
                </a14:imgProps>
              </a:ext>
              <a:ext uri="{28A0092B-C50C-407E-A947-70E740481C1C}">
                <a14:useLocalDpi xmlns:a14="http://schemas.microsoft.com/office/drawing/2010/main" val="0"/>
              </a:ext>
            </a:extLst>
          </a:blip>
          <a:stretch>
            <a:fillRect/>
          </a:stretch>
        </p:blipFill>
        <p:spPr>
          <a:xfrm>
            <a:off x="228600" y="1600200"/>
            <a:ext cx="8077200" cy="5040086"/>
          </a:xfrm>
        </p:spPr>
      </p:pic>
      <p:sp>
        <p:nvSpPr>
          <p:cNvPr id="8" name="Rectangle 7"/>
          <p:cNvSpPr/>
          <p:nvPr/>
        </p:nvSpPr>
        <p:spPr>
          <a:xfrm>
            <a:off x="609600" y="228600"/>
            <a:ext cx="5008807" cy="110799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6600" b="1" cap="none" spc="0" dirty="0" smtClean="0">
                <a:ln w="11430"/>
                <a:effectLst>
                  <a:outerShdw blurRad="80000" dist="40000" dir="5040000" algn="tl">
                    <a:srgbClr val="000000">
                      <a:alpha val="30000"/>
                    </a:srgbClr>
                  </a:outerShdw>
                </a:effectLst>
              </a:rPr>
              <a:t>Tell me more!</a:t>
            </a:r>
            <a:endParaRPr lang="en-US" sz="6600" b="1" cap="none" spc="0" dirty="0">
              <a:ln w="11430"/>
              <a:effectLst>
                <a:outerShdw blurRad="80000" dist="40000" dir="5040000" algn="tl">
                  <a:srgbClr val="000000">
                    <a:alpha val="30000"/>
                  </a:srgbClr>
                </a:outerShdw>
              </a:effectLst>
            </a:endParaRPr>
          </a:p>
        </p:txBody>
      </p:sp>
      <p:grpSp>
        <p:nvGrpSpPr>
          <p:cNvPr id="9" name="Group 8"/>
          <p:cNvGrpSpPr/>
          <p:nvPr/>
        </p:nvGrpSpPr>
        <p:grpSpPr>
          <a:xfrm>
            <a:off x="7848599" y="0"/>
            <a:ext cx="1312985" cy="6858000"/>
            <a:chOff x="7848599" y="0"/>
            <a:chExt cx="1312985" cy="6858000"/>
          </a:xfrm>
        </p:grpSpPr>
        <p:sp>
          <p:nvSpPr>
            <p:cNvPr id="10" name="Rectangle 9"/>
            <p:cNvSpPr/>
            <p:nvPr/>
          </p:nvSpPr>
          <p:spPr>
            <a:xfrm rot="16200000">
              <a:off x="5410200" y="3124200"/>
              <a:ext cx="6858000" cy="609600"/>
            </a:xfrm>
            <a:prstGeom prst="rect">
              <a:avLst/>
            </a:prstGeom>
            <a:solidFill>
              <a:srgbClr val="A0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11" name="Group 10"/>
            <p:cNvGrpSpPr/>
            <p:nvPr/>
          </p:nvGrpSpPr>
          <p:grpSpPr>
            <a:xfrm>
              <a:off x="7848599" y="5477256"/>
              <a:ext cx="1312985" cy="1075944"/>
              <a:chOff x="3352800" y="5410200"/>
              <a:chExt cx="1524000" cy="1295400"/>
            </a:xfrm>
          </p:grpSpPr>
          <p:sp>
            <p:nvSpPr>
              <p:cNvPr id="12" name="Isosceles Triangle 11"/>
              <p:cNvSpPr/>
              <p:nvPr/>
            </p:nvSpPr>
            <p:spPr>
              <a:xfrm rot="10800000">
                <a:off x="3352800" y="5410200"/>
                <a:ext cx="1524000" cy="1295400"/>
              </a:xfrm>
              <a:prstGeom prst="triangle">
                <a:avLst/>
              </a:prstGeom>
              <a:solidFill>
                <a:srgbClr val="F4C300"/>
              </a:solidFill>
              <a:ln w="635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5">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3450336" y="5477256"/>
                <a:ext cx="1328928" cy="1152144"/>
              </a:xfrm>
              <a:prstGeom prst="rect">
                <a:avLst/>
              </a:prstGeom>
            </p:spPr>
          </p:pic>
        </p:grpSp>
      </p:grpSp>
    </p:spTree>
    <p:extLst>
      <p:ext uri="{BB962C8B-B14F-4D97-AF65-F5344CB8AC3E}">
        <p14:creationId xmlns:p14="http://schemas.microsoft.com/office/powerpoint/2010/main" val="7844533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solidFill>
                  <a:schemeClr val="tx1"/>
                </a:solidFill>
              </a:rPr>
              <a:t>Activity #3</a:t>
            </a:r>
            <a:endParaRPr lang="en-US" dirty="0">
              <a:solidFill>
                <a:schemeClr val="tx1"/>
              </a:solidFill>
            </a:endParaRPr>
          </a:p>
        </p:txBody>
      </p:sp>
      <p:sp>
        <p:nvSpPr>
          <p:cNvPr id="8" name="Content Placeholder 7"/>
          <p:cNvSpPr>
            <a:spLocks noGrp="1"/>
          </p:cNvSpPr>
          <p:nvPr>
            <p:ph idx="1"/>
          </p:nvPr>
        </p:nvSpPr>
        <p:spPr>
          <a:xfrm>
            <a:off x="838200" y="2895600"/>
            <a:ext cx="7010400" cy="1219200"/>
          </a:xfrm>
        </p:spPr>
        <p:txBody>
          <a:bodyPr>
            <a:noAutofit/>
          </a:bodyPr>
          <a:lstStyle/>
          <a:p>
            <a:pPr marL="114300" indent="0" algn="ctr">
              <a:buNone/>
            </a:pPr>
            <a:r>
              <a:rPr lang="en-US" sz="6000" b="1" dirty="0" smtClean="0"/>
              <a:t>Define ‘innovation’</a:t>
            </a:r>
            <a:endParaRPr lang="en-US" sz="6000" b="1" dirty="0"/>
          </a:p>
        </p:txBody>
      </p:sp>
      <p:sp>
        <p:nvSpPr>
          <p:cNvPr id="5" name="TextBox 4"/>
          <p:cNvSpPr txBox="1"/>
          <p:nvPr/>
        </p:nvSpPr>
        <p:spPr>
          <a:xfrm>
            <a:off x="1828800" y="4343400"/>
            <a:ext cx="6019800" cy="830997"/>
          </a:xfrm>
          <a:prstGeom prst="rect">
            <a:avLst/>
          </a:prstGeom>
          <a:noFill/>
        </p:spPr>
        <p:txBody>
          <a:bodyPr wrap="square" rtlCol="0">
            <a:spAutoFit/>
          </a:bodyPr>
          <a:lstStyle/>
          <a:p>
            <a:pPr algn="r"/>
            <a:r>
              <a:rPr lang="en-US" sz="2400" i="1" dirty="0" smtClean="0"/>
              <a:t>For fun: What was </a:t>
            </a:r>
            <a:r>
              <a:rPr lang="en-US" sz="2400" i="1" u="sng" dirty="0" smtClean="0"/>
              <a:t>the</a:t>
            </a:r>
            <a:r>
              <a:rPr lang="en-US" sz="2400" i="1" dirty="0" smtClean="0"/>
              <a:t> most important innovation in the 19</a:t>
            </a:r>
            <a:r>
              <a:rPr lang="en-US" sz="2400" i="1" baseline="30000" dirty="0" smtClean="0"/>
              <a:t>th</a:t>
            </a:r>
            <a:r>
              <a:rPr lang="en-US" sz="2400" i="1" dirty="0" smtClean="0"/>
              <a:t>, 20</a:t>
            </a:r>
            <a:r>
              <a:rPr lang="en-US" sz="2400" i="1" baseline="30000" dirty="0" smtClean="0"/>
              <a:t>th</a:t>
            </a:r>
            <a:r>
              <a:rPr lang="en-US" sz="2400" i="1" dirty="0" smtClean="0"/>
              <a:t> or 21</a:t>
            </a:r>
            <a:r>
              <a:rPr lang="en-US" sz="2400" i="1" baseline="30000" dirty="0" smtClean="0"/>
              <a:t>st</a:t>
            </a:r>
            <a:r>
              <a:rPr lang="en-US" sz="2400" i="1" dirty="0" smtClean="0"/>
              <a:t> century?</a:t>
            </a:r>
            <a:endParaRPr lang="en-US" sz="2400" i="1" dirty="0"/>
          </a:p>
        </p:txBody>
      </p:sp>
      <p:grpSp>
        <p:nvGrpSpPr>
          <p:cNvPr id="9" name="Group 8"/>
          <p:cNvGrpSpPr/>
          <p:nvPr/>
        </p:nvGrpSpPr>
        <p:grpSpPr>
          <a:xfrm>
            <a:off x="7848599" y="0"/>
            <a:ext cx="1312985" cy="6858000"/>
            <a:chOff x="7848599" y="0"/>
            <a:chExt cx="1312985" cy="6858000"/>
          </a:xfrm>
        </p:grpSpPr>
        <p:sp>
          <p:nvSpPr>
            <p:cNvPr id="10" name="Rectangle 9"/>
            <p:cNvSpPr/>
            <p:nvPr/>
          </p:nvSpPr>
          <p:spPr>
            <a:xfrm rot="16200000">
              <a:off x="5410200" y="3124200"/>
              <a:ext cx="6858000" cy="609600"/>
            </a:xfrm>
            <a:prstGeom prst="rect">
              <a:avLst/>
            </a:prstGeom>
            <a:solidFill>
              <a:srgbClr val="A0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11" name="Group 10"/>
            <p:cNvGrpSpPr/>
            <p:nvPr/>
          </p:nvGrpSpPr>
          <p:grpSpPr>
            <a:xfrm>
              <a:off x="7848599" y="5477256"/>
              <a:ext cx="1312985" cy="1075944"/>
              <a:chOff x="3352800" y="5410200"/>
              <a:chExt cx="1524000" cy="1295400"/>
            </a:xfrm>
          </p:grpSpPr>
          <p:sp>
            <p:nvSpPr>
              <p:cNvPr id="12" name="Isosceles Triangle 11"/>
              <p:cNvSpPr/>
              <p:nvPr/>
            </p:nvSpPr>
            <p:spPr>
              <a:xfrm rot="10800000">
                <a:off x="3352800" y="5410200"/>
                <a:ext cx="1524000" cy="1295400"/>
              </a:xfrm>
              <a:prstGeom prst="triangle">
                <a:avLst/>
              </a:prstGeom>
              <a:solidFill>
                <a:srgbClr val="F4C300"/>
              </a:solidFill>
              <a:ln w="635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3450336" y="5477256"/>
                <a:ext cx="1328928" cy="1152144"/>
              </a:xfrm>
              <a:prstGeom prst="rect">
                <a:avLst/>
              </a:prstGeom>
            </p:spPr>
          </p:pic>
        </p:grpSp>
      </p:grpSp>
    </p:spTree>
    <p:extLst>
      <p:ext uri="{BB962C8B-B14F-4D97-AF65-F5344CB8AC3E}">
        <p14:creationId xmlns:p14="http://schemas.microsoft.com/office/powerpoint/2010/main" val="34727844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solidFill>
                  <a:schemeClr val="tx1"/>
                </a:solidFill>
              </a:rPr>
              <a:t>Activity #3</a:t>
            </a:r>
            <a:endParaRPr lang="en-US" dirty="0">
              <a:solidFill>
                <a:schemeClr val="tx1"/>
              </a:solidFill>
            </a:endParaRPr>
          </a:p>
        </p:txBody>
      </p:sp>
      <p:sp>
        <p:nvSpPr>
          <p:cNvPr id="8" name="Content Placeholder 7"/>
          <p:cNvSpPr>
            <a:spLocks noGrp="1"/>
          </p:cNvSpPr>
          <p:nvPr>
            <p:ph idx="1"/>
          </p:nvPr>
        </p:nvSpPr>
        <p:spPr>
          <a:xfrm>
            <a:off x="838200" y="2895600"/>
            <a:ext cx="7010400" cy="1219200"/>
          </a:xfrm>
        </p:spPr>
        <p:txBody>
          <a:bodyPr>
            <a:noAutofit/>
          </a:bodyPr>
          <a:lstStyle/>
          <a:p>
            <a:pPr marL="114300" indent="0" algn="ctr">
              <a:buNone/>
            </a:pPr>
            <a:r>
              <a:rPr lang="en-US" sz="6000" b="1" dirty="0" smtClean="0">
                <a:ln w="12700">
                  <a:solidFill>
                    <a:srgbClr val="333333"/>
                  </a:solidFill>
                </a:ln>
                <a:noFill/>
              </a:rPr>
              <a:t>Define ‘innovation’</a:t>
            </a:r>
            <a:endParaRPr lang="en-US" sz="6000" b="1" dirty="0">
              <a:ln w="12700">
                <a:solidFill>
                  <a:srgbClr val="333333"/>
                </a:solidFill>
              </a:ln>
              <a:noFill/>
            </a:endParaRPr>
          </a:p>
        </p:txBody>
      </p:sp>
      <p:grpSp>
        <p:nvGrpSpPr>
          <p:cNvPr id="9" name="Group 8"/>
          <p:cNvGrpSpPr/>
          <p:nvPr/>
        </p:nvGrpSpPr>
        <p:grpSpPr>
          <a:xfrm>
            <a:off x="7848599" y="0"/>
            <a:ext cx="1312985" cy="6858000"/>
            <a:chOff x="7848599" y="0"/>
            <a:chExt cx="1312985" cy="6858000"/>
          </a:xfrm>
        </p:grpSpPr>
        <p:sp>
          <p:nvSpPr>
            <p:cNvPr id="10" name="Rectangle 9"/>
            <p:cNvSpPr/>
            <p:nvPr/>
          </p:nvSpPr>
          <p:spPr>
            <a:xfrm rot="16200000">
              <a:off x="5410200" y="3124200"/>
              <a:ext cx="6858000" cy="609600"/>
            </a:xfrm>
            <a:prstGeom prst="rect">
              <a:avLst/>
            </a:prstGeom>
            <a:solidFill>
              <a:srgbClr val="A0A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11" name="Group 10"/>
            <p:cNvGrpSpPr/>
            <p:nvPr/>
          </p:nvGrpSpPr>
          <p:grpSpPr>
            <a:xfrm>
              <a:off x="7848599" y="5477256"/>
              <a:ext cx="1312985" cy="1075944"/>
              <a:chOff x="3352800" y="5410200"/>
              <a:chExt cx="1524000" cy="1295400"/>
            </a:xfrm>
          </p:grpSpPr>
          <p:sp>
            <p:nvSpPr>
              <p:cNvPr id="12" name="Isosceles Triangle 11"/>
              <p:cNvSpPr/>
              <p:nvPr/>
            </p:nvSpPr>
            <p:spPr>
              <a:xfrm rot="10800000">
                <a:off x="3352800" y="5410200"/>
                <a:ext cx="1524000" cy="1295400"/>
              </a:xfrm>
              <a:prstGeom prst="triangle">
                <a:avLst/>
              </a:prstGeom>
              <a:solidFill>
                <a:srgbClr val="F4C300"/>
              </a:solidFill>
              <a:ln w="635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3450336" y="5477256"/>
                <a:ext cx="1328928" cy="1152144"/>
              </a:xfrm>
              <a:prstGeom prst="rect">
                <a:avLst/>
              </a:prstGeom>
            </p:spPr>
          </p:pic>
        </p:grpSp>
      </p:grpSp>
    </p:spTree>
    <p:extLst>
      <p:ext uri="{BB962C8B-B14F-4D97-AF65-F5344CB8AC3E}">
        <p14:creationId xmlns:p14="http://schemas.microsoft.com/office/powerpoint/2010/main" val="10156626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683</TotalTime>
  <Words>1481</Words>
  <Application>Microsoft Office PowerPoint</Application>
  <PresentationFormat>On-screen Show (4:3)</PresentationFormat>
  <Paragraphs>108</Paragraphs>
  <Slides>25</Slides>
  <Notes>22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Adjacency</vt:lpstr>
      <vt:lpstr>UNIVERSITY OF ALABAMA AT BIRMINGHAM</vt:lpstr>
      <vt:lpstr>FIRST THINGS FIRST J. R. Hartig, MD</vt:lpstr>
      <vt:lpstr>Activity #1</vt:lpstr>
      <vt:lpstr>Activity #1</vt:lpstr>
      <vt:lpstr>My Objectives for the Hour…</vt:lpstr>
      <vt:lpstr>Activity #2</vt:lpstr>
      <vt:lpstr>PowerPoint Presentation</vt:lpstr>
      <vt:lpstr>Activity #3</vt:lpstr>
      <vt:lpstr>Activity #3</vt:lpstr>
      <vt:lpstr>PowerPoint Presentation</vt:lpstr>
      <vt:lpstr>PowerPoint Presentation</vt:lpstr>
      <vt:lpstr>Innovation Reconsidered</vt:lpstr>
      <vt:lpstr>Activity #4</vt:lpstr>
      <vt:lpstr>Innovation… it can be simple!</vt:lpstr>
      <vt:lpstr>PowerPoint Presentation</vt:lpstr>
      <vt:lpstr>PowerPoint Presentation</vt:lpstr>
      <vt:lpstr>If you’re not first…           be last.</vt:lpstr>
      <vt:lpstr>PowerPoint Presentation</vt:lpstr>
      <vt:lpstr>PowerPoint Presentation</vt:lpstr>
      <vt:lpstr>PowerPoint Presentation</vt:lpstr>
      <vt:lpstr>My Objectives for the Hour…</vt:lpstr>
      <vt:lpstr>Wrapping Up – next steps…</vt:lpstr>
      <vt:lpstr>PowerPoint Presentation</vt:lpstr>
      <vt:lpstr>UNIVERSITY OF ALABAMA AT BIRMINGHAM</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R Hartig</dc:creator>
  <cp:lastModifiedBy>Jason R Hartig</cp:lastModifiedBy>
  <cp:revision>55</cp:revision>
  <cp:lastPrinted>2017-03-24T01:33:25Z</cp:lastPrinted>
  <dcterms:created xsi:type="dcterms:W3CDTF">2014-07-14T19:33:26Z</dcterms:created>
  <dcterms:modified xsi:type="dcterms:W3CDTF">2017-03-24T01:41:12Z</dcterms:modified>
</cp:coreProperties>
</file>