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5"/>
  </p:notesMasterIdLst>
  <p:handoutMasterIdLst>
    <p:handoutMasterId r:id="rId36"/>
  </p:handoutMasterIdLst>
  <p:sldIdLst>
    <p:sldId id="256" r:id="rId2"/>
    <p:sldId id="258" r:id="rId3"/>
    <p:sldId id="259" r:id="rId4"/>
    <p:sldId id="260" r:id="rId5"/>
    <p:sldId id="307" r:id="rId6"/>
    <p:sldId id="282" r:id="rId7"/>
    <p:sldId id="283" r:id="rId8"/>
    <p:sldId id="284" r:id="rId9"/>
    <p:sldId id="308" r:id="rId10"/>
    <p:sldId id="293" r:id="rId11"/>
    <p:sldId id="294" r:id="rId12"/>
    <p:sldId id="292" r:id="rId13"/>
    <p:sldId id="279" r:id="rId14"/>
    <p:sldId id="310" r:id="rId15"/>
    <p:sldId id="286" r:id="rId16"/>
    <p:sldId id="257" r:id="rId17"/>
    <p:sldId id="304" r:id="rId18"/>
    <p:sldId id="287" r:id="rId19"/>
    <p:sldId id="299" r:id="rId20"/>
    <p:sldId id="300" r:id="rId21"/>
    <p:sldId id="288" r:id="rId22"/>
    <p:sldId id="289" r:id="rId23"/>
    <p:sldId id="285" r:id="rId24"/>
    <p:sldId id="290" r:id="rId25"/>
    <p:sldId id="311" r:id="rId26"/>
    <p:sldId id="305" r:id="rId27"/>
    <p:sldId id="312" r:id="rId28"/>
    <p:sldId id="313" r:id="rId29"/>
    <p:sldId id="295" r:id="rId30"/>
    <p:sldId id="278" r:id="rId31"/>
    <p:sldId id="309" r:id="rId32"/>
    <p:sldId id="272" r:id="rId33"/>
    <p:sldId id="306" r:id="rId34"/>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86475" autoAdjust="0"/>
  </p:normalViewPr>
  <p:slideViewPr>
    <p:cSldViewPr>
      <p:cViewPr varScale="1">
        <p:scale>
          <a:sx n="75" d="100"/>
          <a:sy n="75" d="100"/>
        </p:scale>
        <p:origin x="-1290" y="-96"/>
      </p:cViewPr>
      <p:guideLst>
        <p:guide orient="horz" pos="2160"/>
        <p:guide pos="2880"/>
      </p:guideLst>
    </p:cSldViewPr>
  </p:slideViewPr>
  <p:outlineViewPr>
    <p:cViewPr>
      <p:scale>
        <a:sx n="33" d="100"/>
        <a:sy n="33" d="100"/>
      </p:scale>
      <p:origin x="0" y="16314"/>
    </p:cViewPr>
  </p:outlineViewPr>
  <p:notesTextViewPr>
    <p:cViewPr>
      <p:scale>
        <a:sx n="100" d="100"/>
        <a:sy n="100" d="100"/>
      </p:scale>
      <p:origin x="0" y="0"/>
    </p:cViewPr>
  </p:notesTextViewPr>
  <p:notesViewPr>
    <p:cSldViewPr>
      <p:cViewPr varScale="1">
        <p:scale>
          <a:sx n="66" d="100"/>
          <a:sy n="66" d="100"/>
        </p:scale>
        <p:origin x="-2754" y="-10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C545665B-1E24-4552-82FD-4701D7AC1FBE}" type="datetimeFigureOut">
              <a:rPr lang="en-US" smtClean="0"/>
              <a:t>7/27/2018</a:t>
            </a:fld>
            <a:endParaRPr lang="en-US" dirty="0"/>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8CF7E105-0A2F-4E73-BAD3-B483E890382B}" type="slidenum">
              <a:rPr lang="en-US" smtClean="0"/>
              <a:t>‹#›</a:t>
            </a:fld>
            <a:endParaRPr lang="en-US" dirty="0"/>
          </a:p>
        </p:txBody>
      </p:sp>
    </p:spTree>
    <p:extLst>
      <p:ext uri="{BB962C8B-B14F-4D97-AF65-F5344CB8AC3E}">
        <p14:creationId xmlns:p14="http://schemas.microsoft.com/office/powerpoint/2010/main" val="1076907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8316A617-64CA-45EC-90E6-2F261C4778EC}" type="datetimeFigureOut">
              <a:rPr lang="en-US" smtClean="0"/>
              <a:t>7/27/2018</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E3B9A4EC-D914-4BBE-A9EF-7A553A10E3F8}" type="slidenum">
              <a:rPr lang="en-US" smtClean="0"/>
              <a:t>‹#›</a:t>
            </a:fld>
            <a:endParaRPr lang="en-US" dirty="0"/>
          </a:p>
        </p:txBody>
      </p:sp>
    </p:spTree>
    <p:extLst>
      <p:ext uri="{BB962C8B-B14F-4D97-AF65-F5344CB8AC3E}">
        <p14:creationId xmlns:p14="http://schemas.microsoft.com/office/powerpoint/2010/main" val="3288006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9A4EC-D914-4BBE-A9EF-7A553A10E3F8}" type="slidenum">
              <a:rPr lang="en-US" smtClean="0"/>
              <a:t>1</a:t>
            </a:fld>
            <a:endParaRPr lang="en-US" dirty="0"/>
          </a:p>
        </p:txBody>
      </p:sp>
    </p:spTree>
    <p:extLst>
      <p:ext uri="{BB962C8B-B14F-4D97-AF65-F5344CB8AC3E}">
        <p14:creationId xmlns:p14="http://schemas.microsoft.com/office/powerpoint/2010/main" val="1748010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9A4EC-D914-4BBE-A9EF-7A553A10E3F8}" type="slidenum">
              <a:rPr lang="en-US" smtClean="0"/>
              <a:t>10</a:t>
            </a:fld>
            <a:endParaRPr lang="en-US" dirty="0"/>
          </a:p>
        </p:txBody>
      </p:sp>
    </p:spTree>
    <p:extLst>
      <p:ext uri="{BB962C8B-B14F-4D97-AF65-F5344CB8AC3E}">
        <p14:creationId xmlns:p14="http://schemas.microsoft.com/office/powerpoint/2010/main" val="1044548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9A4EC-D914-4BBE-A9EF-7A553A10E3F8}" type="slidenum">
              <a:rPr lang="en-US" smtClean="0"/>
              <a:t>11</a:t>
            </a:fld>
            <a:endParaRPr lang="en-US" dirty="0"/>
          </a:p>
        </p:txBody>
      </p:sp>
    </p:spTree>
    <p:extLst>
      <p:ext uri="{BB962C8B-B14F-4D97-AF65-F5344CB8AC3E}">
        <p14:creationId xmlns:p14="http://schemas.microsoft.com/office/powerpoint/2010/main" val="1363344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692150"/>
            <a:ext cx="2847975" cy="2136775"/>
          </a:xfrm>
        </p:spPr>
      </p:sp>
      <p:sp>
        <p:nvSpPr>
          <p:cNvPr id="3" name="Notes Placeholder 2"/>
          <p:cNvSpPr>
            <a:spLocks noGrp="1"/>
          </p:cNvSpPr>
          <p:nvPr>
            <p:ph type="body" idx="1"/>
          </p:nvPr>
        </p:nvSpPr>
        <p:spPr>
          <a:xfrm>
            <a:off x="772231" y="3001724"/>
            <a:ext cx="5560060" cy="4156234"/>
          </a:xfrm>
        </p:spPr>
        <p:txBody>
          <a:bodyPr/>
          <a:lstStyle/>
          <a:p>
            <a:r>
              <a:rPr lang="en-US" sz="1100" dirty="0">
                <a:latin typeface="Times New Roman" panose="02020603050405020304" pitchFamily="18" charset="0"/>
                <a:ea typeface="Tahoma" panose="020B0604030504040204" pitchFamily="34" charset="0"/>
                <a:cs typeface="Times New Roman" panose="02020603050405020304" pitchFamily="18" charset="0"/>
              </a:rPr>
              <a:t>Get as comfortable as you can in chair. Sit with your backs straight but not stiff, with both feet on the floor and with your hands comfortably in your lap. </a:t>
            </a:r>
          </a:p>
          <a:p>
            <a:r>
              <a:rPr lang="en-US" sz="1100" dirty="0">
                <a:latin typeface="Times New Roman" panose="02020603050405020304" pitchFamily="18" charset="0"/>
                <a:ea typeface="Tahoma" panose="020B0604030504040204" pitchFamily="34" charset="0"/>
                <a:cs typeface="Times New Roman" panose="02020603050405020304" pitchFamily="18" charset="0"/>
              </a:rPr>
              <a:t>Close your eyes if that feels comfortable to you. </a:t>
            </a:r>
          </a:p>
          <a:p>
            <a:r>
              <a:rPr lang="en-US" sz="1100" dirty="0">
                <a:latin typeface="Times New Roman" panose="02020603050405020304" pitchFamily="18" charset="0"/>
                <a:ea typeface="Tahoma" panose="020B0604030504040204" pitchFamily="34" charset="0"/>
                <a:cs typeface="Times New Roman" panose="02020603050405020304" pitchFamily="18" charset="0"/>
              </a:rPr>
              <a:t>Tell yourself that in this moment, you have nothing to do and nowhere to go. You can simply allow yourself to be present, just as you are. </a:t>
            </a:r>
          </a:p>
          <a:p>
            <a:r>
              <a:rPr lang="en-US" sz="1100" dirty="0">
                <a:latin typeface="Times New Roman" panose="02020603050405020304" pitchFamily="18" charset="0"/>
                <a:ea typeface="Tahoma" panose="020B0604030504040204" pitchFamily="34" charset="0"/>
                <a:cs typeface="Times New Roman" panose="02020603050405020304" pitchFamily="18" charset="0"/>
              </a:rPr>
              <a:t>Connect with your breath. Your breath is the bridge that connects your body and mind together in the present moment. If it helps, you can say silently to yourself, </a:t>
            </a:r>
            <a:r>
              <a:rPr lang="en-US" sz="1100" i="1" dirty="0">
                <a:latin typeface="Times New Roman" panose="02020603050405020304" pitchFamily="18" charset="0"/>
                <a:ea typeface="Tahoma" panose="020B0604030504040204" pitchFamily="34" charset="0"/>
                <a:cs typeface="Times New Roman" panose="02020603050405020304" pitchFamily="18" charset="0"/>
              </a:rPr>
              <a:t>Breathing in. I know that I am breathing in. Breathing out, I know that I am breathing out. </a:t>
            </a:r>
            <a:r>
              <a:rPr lang="en-US" sz="1100" dirty="0">
                <a:latin typeface="Times New Roman" panose="02020603050405020304" pitchFamily="18" charset="0"/>
                <a:ea typeface="Tahoma" panose="020B0604030504040204" pitchFamily="34" charset="0"/>
                <a:cs typeface="Times New Roman" panose="02020603050405020304" pitchFamily="18" charset="0"/>
              </a:rPr>
              <a:t>And let the breath flow freely into and out of the body. </a:t>
            </a:r>
          </a:p>
          <a:p>
            <a:r>
              <a:rPr lang="en-US" sz="1100" dirty="0">
                <a:latin typeface="Times New Roman" panose="02020603050405020304" pitchFamily="18" charset="0"/>
                <a:ea typeface="Tahoma" panose="020B0604030504040204" pitchFamily="34" charset="0"/>
                <a:cs typeface="Times New Roman" panose="02020603050405020304" pitchFamily="18" charset="0"/>
              </a:rPr>
              <a:t>If you notice your mind wandering, as it will, gently bring it back to focus on your body and your breath. Become aware of your belly rising as the breath moves into your body and falling as the breath moves out of your body. Let your breath find its own rhythm, not controlling it in anyway. Feel your body sink deeper into the chair. </a:t>
            </a:r>
          </a:p>
          <a:p>
            <a:r>
              <a:rPr lang="en-US" sz="1100" dirty="0">
                <a:latin typeface="Times New Roman" panose="02020603050405020304" pitchFamily="18" charset="0"/>
                <a:ea typeface="Tahoma" panose="020B0604030504040204" pitchFamily="34" charset="0"/>
                <a:cs typeface="Times New Roman" panose="02020603050405020304" pitchFamily="18" charset="0"/>
              </a:rPr>
              <a:t>With your next breath, direct our attention all the way down through your body to the soles of both feet. Become aware of your toes, the arches of your feet, the place where your heel meets the floor, the feeling of your sock if you have one. Notice any feelings in your feet, any warmth or coolness, pressure, tingling or tightness, strength, comfort, or maybe no sensation. Just notice that, Adjust your feet to be more comfortable if you wish, And now direct your breath to both of your feet, imagining that you can breathe right into your feet, first into your right foot, and smile to your right foot, and now breathing into your left foot, and smiling to your left foot. And on each out breath, letting go of any tiredness, any tension, right from the soles of both feet. </a:t>
            </a:r>
          </a:p>
          <a:p>
            <a:r>
              <a:rPr lang="en-US" sz="1100" dirty="0">
                <a:latin typeface="Times New Roman" panose="02020603050405020304" pitchFamily="18" charset="0"/>
                <a:ea typeface="Tahoma" panose="020B0604030504040204" pitchFamily="34" charset="0"/>
                <a:cs typeface="Times New Roman" panose="02020603050405020304" pitchFamily="18" charset="0"/>
              </a:rPr>
              <a:t>Now gathering up your attention, slowly move it away from your feet, focus on your left ankle, noticing any sensations there, As you continue to breath mindfully, bring your awareness up your leg, to you calf, your shin and your knee, Notice sensations in your left upper leg and your left hip. In the same way that your breathed and smiled to your left foot, bring awareness, care and curiosity to your left leg. Now bring your attention to your right leg, starting with your ankle…</a:t>
            </a:r>
          </a:p>
          <a:p>
            <a:r>
              <a:rPr lang="en-US" sz="1100" dirty="0">
                <a:latin typeface="Times New Roman" panose="02020603050405020304" pitchFamily="18" charset="0"/>
                <a:ea typeface="Tahoma" panose="020B0604030504040204" pitchFamily="34" charset="0"/>
                <a:cs typeface="Times New Roman" panose="02020603050405020304" pitchFamily="18" charset="0"/>
              </a:rPr>
              <a:t>Be curious and gentle with the moment to moment sensations in your body, allow your body to rest and release stress</a:t>
            </a:r>
          </a:p>
          <a:p>
            <a:r>
              <a:rPr lang="en-US" sz="1100" dirty="0">
                <a:latin typeface="Times New Roman" panose="02020603050405020304" pitchFamily="18" charset="0"/>
                <a:ea typeface="Tahoma" panose="020B0604030504040204" pitchFamily="34" charset="0"/>
                <a:cs typeface="Times New Roman" panose="02020603050405020304" pitchFamily="18" charset="0"/>
              </a:rPr>
              <a:t>Abdomen and belly, upper body, chest and shoulders, back, hands and arms  </a:t>
            </a:r>
          </a:p>
          <a:p>
            <a:r>
              <a:rPr lang="en-US" sz="1100" dirty="0">
                <a:latin typeface="Times New Roman" panose="02020603050405020304" pitchFamily="18" charset="0"/>
                <a:ea typeface="Tahoma" panose="020B0604030504040204" pitchFamily="34" charset="0"/>
                <a:cs typeface="Times New Roman" panose="02020603050405020304" pitchFamily="18" charset="0"/>
              </a:rPr>
              <a:t>Check in with your body, how does your body feel, the same or different, notice any parts that may need more time to relax, what about your emotions and your stress level, are they the same as when you started or different?</a:t>
            </a:r>
          </a:p>
          <a:p>
            <a:r>
              <a:rPr lang="en-US" sz="1100" dirty="0">
                <a:latin typeface="Times New Roman" panose="02020603050405020304" pitchFamily="18" charset="0"/>
                <a:ea typeface="Tahoma" panose="020B0604030504040204" pitchFamily="34" charset="0"/>
                <a:cs typeface="Times New Roman" panose="02020603050405020304" pitchFamily="18" charset="0"/>
              </a:rPr>
              <a:t>Wake up your body, wiggle your toes and fingers, slowly open your eyes if they were closed, when you are ready return your attention to the room. </a:t>
            </a:r>
            <a:endParaRPr lang="en-US" sz="1100" i="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3B9A4EC-D914-4BBE-A9EF-7A553A10E3F8}" type="slidenum">
              <a:rPr lang="en-US" smtClean="0"/>
              <a:t>12</a:t>
            </a:fld>
            <a:endParaRPr lang="en-US" dirty="0"/>
          </a:p>
        </p:txBody>
      </p:sp>
    </p:spTree>
    <p:extLst>
      <p:ext uri="{BB962C8B-B14F-4D97-AF65-F5344CB8AC3E}">
        <p14:creationId xmlns:p14="http://schemas.microsoft.com/office/powerpoint/2010/main" val="1371656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9A4EC-D914-4BBE-A9EF-7A553A10E3F8}" type="slidenum">
              <a:rPr lang="en-US" smtClean="0"/>
              <a:t>13</a:t>
            </a:fld>
            <a:endParaRPr lang="en-US" dirty="0"/>
          </a:p>
        </p:txBody>
      </p:sp>
    </p:spTree>
    <p:extLst>
      <p:ext uri="{BB962C8B-B14F-4D97-AF65-F5344CB8AC3E}">
        <p14:creationId xmlns:p14="http://schemas.microsoft.com/office/powerpoint/2010/main" val="101978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9A4EC-D914-4BBE-A9EF-7A553A10E3F8}" type="slidenum">
              <a:rPr lang="en-US" smtClean="0"/>
              <a:t>14</a:t>
            </a:fld>
            <a:endParaRPr lang="en-US" dirty="0"/>
          </a:p>
        </p:txBody>
      </p:sp>
    </p:spTree>
    <p:extLst>
      <p:ext uri="{BB962C8B-B14F-4D97-AF65-F5344CB8AC3E}">
        <p14:creationId xmlns:p14="http://schemas.microsoft.com/office/powerpoint/2010/main" val="101978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9A4EC-D914-4BBE-A9EF-7A553A10E3F8}" type="slidenum">
              <a:rPr lang="en-US" smtClean="0"/>
              <a:t>15</a:t>
            </a:fld>
            <a:endParaRPr lang="en-US" dirty="0"/>
          </a:p>
        </p:txBody>
      </p:sp>
    </p:spTree>
    <p:extLst>
      <p:ext uri="{BB962C8B-B14F-4D97-AF65-F5344CB8AC3E}">
        <p14:creationId xmlns:p14="http://schemas.microsoft.com/office/powerpoint/2010/main" val="3383207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9A4EC-D914-4BBE-A9EF-7A553A10E3F8}" type="slidenum">
              <a:rPr lang="en-US" smtClean="0"/>
              <a:t>16</a:t>
            </a:fld>
            <a:endParaRPr lang="en-US" dirty="0"/>
          </a:p>
        </p:txBody>
      </p:sp>
    </p:spTree>
    <p:extLst>
      <p:ext uri="{BB962C8B-B14F-4D97-AF65-F5344CB8AC3E}">
        <p14:creationId xmlns:p14="http://schemas.microsoft.com/office/powerpoint/2010/main" val="1622501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9A4EC-D914-4BBE-A9EF-7A553A10E3F8}" type="slidenum">
              <a:rPr lang="en-US" smtClean="0"/>
              <a:t>17</a:t>
            </a:fld>
            <a:endParaRPr lang="en-US" dirty="0"/>
          </a:p>
        </p:txBody>
      </p:sp>
    </p:spTree>
    <p:extLst>
      <p:ext uri="{BB962C8B-B14F-4D97-AF65-F5344CB8AC3E}">
        <p14:creationId xmlns:p14="http://schemas.microsoft.com/office/powerpoint/2010/main" val="2150890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9A4EC-D914-4BBE-A9EF-7A553A10E3F8}" type="slidenum">
              <a:rPr lang="en-US" smtClean="0"/>
              <a:t>18</a:t>
            </a:fld>
            <a:endParaRPr lang="en-US" dirty="0"/>
          </a:p>
        </p:txBody>
      </p:sp>
    </p:spTree>
    <p:extLst>
      <p:ext uri="{BB962C8B-B14F-4D97-AF65-F5344CB8AC3E}">
        <p14:creationId xmlns:p14="http://schemas.microsoft.com/office/powerpoint/2010/main" val="400507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9A4EC-D914-4BBE-A9EF-7A553A10E3F8}" type="slidenum">
              <a:rPr lang="en-US" smtClean="0"/>
              <a:t>19</a:t>
            </a:fld>
            <a:endParaRPr lang="en-US" dirty="0"/>
          </a:p>
        </p:txBody>
      </p:sp>
    </p:spTree>
    <p:extLst>
      <p:ext uri="{BB962C8B-B14F-4D97-AF65-F5344CB8AC3E}">
        <p14:creationId xmlns:p14="http://schemas.microsoft.com/office/powerpoint/2010/main" val="4257278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9A4EC-D914-4BBE-A9EF-7A553A10E3F8}" type="slidenum">
              <a:rPr lang="en-US" smtClean="0"/>
              <a:t>2</a:t>
            </a:fld>
            <a:endParaRPr lang="en-US" dirty="0"/>
          </a:p>
        </p:txBody>
      </p:sp>
    </p:spTree>
    <p:extLst>
      <p:ext uri="{BB962C8B-B14F-4D97-AF65-F5344CB8AC3E}">
        <p14:creationId xmlns:p14="http://schemas.microsoft.com/office/powerpoint/2010/main" val="3809653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9A4EC-D914-4BBE-A9EF-7A553A10E3F8}" type="slidenum">
              <a:rPr lang="en-US" smtClean="0"/>
              <a:t>20</a:t>
            </a:fld>
            <a:endParaRPr lang="en-US" dirty="0"/>
          </a:p>
        </p:txBody>
      </p:sp>
    </p:spTree>
    <p:extLst>
      <p:ext uri="{BB962C8B-B14F-4D97-AF65-F5344CB8AC3E}">
        <p14:creationId xmlns:p14="http://schemas.microsoft.com/office/powerpoint/2010/main" val="4121570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9A4EC-D914-4BBE-A9EF-7A553A10E3F8}" type="slidenum">
              <a:rPr lang="en-US" smtClean="0"/>
              <a:t>21</a:t>
            </a:fld>
            <a:endParaRPr lang="en-US" dirty="0"/>
          </a:p>
        </p:txBody>
      </p:sp>
    </p:spTree>
    <p:extLst>
      <p:ext uri="{BB962C8B-B14F-4D97-AF65-F5344CB8AC3E}">
        <p14:creationId xmlns:p14="http://schemas.microsoft.com/office/powerpoint/2010/main" val="2177628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9A4EC-D914-4BBE-A9EF-7A553A10E3F8}" type="slidenum">
              <a:rPr lang="en-US" smtClean="0"/>
              <a:t>22</a:t>
            </a:fld>
            <a:endParaRPr lang="en-US" dirty="0"/>
          </a:p>
        </p:txBody>
      </p:sp>
    </p:spTree>
    <p:extLst>
      <p:ext uri="{BB962C8B-B14F-4D97-AF65-F5344CB8AC3E}">
        <p14:creationId xmlns:p14="http://schemas.microsoft.com/office/powerpoint/2010/main" val="3412343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92150"/>
            <a:ext cx="2003425" cy="1501775"/>
          </a:xfrm>
        </p:spPr>
      </p:sp>
      <p:sp>
        <p:nvSpPr>
          <p:cNvPr id="3" name="Notes Placeholder 2"/>
          <p:cNvSpPr>
            <a:spLocks noGrp="1"/>
          </p:cNvSpPr>
          <p:nvPr>
            <p:ph type="body" idx="1"/>
          </p:nvPr>
        </p:nvSpPr>
        <p:spPr>
          <a:xfrm>
            <a:off x="617785" y="2309019"/>
            <a:ext cx="5714506" cy="6465253"/>
          </a:xfrm>
        </p:spPr>
        <p:txBody>
          <a:bodyPr/>
          <a:lstStyle/>
          <a:p>
            <a:r>
              <a:rPr lang="en-US" sz="1100" dirty="0">
                <a:latin typeface="Times New Roman" panose="02020603050405020304" pitchFamily="18" charset="0"/>
                <a:cs typeface="Times New Roman" panose="02020603050405020304" pitchFamily="18" charset="0"/>
              </a:rPr>
              <a:t>Sit comfortably in your chair and I am going to come around and pass out a few objects to you. </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I’d like for you to focus on one of the objects as if you have never seen it before. Imagine that you have arrived here from another planet and the object is completely new. </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Now take the object in your hand and turn it around. </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Be aware of what you see, the shape, texture, color,  size, temperature, hardness, or softness</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And if you notice that you are thinking something, perhaps like, Why are we doing this? And This is pretty silly – just notice them as thoughts and let them go. Bring your attention back to the object. </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Now being aware of the movement of your arm, bring the object to your nose and smell it. </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Place the object in your mouth, without chewing or swallowing, Become aware of all the sensations that you are experiencing.</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Then when you are ready, consciously take a bite and notice the taste. Notice the texture. Notice the rest of your mouth and sensations there.</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Now slowly and consciously chew the object and when you are ready allow yourself to swallow</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What are somethings you notices as you looked at it? Some smells? Some textures? Some Colors? Some tastes? Some Sounds? Some movements?</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What was it like to hold it in your mouth without eating it? Is this the way we normally eat?</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Where was your attention during the activity?</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What happened when it wandered? </a:t>
            </a:r>
          </a:p>
          <a:p>
            <a:r>
              <a:rPr lang="en-US" sz="1100" dirty="0">
                <a:latin typeface="Times New Roman" panose="02020603050405020304" pitchFamily="18" charset="0"/>
                <a:cs typeface="Times New Roman" panose="02020603050405020304" pitchFamily="18" charset="0"/>
              </a:rPr>
              <a:t>Can you think of some ways to eat mindfully?</a:t>
            </a:r>
          </a:p>
        </p:txBody>
      </p:sp>
      <p:sp>
        <p:nvSpPr>
          <p:cNvPr id="4" name="Slide Number Placeholder 3"/>
          <p:cNvSpPr>
            <a:spLocks noGrp="1"/>
          </p:cNvSpPr>
          <p:nvPr>
            <p:ph type="sldNum" sz="quarter" idx="10"/>
          </p:nvPr>
        </p:nvSpPr>
        <p:spPr/>
        <p:txBody>
          <a:bodyPr/>
          <a:lstStyle/>
          <a:p>
            <a:fld id="{E3B9A4EC-D914-4BBE-A9EF-7A553A10E3F8}" type="slidenum">
              <a:rPr lang="en-US" smtClean="0"/>
              <a:t>23</a:t>
            </a:fld>
            <a:endParaRPr lang="en-US" dirty="0"/>
          </a:p>
        </p:txBody>
      </p:sp>
    </p:spTree>
    <p:extLst>
      <p:ext uri="{BB962C8B-B14F-4D97-AF65-F5344CB8AC3E}">
        <p14:creationId xmlns:p14="http://schemas.microsoft.com/office/powerpoint/2010/main" val="479653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9A4EC-D914-4BBE-A9EF-7A553A10E3F8}" type="slidenum">
              <a:rPr lang="en-US" smtClean="0"/>
              <a:t>24</a:t>
            </a:fld>
            <a:endParaRPr lang="en-US" dirty="0"/>
          </a:p>
        </p:txBody>
      </p:sp>
    </p:spTree>
    <p:extLst>
      <p:ext uri="{BB962C8B-B14F-4D97-AF65-F5344CB8AC3E}">
        <p14:creationId xmlns:p14="http://schemas.microsoft.com/office/powerpoint/2010/main" val="109490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9A4EC-D914-4BBE-A9EF-7A553A10E3F8}" type="slidenum">
              <a:rPr lang="en-US" smtClean="0"/>
              <a:t>25</a:t>
            </a:fld>
            <a:endParaRPr lang="en-US" dirty="0"/>
          </a:p>
        </p:txBody>
      </p:sp>
    </p:spTree>
    <p:extLst>
      <p:ext uri="{BB962C8B-B14F-4D97-AF65-F5344CB8AC3E}">
        <p14:creationId xmlns:p14="http://schemas.microsoft.com/office/powerpoint/2010/main" val="109490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230188"/>
            <a:ext cx="2078038" cy="1558925"/>
          </a:xfrm>
        </p:spPr>
      </p:sp>
      <p:sp>
        <p:nvSpPr>
          <p:cNvPr id="3" name="Notes Placeholder 2"/>
          <p:cNvSpPr>
            <a:spLocks noGrp="1"/>
          </p:cNvSpPr>
          <p:nvPr>
            <p:ph type="body" idx="1"/>
          </p:nvPr>
        </p:nvSpPr>
        <p:spPr>
          <a:xfrm>
            <a:off x="617785" y="2001149"/>
            <a:ext cx="5752852" cy="6884087"/>
          </a:xfrm>
        </p:spPr>
        <p:txBody>
          <a:bodyPr/>
          <a:lstStyle/>
          <a:p>
            <a:r>
              <a:rPr lang="en-US" sz="1050" dirty="0">
                <a:latin typeface="Times New Roman" panose="02020603050405020304" pitchFamily="18" charset="0"/>
                <a:cs typeface="Times New Roman" panose="02020603050405020304" pitchFamily="18" charset="0"/>
              </a:rPr>
              <a:t>Today we’ll be doing a mindfulness exercise, but this exercise is more of a mindful attention exercise than a meditation or relaxation exercise. You’ll  stay in your seat and keep your eyes open. In this time we’re going to be coloring and paying attention to the sensory experience. There will be invitations to breathe but no counted breathing. Take deep breaths at your own pace.</a:t>
            </a:r>
          </a:p>
          <a:p>
            <a:r>
              <a:rPr lang="en-US" sz="1050" dirty="0">
                <a:latin typeface="Times New Roman" panose="02020603050405020304" pitchFamily="18" charset="0"/>
                <a:cs typeface="Times New Roman" panose="02020603050405020304" pitchFamily="18" charset="0"/>
              </a:rPr>
              <a:t>Consider the colored pencil in front of you and pick it up and hold it. Take your time, and give attention to its weight and the balance as it sits in your hand.</a:t>
            </a:r>
          </a:p>
          <a:p>
            <a:r>
              <a:rPr lang="en-US" sz="1050" dirty="0">
                <a:latin typeface="Times New Roman" panose="02020603050405020304" pitchFamily="18" charset="0"/>
                <a:cs typeface="Times New Roman" panose="02020603050405020304" pitchFamily="18" charset="0"/>
              </a:rPr>
              <a:t>What does it feel like to be curious about this object?</a:t>
            </a:r>
          </a:p>
          <a:p>
            <a:r>
              <a:rPr lang="en-US" sz="1050" dirty="0">
                <a:latin typeface="Times New Roman" panose="02020603050405020304" pitchFamily="18" charset="0"/>
                <a:cs typeface="Times New Roman" panose="02020603050405020304" pitchFamily="18" charset="0"/>
              </a:rPr>
              <a:t>How did you grip your pencil? What does it feel like in your hand?</a:t>
            </a:r>
          </a:p>
          <a:p>
            <a:r>
              <a:rPr lang="en-US" sz="1050" dirty="0">
                <a:latin typeface="Times New Roman" panose="02020603050405020304" pitchFamily="18" charset="0"/>
                <a:cs typeface="Times New Roman" panose="02020603050405020304" pitchFamily="18" charset="0"/>
              </a:rPr>
              <a:t>Take a deep breath at your own pace. Did you notice a smell?</a:t>
            </a:r>
          </a:p>
          <a:p>
            <a:r>
              <a:rPr lang="en-US" sz="1050" dirty="0">
                <a:latin typeface="Times New Roman" panose="02020603050405020304" pitchFamily="18" charset="0"/>
                <a:cs typeface="Times New Roman" panose="02020603050405020304" pitchFamily="18" charset="0"/>
              </a:rPr>
              <a:t>Breathe again, this time turning your attention to the air filling your lungs and take notice of any scents.</a:t>
            </a:r>
          </a:p>
          <a:p>
            <a:r>
              <a:rPr lang="en-US" sz="1050" dirty="0">
                <a:latin typeface="Times New Roman" panose="02020603050405020304" pitchFamily="18" charset="0"/>
                <a:cs typeface="Times New Roman" panose="02020603050405020304" pitchFamily="18" charset="0"/>
              </a:rPr>
              <a:t>Without judgement, turn your attention to the color of your pencil- notice the vibrant color encased by wood. You might be disappointed in the color of your pencil, but just like all the feelings in your body have a role, all the colors have an important place in the color spectrum. Now let your fingers explore the smooth texture of your pencil and the rough exposed wood near the point.</a:t>
            </a:r>
          </a:p>
          <a:p>
            <a:r>
              <a:rPr lang="en-US" sz="1050" dirty="0">
                <a:latin typeface="Times New Roman" panose="02020603050405020304" pitchFamily="18" charset="0"/>
                <a:cs typeface="Times New Roman" panose="02020603050405020304" pitchFamily="18" charset="0"/>
              </a:rPr>
              <a:t>Turn your attention inward and notice what you are feeling.</a:t>
            </a:r>
          </a:p>
          <a:p>
            <a:r>
              <a:rPr lang="en-US" sz="1050" dirty="0">
                <a:latin typeface="Times New Roman" panose="02020603050405020304" pitchFamily="18" charset="0"/>
                <a:cs typeface="Times New Roman" panose="02020603050405020304" pitchFamily="18" charset="0"/>
              </a:rPr>
              <a:t>Do you notice impatience? Do you feel a sense of anticipation to color? What do your hands feel like as they wait to color? What emotions are coming up? You don’t have to change them, just notice.</a:t>
            </a:r>
          </a:p>
          <a:p>
            <a:r>
              <a:rPr lang="en-US" sz="1050" dirty="0">
                <a:latin typeface="Times New Roman" panose="02020603050405020304" pitchFamily="18" charset="0"/>
                <a:cs typeface="Times New Roman" panose="02020603050405020304" pitchFamily="18" charset="0"/>
              </a:rPr>
              <a:t>Now, Hold your pencil in one hand and direct your attention to your paper. What do you notice in your body as you face a blank page with defined lines? When you color, will you choose to befriend those boundaries or will you choose to treat the paper as though there are no boundaries?</a:t>
            </a:r>
          </a:p>
          <a:p>
            <a:r>
              <a:rPr lang="en-US" sz="1050" dirty="0">
                <a:latin typeface="Times New Roman" panose="02020603050405020304" pitchFamily="18" charset="0"/>
                <a:cs typeface="Times New Roman" panose="02020603050405020304" pitchFamily="18" charset="0"/>
              </a:rPr>
              <a:t>You have a choice.</a:t>
            </a:r>
          </a:p>
          <a:p>
            <a:r>
              <a:rPr lang="en-US" sz="1050" dirty="0">
                <a:latin typeface="Times New Roman" panose="02020603050405020304" pitchFamily="18" charset="0"/>
                <a:cs typeface="Times New Roman" panose="02020603050405020304" pitchFamily="18" charset="0"/>
              </a:rPr>
              <a:t>Notice which option you are inclined towards and allow yourself to wonder what it would be like to choose the other.</a:t>
            </a:r>
          </a:p>
          <a:p>
            <a:r>
              <a:rPr lang="en-US" sz="1050" dirty="0">
                <a:latin typeface="Times New Roman" panose="02020603050405020304" pitchFamily="18" charset="0"/>
                <a:cs typeface="Times New Roman" panose="02020603050405020304" pitchFamily="18" charset="0"/>
              </a:rPr>
              <a:t>Take another deep breath at your own pace, and give yourself a moment to anticipate coloring. What will it feel like to transfer this living color in your hand to the page in front of you?</a:t>
            </a:r>
          </a:p>
          <a:p>
            <a:r>
              <a:rPr lang="en-US" sz="1050" dirty="0">
                <a:latin typeface="Times New Roman" panose="02020603050405020304" pitchFamily="18" charset="0"/>
                <a:cs typeface="Times New Roman" panose="02020603050405020304" pitchFamily="18" charset="0"/>
              </a:rPr>
              <a:t>Know that you will NOT finish coloring this page today and that is okay. Bless this quiet moment you are taking to enjoy coloring, with all your senses, in this small part of your day.</a:t>
            </a:r>
          </a:p>
          <a:p>
            <a:r>
              <a:rPr lang="en-US" sz="1050" dirty="0">
                <a:latin typeface="Times New Roman" panose="02020603050405020304" pitchFamily="18" charset="0"/>
                <a:cs typeface="Times New Roman" panose="02020603050405020304" pitchFamily="18" charset="0"/>
              </a:rPr>
              <a:t>Now that you are familiar with your pencil and the space before you, choose a spot on your paper and gently place your pencil against it, just barely making contact with the paper. Now begin to color the page.</a:t>
            </a:r>
          </a:p>
          <a:p>
            <a:r>
              <a:rPr lang="en-US" sz="1050" dirty="0">
                <a:latin typeface="Times New Roman" panose="02020603050405020304" pitchFamily="18" charset="0"/>
                <a:cs typeface="Times New Roman" panose="02020603050405020304" pitchFamily="18" charset="0"/>
              </a:rPr>
              <a:t>Keep coloring, noticing the sound of your pencil on the page, the texture of your paper, and any other sensations rising to your attention. Alternate coloring with pressure and gently tracing your pencil across the page. What changes about the color when you change pressure? What changes in your grip or in your breathing? Just notice.</a:t>
            </a:r>
          </a:p>
          <a:p>
            <a:r>
              <a:rPr lang="en-US" sz="1050" dirty="0">
                <a:latin typeface="Times New Roman" panose="02020603050405020304" pitchFamily="18" charset="0"/>
                <a:cs typeface="Times New Roman" panose="02020603050405020304" pitchFamily="18" charset="0"/>
              </a:rPr>
              <a:t>Take the next few minutes to color, paying attention to your body, all it senses in this space, and miracle of the transfer of color as it moves from your pencil to the page.</a:t>
            </a:r>
          </a:p>
          <a:p>
            <a:r>
              <a:rPr lang="en-US" sz="1050" dirty="0">
                <a:latin typeface="Times New Roman" panose="02020603050405020304" pitchFamily="18" charset="0"/>
                <a:cs typeface="Times New Roman" panose="02020603050405020304" pitchFamily="18" charset="0"/>
              </a:rPr>
              <a:t>[pause]</a:t>
            </a:r>
          </a:p>
          <a:p>
            <a:r>
              <a:rPr lang="en-US" sz="1050" dirty="0">
                <a:latin typeface="Times New Roman" panose="02020603050405020304" pitchFamily="18" charset="0"/>
                <a:cs typeface="Times New Roman" panose="02020603050405020304" pitchFamily="18" charset="0"/>
              </a:rPr>
              <a:t>We are going to end our time coloring soon. When you are ready, telescope your attention back from the world created between your pencil and the page and notice the room around you. When you are ready, lay your pencil down and take a deep breath as we prepare to move forward into the day.</a:t>
            </a:r>
          </a:p>
          <a:p>
            <a:endParaRPr lang="en-US" sz="1050" dirty="0"/>
          </a:p>
        </p:txBody>
      </p:sp>
      <p:sp>
        <p:nvSpPr>
          <p:cNvPr id="4" name="Slide Number Placeholder 3"/>
          <p:cNvSpPr>
            <a:spLocks noGrp="1"/>
          </p:cNvSpPr>
          <p:nvPr>
            <p:ph type="sldNum" sz="quarter" idx="10"/>
          </p:nvPr>
        </p:nvSpPr>
        <p:spPr/>
        <p:txBody>
          <a:bodyPr/>
          <a:lstStyle/>
          <a:p>
            <a:fld id="{E3B9A4EC-D914-4BBE-A9EF-7A553A10E3F8}" type="slidenum">
              <a:rPr lang="en-US" smtClean="0"/>
              <a:t>26</a:t>
            </a:fld>
            <a:endParaRPr lang="en-US" dirty="0"/>
          </a:p>
        </p:txBody>
      </p:sp>
    </p:spTree>
    <p:extLst>
      <p:ext uri="{BB962C8B-B14F-4D97-AF65-F5344CB8AC3E}">
        <p14:creationId xmlns:p14="http://schemas.microsoft.com/office/powerpoint/2010/main" val="1371656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9A4EC-D914-4BBE-A9EF-7A553A10E3F8}" type="slidenum">
              <a:rPr lang="en-US" smtClean="0"/>
              <a:t>27</a:t>
            </a:fld>
            <a:endParaRPr lang="en-US" dirty="0"/>
          </a:p>
        </p:txBody>
      </p:sp>
    </p:spTree>
    <p:extLst>
      <p:ext uri="{BB962C8B-B14F-4D97-AF65-F5344CB8AC3E}">
        <p14:creationId xmlns:p14="http://schemas.microsoft.com/office/powerpoint/2010/main" val="1011797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4513" y="153988"/>
            <a:ext cx="1768475" cy="1327150"/>
          </a:xfrm>
        </p:spPr>
      </p:sp>
      <p:sp>
        <p:nvSpPr>
          <p:cNvPr id="3" name="Notes Placeholder 2"/>
          <p:cNvSpPr>
            <a:spLocks noGrp="1"/>
          </p:cNvSpPr>
          <p:nvPr>
            <p:ph type="body" idx="1"/>
          </p:nvPr>
        </p:nvSpPr>
        <p:spPr>
          <a:xfrm>
            <a:off x="427037" y="1570037"/>
            <a:ext cx="5867400" cy="7239000"/>
          </a:xfrm>
        </p:spPr>
        <p:txBody>
          <a:bodyPr/>
          <a:lstStyle/>
          <a:p>
            <a:r>
              <a:rPr lang="en-US" sz="1000" dirty="0">
                <a:latin typeface="Times New Roman" panose="02020603050405020304" pitchFamily="18" charset="0"/>
                <a:cs typeface="Times New Roman" panose="02020603050405020304" pitchFamily="18" charset="0"/>
              </a:rPr>
              <a:t>Mindfulness technique developed for Substance Use and Abuse </a:t>
            </a:r>
          </a:p>
          <a:p>
            <a:r>
              <a:rPr lang="en-US" sz="1000" dirty="0">
                <a:latin typeface="Times New Roman" panose="02020603050405020304" pitchFamily="18" charset="0"/>
                <a:cs typeface="Times New Roman" panose="02020603050405020304" pitchFamily="18" charset="0"/>
              </a:rPr>
              <a:t>It is a component of Mindfulness-based Relapse Prevention</a:t>
            </a:r>
          </a:p>
          <a:p>
            <a:r>
              <a:rPr lang="en-US" sz="1000" dirty="0">
                <a:latin typeface="Times New Roman" panose="02020603050405020304" pitchFamily="18" charset="0"/>
                <a:cs typeface="Times New Roman" panose="02020603050405020304" pitchFamily="18" charset="0"/>
              </a:rPr>
              <a:t>Take a few moments to notice where you experience urges in your body. You can do this by taking some time to sit in a quiet place, and if you are comfortable doing so, closing your eyes, and just allowing your attention to go to the place(s) in your body where you tend to feel urges. For some people they notice that urges are most connected to sensations in their abdomens; for others, they notice urges in their mouth (e.g., their mouths water when experiencing an urge to drink). There is no right or wrong place for an urge to be located. What is most important is that you notice where in </a:t>
            </a:r>
            <a:r>
              <a:rPr lang="en-US" sz="1000" i="1" dirty="0">
                <a:latin typeface="Times New Roman" panose="02020603050405020304" pitchFamily="18" charset="0"/>
                <a:cs typeface="Times New Roman" panose="02020603050405020304" pitchFamily="18" charset="0"/>
              </a:rPr>
              <a:t>your body </a:t>
            </a:r>
            <a:r>
              <a:rPr lang="en-US" sz="1000" dirty="0">
                <a:latin typeface="Times New Roman" panose="02020603050405020304" pitchFamily="18" charset="0"/>
                <a:cs typeface="Times New Roman" panose="02020603050405020304" pitchFamily="18" charset="0"/>
              </a:rPr>
              <a:t>you most notice urges when they show up. If you are having trouble noticing urges, think back to a time when you experienced an urge to engage in an old habit. If you are concerned that thinking about a particular instance when you had an urge will lead to doing the habit, pick a situation where the urge was less strong or you successfully prevented yourself from acting on the urge. Picture the situation as clearly as you can in your imagination. Once the situation is clear in your mind notice where in your body you are experiencing the urge.</a:t>
            </a:r>
          </a:p>
          <a:p>
            <a:r>
              <a:rPr lang="en-US" sz="1000" dirty="0">
                <a:latin typeface="Times New Roman" panose="02020603050405020304" pitchFamily="18" charset="0"/>
                <a:cs typeface="Times New Roman" panose="02020603050405020304" pitchFamily="18" charset="0"/>
              </a:rPr>
              <a:t>Once you have noticed what part of your body is most connected to the urge, focus your attention on it (if you notice that more than 1 area of your body is connected to an urge, start with the place that you most intensely notice the urge). Take note of the sensations you are having in this body part. What do the sensations feel like? Does it feel like pressure, tingling, warmth, or coolness? How much space do these sensations take up in this place in your body? Try to draw an outline around the place where the sensations are felt. See if the sensations have any movement. Some people tend to associate sensations with colors or temperatures. Check to see if you notice any colors or temperature associated with these sensations. For some people it can be helpful to silently describe the sensations in an objective and non-judgmental manner (e.g., I notice warmth and tingling in my belly). If more than one part of your body is associated with an urge, go through this exercise with each body part.</a:t>
            </a:r>
          </a:p>
          <a:p>
            <a:r>
              <a:rPr lang="en-US" sz="1000" dirty="0">
                <a:latin typeface="Times New Roman" panose="02020603050405020304" pitchFamily="18" charset="0"/>
                <a:cs typeface="Times New Roman" panose="02020603050405020304" pitchFamily="18" charset="0"/>
              </a:rPr>
              <a:t>Bring your attention to your breath. You do not need to change your breathing at all. Notice your breath for the next 1-2 minutes. Some people find it helpful to bring their attention to a particular place in their body where they notice their breath (e.g., the abdomen); some find it helpful to say phrases like “breathe in,” “breathe out” as they inhale and exhale.</a:t>
            </a:r>
          </a:p>
          <a:p>
            <a:r>
              <a:rPr lang="en-US" sz="1000" dirty="0">
                <a:latin typeface="Times New Roman" panose="02020603050405020304" pitchFamily="18" charset="0"/>
                <a:cs typeface="Times New Roman" panose="02020603050405020304" pitchFamily="18" charset="0"/>
              </a:rPr>
              <a:t>Gently shift your attention back to the part(s) of your body where you notice the urge. Allow yourself to notice whatever sensations come up in these places. If it becomes overwhelming to notice the sensations, gently return your attention back to breath for a few moments and then go back to noticing the sensations connected to the urge. You may find it helpful to imagine sending your breath to the parts of your body that are associated with the urge (e.g., you can breathe into your shoulders and let your breath fill up that part of your body). Notice if and how the sensations change as you watch them. Be sure to practice this step for at least 1 minute, but longer is probably better.</a:t>
            </a:r>
          </a:p>
          <a:p>
            <a:r>
              <a:rPr lang="en-US" sz="1000" dirty="0">
                <a:latin typeface="Times New Roman" panose="02020603050405020304" pitchFamily="18" charset="0"/>
                <a:cs typeface="Times New Roman" panose="02020603050405020304" pitchFamily="18" charset="0"/>
              </a:rPr>
              <a:t>This next step is optional, but I have found it to be helpful in my own life and in working with people with addictions. Imagine that the sensations connected with your urge are a wave. Watch the wave rise and fall over and over again as the intensity of your sensations peak and subside. Your job is to use your breath as a surfboard to ride these waves. No matter how big the wave gets, no matter how much you feel as if the wave will consume you, you are a skilled surfer and you will use your breath to ride each wave as it comes. Practice this for at least 1 minute, but again, longer is probably better, particularly the first few times you practice this.</a:t>
            </a:r>
          </a:p>
          <a:p>
            <a:r>
              <a:rPr lang="en-US" sz="1000" dirty="0">
                <a:latin typeface="Times New Roman" panose="02020603050405020304" pitchFamily="18" charset="0"/>
                <a:cs typeface="Times New Roman" panose="02020603050405020304" pitchFamily="18" charset="0"/>
              </a:rPr>
              <a:t>As you’re riding the wave (or just noticing the sensations), you may find it helpful to silently describe the sensations in an objective and non-judgmental way (e.g., I notice warmth in my belly that is increasing…the warmth in my belly is decreasing and my belly feels cooler).</a:t>
            </a:r>
          </a:p>
          <a:p>
            <a:r>
              <a:rPr lang="en-US" sz="1000" dirty="0">
                <a:latin typeface="Times New Roman" panose="02020603050405020304" pitchFamily="18" charset="0"/>
                <a:cs typeface="Times New Roman" panose="02020603050405020304" pitchFamily="18" charset="0"/>
              </a:rPr>
              <a:t>When you are done surfing the urge, take a moment to thank yourself for taking the time and being willing to do something different with your urges. You can also use this time to set your intention for the next few minutes, hour, or day.</a:t>
            </a:r>
          </a:p>
          <a:p>
            <a:endParaRPr lang="en-US" sz="1000" dirty="0"/>
          </a:p>
        </p:txBody>
      </p:sp>
      <p:sp>
        <p:nvSpPr>
          <p:cNvPr id="4" name="Slide Number Placeholder 3"/>
          <p:cNvSpPr>
            <a:spLocks noGrp="1"/>
          </p:cNvSpPr>
          <p:nvPr>
            <p:ph type="sldNum" sz="quarter" idx="10"/>
          </p:nvPr>
        </p:nvSpPr>
        <p:spPr/>
        <p:txBody>
          <a:bodyPr/>
          <a:lstStyle/>
          <a:p>
            <a:fld id="{E3B9A4EC-D914-4BBE-A9EF-7A553A10E3F8}" type="slidenum">
              <a:rPr lang="en-US" smtClean="0"/>
              <a:t>29</a:t>
            </a:fld>
            <a:endParaRPr lang="en-US" dirty="0"/>
          </a:p>
        </p:txBody>
      </p:sp>
    </p:spTree>
    <p:extLst>
      <p:ext uri="{BB962C8B-B14F-4D97-AF65-F5344CB8AC3E}">
        <p14:creationId xmlns:p14="http://schemas.microsoft.com/office/powerpoint/2010/main" val="1371656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9A4EC-D914-4BBE-A9EF-7A553A10E3F8}" type="slidenum">
              <a:rPr lang="en-US" smtClean="0"/>
              <a:t>30</a:t>
            </a:fld>
            <a:endParaRPr lang="en-US" dirty="0"/>
          </a:p>
        </p:txBody>
      </p:sp>
    </p:spTree>
    <p:extLst>
      <p:ext uri="{BB962C8B-B14F-4D97-AF65-F5344CB8AC3E}">
        <p14:creationId xmlns:p14="http://schemas.microsoft.com/office/powerpoint/2010/main" val="428525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9A4EC-D914-4BBE-A9EF-7A553A10E3F8}" type="slidenum">
              <a:rPr lang="en-US" smtClean="0"/>
              <a:t>3</a:t>
            </a:fld>
            <a:endParaRPr lang="en-US" dirty="0"/>
          </a:p>
        </p:txBody>
      </p:sp>
    </p:spTree>
    <p:extLst>
      <p:ext uri="{BB962C8B-B14F-4D97-AF65-F5344CB8AC3E}">
        <p14:creationId xmlns:p14="http://schemas.microsoft.com/office/powerpoint/2010/main" val="2599690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9A4EC-D914-4BBE-A9EF-7A553A10E3F8}" type="slidenum">
              <a:rPr lang="en-US" smtClean="0"/>
              <a:t>31</a:t>
            </a:fld>
            <a:endParaRPr lang="en-US" dirty="0"/>
          </a:p>
        </p:txBody>
      </p:sp>
    </p:spTree>
    <p:extLst>
      <p:ext uri="{BB962C8B-B14F-4D97-AF65-F5344CB8AC3E}">
        <p14:creationId xmlns:p14="http://schemas.microsoft.com/office/powerpoint/2010/main" val="821139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9A4EC-D914-4BBE-A9EF-7A553A10E3F8}" type="slidenum">
              <a:rPr lang="en-US" smtClean="0"/>
              <a:t>32</a:t>
            </a:fld>
            <a:endParaRPr lang="en-US" dirty="0"/>
          </a:p>
        </p:txBody>
      </p:sp>
    </p:spTree>
    <p:extLst>
      <p:ext uri="{BB962C8B-B14F-4D97-AF65-F5344CB8AC3E}">
        <p14:creationId xmlns:p14="http://schemas.microsoft.com/office/powerpoint/2010/main" val="25926270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9A4EC-D914-4BBE-A9EF-7A553A10E3F8}" type="slidenum">
              <a:rPr lang="en-US" smtClean="0"/>
              <a:t>33</a:t>
            </a:fld>
            <a:endParaRPr lang="en-US" dirty="0"/>
          </a:p>
        </p:txBody>
      </p:sp>
    </p:spTree>
    <p:extLst>
      <p:ext uri="{BB962C8B-B14F-4D97-AF65-F5344CB8AC3E}">
        <p14:creationId xmlns:p14="http://schemas.microsoft.com/office/powerpoint/2010/main" val="3426665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9A4EC-D914-4BBE-A9EF-7A553A10E3F8}" type="slidenum">
              <a:rPr lang="en-US" smtClean="0"/>
              <a:t>4</a:t>
            </a:fld>
            <a:endParaRPr lang="en-US" dirty="0"/>
          </a:p>
        </p:txBody>
      </p:sp>
    </p:spTree>
    <p:extLst>
      <p:ext uri="{BB962C8B-B14F-4D97-AF65-F5344CB8AC3E}">
        <p14:creationId xmlns:p14="http://schemas.microsoft.com/office/powerpoint/2010/main" val="2184770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9A4EC-D914-4BBE-A9EF-7A553A10E3F8}" type="slidenum">
              <a:rPr lang="en-US" smtClean="0"/>
              <a:t>5</a:t>
            </a:fld>
            <a:endParaRPr lang="en-US" dirty="0"/>
          </a:p>
        </p:txBody>
      </p:sp>
    </p:spTree>
    <p:extLst>
      <p:ext uri="{BB962C8B-B14F-4D97-AF65-F5344CB8AC3E}">
        <p14:creationId xmlns:p14="http://schemas.microsoft.com/office/powerpoint/2010/main" val="2184770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9A4EC-D914-4BBE-A9EF-7A553A10E3F8}" type="slidenum">
              <a:rPr lang="en-US" smtClean="0"/>
              <a:t>6</a:t>
            </a:fld>
            <a:endParaRPr lang="en-US" dirty="0"/>
          </a:p>
        </p:txBody>
      </p:sp>
    </p:spTree>
    <p:extLst>
      <p:ext uri="{BB962C8B-B14F-4D97-AF65-F5344CB8AC3E}">
        <p14:creationId xmlns:p14="http://schemas.microsoft.com/office/powerpoint/2010/main" val="2719443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9A4EC-D914-4BBE-A9EF-7A553A10E3F8}" type="slidenum">
              <a:rPr lang="en-US" smtClean="0"/>
              <a:t>7</a:t>
            </a:fld>
            <a:endParaRPr lang="en-US" dirty="0"/>
          </a:p>
        </p:txBody>
      </p:sp>
    </p:spTree>
    <p:extLst>
      <p:ext uri="{BB962C8B-B14F-4D97-AF65-F5344CB8AC3E}">
        <p14:creationId xmlns:p14="http://schemas.microsoft.com/office/powerpoint/2010/main" val="374915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9A4EC-D914-4BBE-A9EF-7A553A10E3F8}" type="slidenum">
              <a:rPr lang="en-US" smtClean="0"/>
              <a:t>8</a:t>
            </a:fld>
            <a:endParaRPr lang="en-US" dirty="0"/>
          </a:p>
        </p:txBody>
      </p:sp>
    </p:spTree>
    <p:extLst>
      <p:ext uri="{BB962C8B-B14F-4D97-AF65-F5344CB8AC3E}">
        <p14:creationId xmlns:p14="http://schemas.microsoft.com/office/powerpoint/2010/main" val="3464984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9A4EC-D914-4BBE-A9EF-7A553A10E3F8}" type="slidenum">
              <a:rPr lang="en-US" smtClean="0"/>
              <a:t>9</a:t>
            </a:fld>
            <a:endParaRPr lang="en-US" dirty="0"/>
          </a:p>
        </p:txBody>
      </p:sp>
    </p:spTree>
    <p:extLst>
      <p:ext uri="{BB962C8B-B14F-4D97-AF65-F5344CB8AC3E}">
        <p14:creationId xmlns:p14="http://schemas.microsoft.com/office/powerpoint/2010/main" val="2624267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7/27/2018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7/27/2018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7/27/2018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D8BD707-D9CF-40AE-B4C6-C98DA3205C09}" type="datetimeFigureOut">
              <a:rPr lang="en-US" smtClean="0"/>
              <a:pPr/>
              <a:t>7/27/2018</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video" Target="https://www.youtube.com/embed/kk7IBwuhXWM" TargetMode="Externa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topbreathethink.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itunes.apple.com/au/app/smiling-mind/id560442518?mt=8&amp;ign-mpt=uo%3D4"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VTA0j8FfCvs"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33400" y="4953000"/>
            <a:ext cx="2667000" cy="882119"/>
          </a:xfrm>
        </p:spPr>
        <p:txBody>
          <a:bodyPr>
            <a:noAutofit/>
          </a:bodyPr>
          <a:lstStyle/>
          <a:p>
            <a:r>
              <a:rPr lang="en-US" sz="1600" b="1" dirty="0">
                <a:latin typeface="Tahoma" panose="020B0604030504040204" pitchFamily="34" charset="0"/>
                <a:ea typeface="Tahoma" panose="020B0604030504040204" pitchFamily="34" charset="0"/>
                <a:cs typeface="Tahoma" panose="020B0604030504040204" pitchFamily="34" charset="0"/>
              </a:rPr>
              <a:t>Heather Austin, </a:t>
            </a:r>
            <a:r>
              <a:rPr lang="en-US" sz="1600" b="1" dirty="0" smtClean="0">
                <a:latin typeface="Tahoma" panose="020B0604030504040204" pitchFamily="34" charset="0"/>
                <a:ea typeface="Tahoma" panose="020B0604030504040204" pitchFamily="34" charset="0"/>
                <a:cs typeface="Tahoma" panose="020B0604030504040204" pitchFamily="34" charset="0"/>
              </a:rPr>
              <a:t>PhD</a:t>
            </a:r>
          </a:p>
          <a:p>
            <a:r>
              <a:rPr lang="en-US" sz="1600" b="1" dirty="0" smtClean="0">
                <a:latin typeface="Tahoma" panose="020B0604030504040204" pitchFamily="34" charset="0"/>
                <a:ea typeface="Tahoma" panose="020B0604030504040204" pitchFamily="34" charset="0"/>
                <a:cs typeface="Tahoma" panose="020B0604030504040204" pitchFamily="34" charset="0"/>
              </a:rPr>
              <a:t>Assistant Professor </a:t>
            </a:r>
            <a:endParaRPr lang="en-US" sz="1600" b="1" dirty="0">
              <a:latin typeface="Tahoma" panose="020B0604030504040204" pitchFamily="34" charset="0"/>
              <a:ea typeface="Tahoma" panose="020B0604030504040204" pitchFamily="34" charset="0"/>
              <a:cs typeface="Tahoma" panose="020B0604030504040204" pitchFamily="34" charset="0"/>
            </a:endParaRPr>
          </a:p>
          <a:p>
            <a:r>
              <a:rPr lang="en-US" sz="1600" b="1" dirty="0">
                <a:latin typeface="Tahoma" panose="020B0604030504040204" pitchFamily="34" charset="0"/>
                <a:ea typeface="Tahoma" panose="020B0604030504040204" pitchFamily="34" charset="0"/>
                <a:cs typeface="Tahoma" panose="020B0604030504040204" pitchFamily="34" charset="0"/>
              </a:rPr>
              <a:t>Pediatric Psychologist</a:t>
            </a:r>
          </a:p>
          <a:p>
            <a:r>
              <a:rPr lang="en-US" sz="1600" b="1" dirty="0" smtClean="0">
                <a:latin typeface="Tahoma" panose="020B0604030504040204" pitchFamily="34" charset="0"/>
                <a:ea typeface="Tahoma" panose="020B0604030504040204" pitchFamily="34" charset="0"/>
                <a:cs typeface="Tahoma" panose="020B0604030504040204" pitchFamily="34" charset="0"/>
              </a:rPr>
              <a:t>haustin@peds.uab.edu</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sp>
        <p:nvSpPr>
          <p:cNvPr id="4" name="Title 3"/>
          <p:cNvSpPr>
            <a:spLocks noGrp="1"/>
          </p:cNvSpPr>
          <p:nvPr>
            <p:ph type="ctrTitle"/>
          </p:nvPr>
        </p:nvSpPr>
        <p:spPr>
          <a:xfrm>
            <a:off x="457200" y="1676400"/>
            <a:ext cx="8305800" cy="1793167"/>
          </a:xfrm>
        </p:spPr>
        <p:txBody>
          <a:bodyPr/>
          <a:lstStyle/>
          <a:p>
            <a:pPr marL="182880" indent="0" algn="ctr">
              <a:buNone/>
            </a:pPr>
            <a:r>
              <a:rPr lang="en-US" sz="6000" dirty="0" smtClean="0">
                <a:solidFill>
                  <a:schemeClr val="accent4">
                    <a:lumMod val="50000"/>
                  </a:schemeClr>
                </a:solidFill>
                <a:effectLst/>
                <a:latin typeface="Felix Titling" panose="04060505060202020A04" pitchFamily="82" charset="0"/>
              </a:rPr>
              <a:t>Mindfulness</a:t>
            </a:r>
            <a:endParaRPr lang="en-US" sz="6000" dirty="0">
              <a:solidFill>
                <a:schemeClr val="accent4">
                  <a:lumMod val="50000"/>
                </a:schemeClr>
              </a:solidFill>
              <a:effectLst/>
              <a:latin typeface="Felix Titling" panose="04060505060202020A04" pitchFamily="82" charset="0"/>
            </a:endParaRPr>
          </a:p>
        </p:txBody>
      </p:sp>
      <p:pic>
        <p:nvPicPr>
          <p:cNvPr id="7" name="Picture 4" descr="LEA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626709"/>
            <a:ext cx="2823584" cy="1347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5973872"/>
            <a:ext cx="3886200" cy="82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375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1143000"/>
          </a:xfrm>
        </p:spPr>
        <p:txBody>
          <a:bodyPr/>
          <a:lstStyle/>
          <a:p>
            <a:pPr marL="0" indent="0" algn="l">
              <a:buNone/>
            </a:pPr>
            <a:r>
              <a:rPr lang="en-US" sz="4400" i="1" dirty="0">
                <a:solidFill>
                  <a:srgbClr val="002060"/>
                </a:solidFill>
                <a:effectLst/>
              </a:rPr>
              <a:t>Mindfulness </a:t>
            </a:r>
            <a:r>
              <a:rPr lang="en-US" sz="3200" i="1" dirty="0">
                <a:solidFill>
                  <a:srgbClr val="002060"/>
                </a:solidFill>
                <a:effectLst/>
              </a:rPr>
              <a:t/>
            </a:r>
            <a:br>
              <a:rPr lang="en-US" sz="3200" i="1" dirty="0">
                <a:solidFill>
                  <a:srgbClr val="002060"/>
                </a:solidFill>
                <a:effectLst/>
              </a:rPr>
            </a:br>
            <a:r>
              <a:rPr lang="en-US" sz="3200" i="1" dirty="0">
                <a:solidFill>
                  <a:srgbClr val="002060"/>
                </a:solidFill>
                <a:effectLst/>
              </a:rPr>
              <a:t>(practice and </a:t>
            </a:r>
            <a:r>
              <a:rPr lang="en-US" sz="3200" i="1" dirty="0" smtClean="0">
                <a:solidFill>
                  <a:srgbClr val="002060"/>
                </a:solidFill>
                <a:effectLst/>
              </a:rPr>
              <a:t>logistics)</a:t>
            </a:r>
            <a:endParaRPr lang="en-US" sz="3200" i="1" u="sng" dirty="0">
              <a:solidFill>
                <a:srgbClr val="002060"/>
              </a:solidFill>
              <a:effectLst/>
            </a:endParaRPr>
          </a:p>
        </p:txBody>
      </p:sp>
      <p:sp>
        <p:nvSpPr>
          <p:cNvPr id="3" name="Content Placeholder 2"/>
          <p:cNvSpPr>
            <a:spLocks noGrp="1"/>
          </p:cNvSpPr>
          <p:nvPr>
            <p:ph sz="quarter" idx="13"/>
          </p:nvPr>
        </p:nvSpPr>
        <p:spPr>
          <a:xfrm>
            <a:off x="1219200" y="1524000"/>
            <a:ext cx="7467600" cy="5105400"/>
          </a:xfrm>
        </p:spPr>
        <p:txBody>
          <a:bodyPr>
            <a:normAutofit fontScale="92500" lnSpcReduction="10000"/>
          </a:bodyPr>
          <a:lstStyle/>
          <a:p>
            <a:r>
              <a:rPr lang="en-US" dirty="0"/>
              <a:t>Find a quiet, safe place where you can be alone without interruption for at least 5 minutes</a:t>
            </a:r>
          </a:p>
          <a:p>
            <a:pPr lvl="1"/>
            <a:r>
              <a:rPr lang="en-US" dirty="0"/>
              <a:t>Do not meditate in spaces where worry of danger exists</a:t>
            </a:r>
          </a:p>
          <a:p>
            <a:endParaRPr lang="en-US" dirty="0"/>
          </a:p>
          <a:p>
            <a:r>
              <a:rPr lang="en-US" dirty="0"/>
              <a:t>Sit comfortably in a chair or on the floor with your back straight and your hands in your lap</a:t>
            </a:r>
          </a:p>
          <a:p>
            <a:pPr lvl="1"/>
            <a:r>
              <a:rPr lang="en-US" i="1" dirty="0"/>
              <a:t>You can lie down, but it may make you sleepy or make it difficult to concentrate</a:t>
            </a:r>
          </a:p>
          <a:p>
            <a:pPr lvl="1"/>
            <a:endParaRPr lang="en-US" dirty="0"/>
          </a:p>
          <a:p>
            <a:r>
              <a:rPr lang="en-US" dirty="0"/>
              <a:t>If you can, close your eyes or lower your eyelids a bit</a:t>
            </a:r>
          </a:p>
          <a:p>
            <a:pPr lvl="1"/>
            <a:r>
              <a:rPr lang="en-US" dirty="0"/>
              <a:t>If it makes you anxious, you can keep them open</a:t>
            </a:r>
          </a:p>
          <a:p>
            <a:pPr lvl="1"/>
            <a:endParaRPr lang="en-US" i="1" dirty="0"/>
          </a:p>
          <a:p>
            <a:r>
              <a:rPr lang="en-US" i="1" dirty="0"/>
              <a:t>Focus on your breathing, and only your breathing</a:t>
            </a:r>
          </a:p>
          <a:p>
            <a:pPr lvl="1"/>
            <a:r>
              <a:rPr lang="en-US" i="1" dirty="0"/>
              <a:t>Feel the air going into and out of your lungs </a:t>
            </a:r>
          </a:p>
        </p:txBody>
      </p:sp>
    </p:spTree>
    <p:extLst>
      <p:ext uri="{BB962C8B-B14F-4D97-AF65-F5344CB8AC3E}">
        <p14:creationId xmlns:p14="http://schemas.microsoft.com/office/powerpoint/2010/main" val="2625027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391400" cy="1143000"/>
          </a:xfrm>
        </p:spPr>
        <p:txBody>
          <a:bodyPr/>
          <a:lstStyle/>
          <a:p>
            <a:pPr marL="0" indent="0" algn="l">
              <a:buNone/>
            </a:pPr>
            <a:r>
              <a:rPr lang="en-US" sz="4400" i="1" dirty="0">
                <a:solidFill>
                  <a:srgbClr val="002060"/>
                </a:solidFill>
                <a:effectLst/>
              </a:rPr>
              <a:t>Mindfulness </a:t>
            </a:r>
            <a:r>
              <a:rPr lang="en-US" sz="3200" i="1" dirty="0">
                <a:solidFill>
                  <a:srgbClr val="002060"/>
                </a:solidFill>
                <a:effectLst/>
              </a:rPr>
              <a:t/>
            </a:r>
            <a:br>
              <a:rPr lang="en-US" sz="3200" i="1" dirty="0">
                <a:solidFill>
                  <a:srgbClr val="002060"/>
                </a:solidFill>
                <a:effectLst/>
              </a:rPr>
            </a:br>
            <a:r>
              <a:rPr lang="en-US" sz="3200" i="1" dirty="0">
                <a:solidFill>
                  <a:srgbClr val="002060"/>
                </a:solidFill>
                <a:effectLst/>
              </a:rPr>
              <a:t>(practice and </a:t>
            </a:r>
            <a:r>
              <a:rPr lang="en-US" sz="3200" i="1" dirty="0" smtClean="0">
                <a:solidFill>
                  <a:srgbClr val="002060"/>
                </a:solidFill>
                <a:effectLst/>
              </a:rPr>
              <a:t>logistics)</a:t>
            </a:r>
            <a:endParaRPr lang="en-US" sz="3200" i="1" u="sng" dirty="0">
              <a:solidFill>
                <a:srgbClr val="002060"/>
              </a:solidFill>
              <a:effectLst/>
            </a:endParaRPr>
          </a:p>
        </p:txBody>
      </p:sp>
      <p:sp>
        <p:nvSpPr>
          <p:cNvPr id="3" name="Content Placeholder 2"/>
          <p:cNvSpPr>
            <a:spLocks noGrp="1"/>
          </p:cNvSpPr>
          <p:nvPr>
            <p:ph sz="quarter" idx="13"/>
          </p:nvPr>
        </p:nvSpPr>
        <p:spPr>
          <a:xfrm>
            <a:off x="1219200" y="1524000"/>
            <a:ext cx="7467600" cy="5105400"/>
          </a:xfrm>
        </p:spPr>
        <p:txBody>
          <a:bodyPr>
            <a:normAutofit/>
          </a:bodyPr>
          <a:lstStyle/>
          <a:p>
            <a:r>
              <a:rPr lang="en-US" dirty="0"/>
              <a:t>When you mind wanders, just remind yourself to breath </a:t>
            </a:r>
          </a:p>
          <a:p>
            <a:pPr lvl="1"/>
            <a:r>
              <a:rPr lang="en-US" dirty="0"/>
              <a:t>Let the thoughts and feelings come and go</a:t>
            </a:r>
          </a:p>
          <a:p>
            <a:pPr lvl="1"/>
            <a:r>
              <a:rPr lang="en-US" dirty="0"/>
              <a:t>Do not criticize or judge yourself when this happens</a:t>
            </a:r>
          </a:p>
          <a:p>
            <a:pPr lvl="1"/>
            <a:r>
              <a:rPr lang="en-US" dirty="0"/>
              <a:t>Just notice the thoughts and go back to watching yourself breathe in and out</a:t>
            </a:r>
          </a:p>
          <a:p>
            <a:pPr lvl="1"/>
            <a:r>
              <a:rPr lang="en-US" dirty="0" smtClean="0"/>
              <a:t>Don’t think </a:t>
            </a:r>
            <a:r>
              <a:rPr lang="en-US" dirty="0"/>
              <a:t>of your thoughts and feelings as important</a:t>
            </a:r>
          </a:p>
          <a:p>
            <a:pPr lvl="1"/>
            <a:r>
              <a:rPr lang="en-US" dirty="0" smtClean="0"/>
              <a:t>They </a:t>
            </a:r>
            <a:r>
              <a:rPr lang="en-US" dirty="0"/>
              <a:t>feel real and they </a:t>
            </a:r>
            <a:r>
              <a:rPr lang="en-US" dirty="0" smtClean="0"/>
              <a:t>are real to you</a:t>
            </a:r>
          </a:p>
          <a:p>
            <a:pPr lvl="1"/>
            <a:r>
              <a:rPr lang="en-US" dirty="0" smtClean="0"/>
              <a:t>But sometimes </a:t>
            </a:r>
            <a:r>
              <a:rPr lang="en-US" dirty="0"/>
              <a:t>they don’t tell the truth</a:t>
            </a:r>
          </a:p>
          <a:p>
            <a:pPr lvl="1"/>
            <a:r>
              <a:rPr lang="en-US" dirty="0"/>
              <a:t>They are neither good nor bad, right nor wrong</a:t>
            </a:r>
          </a:p>
          <a:p>
            <a:pPr lvl="1"/>
            <a:r>
              <a:rPr lang="en-US" dirty="0"/>
              <a:t>They are just thoughts and feelings that come and </a:t>
            </a:r>
            <a:r>
              <a:rPr lang="en-US" dirty="0" smtClean="0"/>
              <a:t>go</a:t>
            </a:r>
          </a:p>
          <a:p>
            <a:pPr lvl="1"/>
            <a:r>
              <a:rPr lang="en-US" dirty="0" smtClean="0"/>
              <a:t>Practice not reacting to them</a:t>
            </a:r>
            <a:endParaRPr lang="en-US" dirty="0"/>
          </a:p>
          <a:p>
            <a:pPr lvl="1"/>
            <a:r>
              <a:rPr lang="en-US" dirty="0"/>
              <a:t>Notice them and then go back to your breath</a:t>
            </a:r>
          </a:p>
          <a:p>
            <a:pPr lvl="1"/>
            <a:endParaRPr lang="en-US" dirty="0"/>
          </a:p>
        </p:txBody>
      </p:sp>
    </p:spTree>
    <p:extLst>
      <p:ext uri="{BB962C8B-B14F-4D97-AF65-F5344CB8AC3E}">
        <p14:creationId xmlns:p14="http://schemas.microsoft.com/office/powerpoint/2010/main" val="2142362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736600"/>
            <a:ext cx="8392216" cy="7620000"/>
          </a:xfrm>
          <a:prstGeom prst="rect">
            <a:avLst/>
          </a:prstGeom>
        </p:spPr>
      </p:pic>
      <p:sp>
        <p:nvSpPr>
          <p:cNvPr id="4" name="Content Placeholder 3"/>
          <p:cNvSpPr>
            <a:spLocks noGrp="1"/>
          </p:cNvSpPr>
          <p:nvPr>
            <p:ph sz="quarter" idx="13"/>
          </p:nvPr>
        </p:nvSpPr>
        <p:spPr/>
        <p:txBody>
          <a:bodyPr/>
          <a:lstStyle/>
          <a:p>
            <a:endParaRPr lang="en-US" dirty="0"/>
          </a:p>
        </p:txBody>
      </p:sp>
      <p:sp>
        <p:nvSpPr>
          <p:cNvPr id="6" name="Title 5"/>
          <p:cNvSpPr>
            <a:spLocks noGrp="1"/>
          </p:cNvSpPr>
          <p:nvPr>
            <p:ph type="title"/>
          </p:nvPr>
        </p:nvSpPr>
        <p:spPr/>
        <p:txBody>
          <a:bodyPr/>
          <a:lstStyle/>
          <a:p>
            <a:endParaRPr lang="en-US" dirty="0"/>
          </a:p>
        </p:txBody>
      </p:sp>
    </p:spTree>
    <p:extLst>
      <p:ext uri="{BB962C8B-B14F-4D97-AF65-F5344CB8AC3E}">
        <p14:creationId xmlns:p14="http://schemas.microsoft.com/office/powerpoint/2010/main" val="3758123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467600" cy="1258493"/>
          </a:xfrm>
        </p:spPr>
        <p:txBody>
          <a:bodyPr/>
          <a:lstStyle/>
          <a:p>
            <a:pPr marL="0" indent="0" algn="l">
              <a:buNone/>
            </a:pPr>
            <a:r>
              <a:rPr lang="en-US" sz="3600" i="1" dirty="0">
                <a:solidFill>
                  <a:srgbClr val="002060"/>
                </a:solidFill>
                <a:effectLst/>
              </a:rPr>
              <a:t>Benefits of </a:t>
            </a:r>
            <a:r>
              <a:rPr lang="en-US" sz="3600" i="1" dirty="0" smtClean="0">
                <a:solidFill>
                  <a:srgbClr val="002060"/>
                </a:solidFill>
                <a:effectLst/>
              </a:rPr>
              <a:t>Mindfulness for Children and Teens</a:t>
            </a:r>
            <a:endParaRPr lang="en-US" sz="3600" i="1" dirty="0">
              <a:solidFill>
                <a:srgbClr val="002060"/>
              </a:solidFill>
              <a:effectLst/>
            </a:endParaRPr>
          </a:p>
        </p:txBody>
      </p:sp>
      <p:sp>
        <p:nvSpPr>
          <p:cNvPr id="5" name="Text Placeholder 4"/>
          <p:cNvSpPr>
            <a:spLocks noGrp="1"/>
          </p:cNvSpPr>
          <p:nvPr>
            <p:ph type="body" sz="half" idx="2"/>
          </p:nvPr>
        </p:nvSpPr>
        <p:spPr>
          <a:xfrm>
            <a:off x="838200" y="2057400"/>
            <a:ext cx="7848600" cy="4038600"/>
          </a:xfrm>
        </p:spPr>
        <p:txBody>
          <a:bodyPr>
            <a:noAutofit/>
          </a:bodyPr>
          <a:lstStyle/>
          <a:p>
            <a:pPr marL="285750" indent="-285750">
              <a:buFont typeface="Arial" panose="020B0604020202020204" pitchFamily="34" charset="0"/>
              <a:buChar char="•"/>
            </a:pPr>
            <a:r>
              <a:rPr lang="en-US" sz="2400" dirty="0"/>
              <a:t>Improve mental health and well being </a:t>
            </a:r>
            <a:r>
              <a:rPr lang="en-US" sz="2400" dirty="0" smtClean="0"/>
              <a:t>by reducing </a:t>
            </a:r>
          </a:p>
          <a:p>
            <a:pPr marL="742950" lvl="1" indent="-285750">
              <a:buFont typeface="Arial" panose="020B0604020202020204" pitchFamily="34" charset="0"/>
              <a:buChar char="•"/>
            </a:pPr>
            <a:r>
              <a:rPr lang="en-US" sz="2000" dirty="0" smtClean="0"/>
              <a:t>Stress</a:t>
            </a:r>
          </a:p>
          <a:p>
            <a:pPr marL="742950" lvl="1" indent="-285750">
              <a:buFont typeface="Arial" panose="020B0604020202020204" pitchFamily="34" charset="0"/>
              <a:buChar char="•"/>
            </a:pPr>
            <a:r>
              <a:rPr lang="en-US" sz="2000" dirty="0" smtClean="0"/>
              <a:t>Negative Affect</a:t>
            </a:r>
            <a:endParaRPr lang="en-US" sz="2000" dirty="0"/>
          </a:p>
          <a:p>
            <a:pPr marL="742950" lvl="1" indent="-285750">
              <a:buFont typeface="Arial" panose="020B0604020202020204" pitchFamily="34" charset="0"/>
              <a:buChar char="•"/>
            </a:pPr>
            <a:r>
              <a:rPr lang="en-US" sz="2000" dirty="0" smtClean="0"/>
              <a:t>Symptoms of Depression</a:t>
            </a:r>
          </a:p>
          <a:p>
            <a:pPr marL="742950" lvl="1" indent="-285750">
              <a:buFont typeface="Arial" panose="020B0604020202020204" pitchFamily="34" charset="0"/>
              <a:buChar char="•"/>
            </a:pPr>
            <a:r>
              <a:rPr lang="en-US" sz="2000" dirty="0" smtClean="0"/>
              <a:t>Symptoms of PTSD</a:t>
            </a:r>
          </a:p>
          <a:p>
            <a:pPr marL="742950" lvl="1" indent="-285750">
              <a:buFont typeface="Arial" panose="020B0604020202020204" pitchFamily="34" charset="0"/>
              <a:buChar char="•"/>
            </a:pPr>
            <a:r>
              <a:rPr lang="en-US" sz="2000" dirty="0" smtClean="0"/>
              <a:t>Symptoms of Anxiety</a:t>
            </a:r>
          </a:p>
          <a:p>
            <a:pPr marL="285750" indent="-285750">
              <a:buFont typeface="Arial" panose="020B0604020202020204" pitchFamily="34" charset="0"/>
              <a:buChar char="•"/>
            </a:pPr>
            <a:endParaRPr lang="en-US" sz="3200" dirty="0"/>
          </a:p>
          <a:p>
            <a:endParaRPr lang="en-US" sz="3200" dirty="0"/>
          </a:p>
        </p:txBody>
      </p:sp>
    </p:spTree>
    <p:extLst>
      <p:ext uri="{BB962C8B-B14F-4D97-AF65-F5344CB8AC3E}">
        <p14:creationId xmlns:p14="http://schemas.microsoft.com/office/powerpoint/2010/main" val="91641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467600" cy="1258493"/>
          </a:xfrm>
        </p:spPr>
        <p:txBody>
          <a:bodyPr/>
          <a:lstStyle/>
          <a:p>
            <a:pPr marL="0" indent="0" algn="l">
              <a:buNone/>
            </a:pPr>
            <a:r>
              <a:rPr lang="en-US" sz="3600" i="1" dirty="0">
                <a:solidFill>
                  <a:srgbClr val="002060"/>
                </a:solidFill>
                <a:effectLst/>
              </a:rPr>
              <a:t>Benefits of </a:t>
            </a:r>
            <a:r>
              <a:rPr lang="en-US" sz="3600" i="1" dirty="0" smtClean="0">
                <a:solidFill>
                  <a:srgbClr val="002060"/>
                </a:solidFill>
                <a:effectLst/>
              </a:rPr>
              <a:t>Mindfulness for Children and Teens</a:t>
            </a:r>
            <a:endParaRPr lang="en-US" sz="3600" i="1" dirty="0">
              <a:solidFill>
                <a:srgbClr val="002060"/>
              </a:solidFill>
              <a:effectLst/>
            </a:endParaRPr>
          </a:p>
        </p:txBody>
      </p:sp>
      <p:sp>
        <p:nvSpPr>
          <p:cNvPr id="5" name="Text Placeholder 4"/>
          <p:cNvSpPr>
            <a:spLocks noGrp="1"/>
          </p:cNvSpPr>
          <p:nvPr>
            <p:ph type="body" sz="half" idx="2"/>
          </p:nvPr>
        </p:nvSpPr>
        <p:spPr>
          <a:xfrm>
            <a:off x="838200" y="1752600"/>
            <a:ext cx="7848600" cy="4343400"/>
          </a:xfrm>
        </p:spPr>
        <p:txBody>
          <a:bodyPr>
            <a:noAutofit/>
          </a:bodyPr>
          <a:lstStyle/>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Improve </a:t>
            </a:r>
            <a:r>
              <a:rPr lang="en-US" sz="2000" dirty="0"/>
              <a:t>concentration </a:t>
            </a:r>
            <a:r>
              <a:rPr lang="en-US" dirty="0"/>
              <a:t>(</a:t>
            </a:r>
            <a:r>
              <a:rPr lang="it-IT" dirty="0"/>
              <a:t>Crescentini, Capurso, Furlan, &amp; Fabbro, 2016)</a:t>
            </a:r>
            <a:endParaRPr lang="en-US" sz="2000" dirty="0"/>
          </a:p>
          <a:p>
            <a:pPr marL="742950" lvl="1" indent="-285750">
              <a:buFont typeface="Arial" panose="020B0604020202020204" pitchFamily="34" charset="0"/>
              <a:buChar char="•"/>
            </a:pPr>
            <a:r>
              <a:rPr lang="en-US" sz="1800" dirty="0"/>
              <a:t>Enhance focus of children with ADHD </a:t>
            </a:r>
            <a:r>
              <a:rPr lang="en-US" sz="1400" dirty="0"/>
              <a:t>(Zhang et al., 2016</a:t>
            </a:r>
            <a:r>
              <a:rPr lang="en-US" sz="1400" dirty="0" smtClean="0"/>
              <a:t>)</a:t>
            </a:r>
          </a:p>
          <a:p>
            <a:pPr marL="1200150" lvl="2" indent="-285750">
              <a:buFont typeface="Arial" panose="020B0604020202020204" pitchFamily="34" charset="0"/>
              <a:buChar char="•"/>
            </a:pPr>
            <a:r>
              <a:rPr lang="en-US" sz="1800" dirty="0" smtClean="0"/>
              <a:t>Even at the EEG level </a:t>
            </a:r>
            <a:endParaRPr lang="en-US" dirty="0"/>
          </a:p>
          <a:p>
            <a:pPr marL="285750" indent="-285750">
              <a:buFont typeface="Arial" panose="020B0604020202020204" pitchFamily="34" charset="0"/>
              <a:buChar char="•"/>
            </a:pPr>
            <a:r>
              <a:rPr lang="en-US" sz="2000" dirty="0" smtClean="0"/>
              <a:t>Improves </a:t>
            </a:r>
            <a:r>
              <a:rPr lang="en-US" sz="2000" dirty="0"/>
              <a:t>impulse control</a:t>
            </a:r>
          </a:p>
          <a:p>
            <a:pPr marL="285750" indent="-285750">
              <a:buFont typeface="Arial" panose="020B0604020202020204" pitchFamily="34" charset="0"/>
              <a:buChar char="•"/>
            </a:pPr>
            <a:r>
              <a:rPr lang="en-US" sz="2000" dirty="0" smtClean="0"/>
              <a:t>Improve </a:t>
            </a:r>
            <a:r>
              <a:rPr lang="en-US" sz="2000" dirty="0"/>
              <a:t>social skills and </a:t>
            </a:r>
            <a:r>
              <a:rPr lang="en-US" sz="2000" dirty="0" smtClean="0"/>
              <a:t>cultivates </a:t>
            </a:r>
            <a:r>
              <a:rPr lang="en-US" sz="2000" dirty="0"/>
              <a:t>empathy </a:t>
            </a:r>
            <a:r>
              <a:rPr lang="en-US" dirty="0"/>
              <a:t>(Black et al., 2013)</a:t>
            </a:r>
          </a:p>
          <a:p>
            <a:pPr marL="285750" indent="-285750">
              <a:buFont typeface="Arial" panose="020B0604020202020204" pitchFamily="34" charset="0"/>
              <a:buChar char="•"/>
            </a:pPr>
            <a:r>
              <a:rPr lang="en-US" sz="2000" dirty="0"/>
              <a:t>Improves sleep</a:t>
            </a:r>
          </a:p>
          <a:p>
            <a:pPr marL="285750" indent="-285750">
              <a:buFont typeface="Arial" panose="020B0604020202020204" pitchFamily="34" charset="0"/>
              <a:buChar char="•"/>
            </a:pPr>
            <a:r>
              <a:rPr lang="en-US" sz="2000" dirty="0"/>
              <a:t>Improves immune </a:t>
            </a:r>
            <a:r>
              <a:rPr lang="en-US" sz="2000" dirty="0" smtClean="0"/>
              <a:t>system</a:t>
            </a:r>
          </a:p>
          <a:p>
            <a:pPr marL="742950" lvl="1" indent="-285750">
              <a:buFont typeface="Arial" panose="020B0604020202020204" pitchFamily="34" charset="0"/>
              <a:buChar char="•"/>
            </a:pPr>
            <a:r>
              <a:rPr lang="en-US" sz="1800" dirty="0" smtClean="0"/>
              <a:t>Increases in telomerase in white blood cells</a:t>
            </a:r>
          </a:p>
          <a:p>
            <a:pPr marL="285750" indent="-285750">
              <a:buFont typeface="Arial" panose="020B0604020202020204" pitchFamily="34" charset="0"/>
              <a:buChar char="•"/>
            </a:pPr>
            <a:r>
              <a:rPr lang="en-US" sz="2000" dirty="0"/>
              <a:t>Teaches self-care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endParaRPr lang="en-US" sz="3200" dirty="0"/>
          </a:p>
        </p:txBody>
      </p:sp>
    </p:spTree>
    <p:extLst>
      <p:ext uri="{BB962C8B-B14F-4D97-AF65-F5344CB8AC3E}">
        <p14:creationId xmlns:p14="http://schemas.microsoft.com/office/powerpoint/2010/main" val="2395062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716" y="152400"/>
            <a:ext cx="7467600" cy="1258493"/>
          </a:xfrm>
        </p:spPr>
        <p:txBody>
          <a:bodyPr/>
          <a:lstStyle/>
          <a:p>
            <a:pPr marL="0" indent="0" algn="l">
              <a:buNone/>
            </a:pPr>
            <a:r>
              <a:rPr lang="en-US" sz="3600" i="1" dirty="0">
                <a:solidFill>
                  <a:srgbClr val="002060"/>
                </a:solidFill>
                <a:effectLst/>
              </a:rPr>
              <a:t>Benefits of Mindfulness for Teens</a:t>
            </a:r>
          </a:p>
        </p:txBody>
      </p:sp>
      <p:sp>
        <p:nvSpPr>
          <p:cNvPr id="5" name="Text Placeholder 4"/>
          <p:cNvSpPr>
            <a:spLocks noGrp="1"/>
          </p:cNvSpPr>
          <p:nvPr>
            <p:ph type="body" sz="half" idx="2"/>
          </p:nvPr>
        </p:nvSpPr>
        <p:spPr>
          <a:xfrm>
            <a:off x="990600" y="1447800"/>
            <a:ext cx="7848600" cy="4876800"/>
          </a:xfrm>
        </p:spPr>
        <p:txBody>
          <a:bodyPr>
            <a:noAutofit/>
          </a:bodyPr>
          <a:lstStyle/>
          <a:p>
            <a:pPr marL="285750" indent="-285750">
              <a:buFont typeface="Arial" panose="020B0604020202020204" pitchFamily="34" charset="0"/>
              <a:buChar char="•"/>
            </a:pPr>
            <a:r>
              <a:rPr lang="en-US" sz="2800" dirty="0"/>
              <a:t>Adolescence </a:t>
            </a:r>
          </a:p>
          <a:p>
            <a:pPr marL="742950" lvl="1" indent="-285750">
              <a:buFont typeface="Arial" panose="020B0604020202020204" pitchFamily="34" charset="0"/>
              <a:buChar char="•"/>
            </a:pPr>
            <a:r>
              <a:rPr lang="en-US" sz="2400" dirty="0"/>
              <a:t>Critical window </a:t>
            </a:r>
          </a:p>
          <a:p>
            <a:pPr marL="1200150" lvl="2" indent="-285750">
              <a:buFont typeface="Arial" panose="020B0604020202020204" pitchFamily="34" charset="0"/>
              <a:buChar char="•"/>
            </a:pPr>
            <a:r>
              <a:rPr lang="en-US" sz="1800" dirty="0"/>
              <a:t>Vulnerability to stress</a:t>
            </a:r>
          </a:p>
          <a:p>
            <a:pPr marL="1200150" lvl="2" indent="-285750">
              <a:buFont typeface="Arial" panose="020B0604020202020204" pitchFamily="34" charset="0"/>
              <a:buChar char="•"/>
            </a:pPr>
            <a:r>
              <a:rPr lang="en-US" sz="1800" dirty="0"/>
              <a:t>Opportunity for intervention to promote stress management and resilience</a:t>
            </a:r>
          </a:p>
          <a:p>
            <a:pPr marL="285750" indent="-285750">
              <a:buFont typeface="Arial" panose="020B0604020202020204" pitchFamily="34" charset="0"/>
              <a:buChar char="•"/>
            </a:pPr>
            <a:r>
              <a:rPr lang="en-US" sz="2800" dirty="0"/>
              <a:t>Mindfulness practice with adolescence</a:t>
            </a:r>
          </a:p>
          <a:p>
            <a:pPr marL="742950" lvl="1" indent="-285750">
              <a:buFont typeface="Arial" panose="020B0604020202020204" pitchFamily="34" charset="0"/>
              <a:buChar char="•"/>
            </a:pPr>
            <a:r>
              <a:rPr lang="en-US" sz="2400" dirty="0"/>
              <a:t>Stimulate and promotes neural circuits </a:t>
            </a:r>
          </a:p>
          <a:p>
            <a:pPr marL="1200150" lvl="2" indent="-285750">
              <a:buFont typeface="Arial" panose="020B0604020202020204" pitchFamily="34" charset="0"/>
              <a:buChar char="•"/>
            </a:pPr>
            <a:r>
              <a:rPr lang="en-US" sz="1800" dirty="0"/>
              <a:t>Emotional regulation</a:t>
            </a:r>
          </a:p>
          <a:p>
            <a:pPr marL="1200150" lvl="2" indent="-285750">
              <a:buFont typeface="Arial" panose="020B0604020202020204" pitchFamily="34" charset="0"/>
              <a:buChar char="•"/>
            </a:pPr>
            <a:r>
              <a:rPr lang="en-US" sz="1800" dirty="0"/>
              <a:t>Resilience</a:t>
            </a:r>
          </a:p>
          <a:p>
            <a:pPr marL="1200150" lvl="2" indent="-285750">
              <a:buFont typeface="Arial" panose="020B0604020202020204" pitchFamily="34" charset="0"/>
              <a:buChar char="•"/>
            </a:pPr>
            <a:r>
              <a:rPr lang="en-US" sz="1800" dirty="0"/>
              <a:t>Healthier Adolescent Brain Development</a:t>
            </a:r>
          </a:p>
          <a:p>
            <a:pPr marL="742950" lvl="1" indent="-285750">
              <a:buFont typeface="Arial" panose="020B0604020202020204" pitchFamily="34" charset="0"/>
              <a:buChar char="•"/>
            </a:pPr>
            <a:r>
              <a:rPr lang="en-US" sz="2400" dirty="0"/>
              <a:t>Provides lifelong coping habits</a:t>
            </a:r>
          </a:p>
          <a:p>
            <a:endParaRPr lang="en-US" sz="3200" dirty="0"/>
          </a:p>
        </p:txBody>
      </p:sp>
      <p:sp>
        <p:nvSpPr>
          <p:cNvPr id="3" name="TextBox 2"/>
          <p:cNvSpPr txBox="1"/>
          <p:nvPr/>
        </p:nvSpPr>
        <p:spPr>
          <a:xfrm>
            <a:off x="1066800" y="6324600"/>
            <a:ext cx="5410200" cy="338554"/>
          </a:xfrm>
          <a:prstGeom prst="rect">
            <a:avLst/>
          </a:prstGeom>
          <a:noFill/>
        </p:spPr>
        <p:txBody>
          <a:bodyPr wrap="square" rtlCol="0">
            <a:spAutoFit/>
          </a:bodyPr>
          <a:lstStyle/>
          <a:p>
            <a:r>
              <a:rPr lang="en-US" sz="1600" dirty="0"/>
              <a:t>Siegel, 2010</a:t>
            </a:r>
          </a:p>
        </p:txBody>
      </p:sp>
    </p:spTree>
    <p:extLst>
      <p:ext uri="{BB962C8B-B14F-4D97-AF65-F5344CB8AC3E}">
        <p14:creationId xmlns:p14="http://schemas.microsoft.com/office/powerpoint/2010/main" val="2403565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0"/>
            <a:ext cx="5867400" cy="970547"/>
          </a:xfrm>
        </p:spPr>
        <p:txBody>
          <a:bodyPr/>
          <a:lstStyle/>
          <a:p>
            <a:pPr marL="0" indent="0">
              <a:buNone/>
            </a:pPr>
            <a:r>
              <a:rPr lang="en-US" sz="3600" i="1" dirty="0">
                <a:solidFill>
                  <a:srgbClr val="002060"/>
                </a:solidFill>
                <a:effectLst/>
              </a:rPr>
              <a:t>Mindfulness: Youth Voices</a:t>
            </a:r>
            <a:br>
              <a:rPr lang="en-US" sz="3600" i="1" dirty="0">
                <a:solidFill>
                  <a:srgbClr val="002060"/>
                </a:solidFill>
                <a:effectLst/>
              </a:rPr>
            </a:br>
            <a:r>
              <a:rPr lang="en-US" sz="1400" i="1" dirty="0">
                <a:solidFill>
                  <a:schemeClr val="accent4">
                    <a:lumMod val="50000"/>
                  </a:schemeClr>
                </a:solidFill>
                <a:effectLst/>
              </a:rPr>
              <a:t>https://www.youtube.com/watch?v=kk7IBwuhXWM</a:t>
            </a:r>
          </a:p>
        </p:txBody>
      </p:sp>
      <p:pic>
        <p:nvPicPr>
          <p:cNvPr id="4" name="kk7IBwuhXWM"/>
          <p:cNvPicPr>
            <a:picLocks noRot="1" noChangeAspect="1"/>
          </p:cNvPicPr>
          <p:nvPr>
            <a:videoFile r:link="rId1"/>
          </p:nvPr>
        </p:nvPicPr>
        <p:blipFill>
          <a:blip r:embed="rId4"/>
          <a:stretch>
            <a:fillRect/>
          </a:stretch>
        </p:blipFill>
        <p:spPr>
          <a:xfrm>
            <a:off x="152400" y="92241"/>
            <a:ext cx="8812466" cy="4957012"/>
          </a:xfrm>
          <a:prstGeom prst="rect">
            <a:avLst/>
          </a:prstGeom>
        </p:spPr>
      </p:pic>
    </p:spTree>
    <p:extLst>
      <p:ext uri="{BB962C8B-B14F-4D97-AF65-F5344CB8AC3E}">
        <p14:creationId xmlns:p14="http://schemas.microsoft.com/office/powerpoint/2010/main" val="3453940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lstStyle/>
          <a:p>
            <a:pPr marL="0" indent="0" algn="l">
              <a:buNone/>
            </a:pPr>
            <a:r>
              <a:rPr lang="en-US" sz="3600" i="1" dirty="0" smtClean="0">
                <a:solidFill>
                  <a:srgbClr val="002060"/>
                </a:solidFill>
                <a:effectLst/>
              </a:rPr>
              <a:t>How to Share Mindfulness</a:t>
            </a:r>
            <a:endParaRPr lang="en-US" sz="3600" i="1" dirty="0">
              <a:solidFill>
                <a:srgbClr val="002060"/>
              </a:solidFill>
              <a:effectLst/>
            </a:endParaRPr>
          </a:p>
        </p:txBody>
      </p:sp>
      <p:sp>
        <p:nvSpPr>
          <p:cNvPr id="3" name="Content Placeholder 2"/>
          <p:cNvSpPr>
            <a:spLocks noGrp="1"/>
          </p:cNvSpPr>
          <p:nvPr>
            <p:ph sz="quarter" idx="13"/>
          </p:nvPr>
        </p:nvSpPr>
        <p:spPr>
          <a:xfrm>
            <a:off x="685800" y="1219200"/>
            <a:ext cx="8153400" cy="4486870"/>
          </a:xfrm>
        </p:spPr>
        <p:txBody>
          <a:bodyPr>
            <a:normAutofit/>
          </a:bodyPr>
          <a:lstStyle/>
          <a:p>
            <a:pPr marL="45720" indent="0">
              <a:buNone/>
            </a:pPr>
            <a:r>
              <a:rPr lang="en-US" sz="3200" b="1" dirty="0"/>
              <a:t>Set the stage for mindfulness </a:t>
            </a:r>
          </a:p>
          <a:p>
            <a:r>
              <a:rPr lang="en-US" sz="2400" dirty="0"/>
              <a:t>Practice mindfulness yourself – Model </a:t>
            </a:r>
            <a:r>
              <a:rPr lang="en-US" sz="2400" dirty="0" smtClean="0"/>
              <a:t>Mindfulness</a:t>
            </a:r>
          </a:p>
          <a:p>
            <a:pPr lvl="1"/>
            <a:r>
              <a:rPr lang="en-US" dirty="0" smtClean="0"/>
              <a:t>Use a mindfulness app </a:t>
            </a:r>
          </a:p>
          <a:p>
            <a:pPr lvl="1"/>
            <a:r>
              <a:rPr lang="en-US" dirty="0" smtClean="0"/>
              <a:t>Practice a short daily meditation</a:t>
            </a:r>
          </a:p>
          <a:p>
            <a:pPr lvl="1"/>
            <a:r>
              <a:rPr lang="en-US" dirty="0" smtClean="0"/>
              <a:t>Set a reminder on your phone</a:t>
            </a:r>
          </a:p>
          <a:p>
            <a:pPr lvl="1"/>
            <a:r>
              <a:rPr lang="en-US" dirty="0" smtClean="0"/>
              <a:t>Meditate with friends</a:t>
            </a:r>
          </a:p>
          <a:p>
            <a:pPr lvl="2"/>
            <a:r>
              <a:rPr lang="en-US" dirty="0" smtClean="0"/>
              <a:t>Start with a formal meditation (e.g. body scan)</a:t>
            </a:r>
          </a:p>
          <a:p>
            <a:pPr lvl="2"/>
            <a:r>
              <a:rPr lang="en-US" dirty="0" smtClean="0"/>
              <a:t>Share a mindful meal together</a:t>
            </a:r>
          </a:p>
          <a:p>
            <a:pPr lvl="1"/>
            <a:r>
              <a:rPr lang="en-US" dirty="0" smtClean="0"/>
              <a:t>Invent your own mindfulness phrases</a:t>
            </a:r>
          </a:p>
          <a:p>
            <a:pPr lvl="1"/>
            <a:r>
              <a:rPr lang="en-US" dirty="0" smtClean="0"/>
              <a:t>Place reminders and inspirations in your environment</a:t>
            </a:r>
            <a:endParaRPr lang="en-US" dirty="0"/>
          </a:p>
          <a:p>
            <a:pPr lvl="1"/>
            <a:endParaRPr lang="en-US" dirty="0"/>
          </a:p>
        </p:txBody>
      </p:sp>
      <p:sp>
        <p:nvSpPr>
          <p:cNvPr id="5" name="TextBox 4"/>
          <p:cNvSpPr txBox="1"/>
          <p:nvPr/>
        </p:nvSpPr>
        <p:spPr>
          <a:xfrm>
            <a:off x="838200" y="5706070"/>
            <a:ext cx="8077200" cy="923330"/>
          </a:xfrm>
          <a:prstGeom prst="rect">
            <a:avLst/>
          </a:prstGeom>
          <a:noFill/>
        </p:spPr>
        <p:txBody>
          <a:bodyPr wrap="square" rtlCol="0">
            <a:spAutoFit/>
          </a:bodyPr>
          <a:lstStyle/>
          <a:p>
            <a:pPr algn="r"/>
            <a:r>
              <a:rPr lang="en-US" b="1" dirty="0" smtClean="0">
                <a:solidFill>
                  <a:schemeClr val="accent5">
                    <a:lumMod val="75000"/>
                  </a:schemeClr>
                </a:solidFill>
              </a:rPr>
              <a:t>If you want others to be happy, practice compassion. </a:t>
            </a:r>
          </a:p>
          <a:p>
            <a:pPr algn="r"/>
            <a:r>
              <a:rPr lang="en-US" b="1" dirty="0" smtClean="0">
                <a:solidFill>
                  <a:schemeClr val="accent5">
                    <a:lumMod val="75000"/>
                  </a:schemeClr>
                </a:solidFill>
              </a:rPr>
              <a:t>If you want to be happy, practice compassion </a:t>
            </a:r>
          </a:p>
          <a:p>
            <a:pPr algn="r"/>
            <a:r>
              <a:rPr lang="en-US" dirty="0" smtClean="0">
                <a:solidFill>
                  <a:schemeClr val="accent5">
                    <a:lumMod val="75000"/>
                  </a:schemeClr>
                </a:solidFill>
              </a:rPr>
              <a:t>- The Dalai Lama</a:t>
            </a:r>
            <a:endParaRPr lang="en-US" dirty="0">
              <a:solidFill>
                <a:schemeClr val="accent5">
                  <a:lumMod val="75000"/>
                </a:schemeClr>
              </a:solidFill>
            </a:endParaRPr>
          </a:p>
        </p:txBody>
      </p:sp>
    </p:spTree>
    <p:extLst>
      <p:ext uri="{BB962C8B-B14F-4D97-AF65-F5344CB8AC3E}">
        <p14:creationId xmlns:p14="http://schemas.microsoft.com/office/powerpoint/2010/main" val="2693269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1" y="-12701"/>
            <a:ext cx="5257800" cy="6878183"/>
          </a:xfrm>
          <a:prstGeom prst="rect">
            <a:avLst/>
          </a:prstGeom>
        </p:spPr>
      </p:pic>
      <p:sp>
        <p:nvSpPr>
          <p:cNvPr id="2" name="Title 1"/>
          <p:cNvSpPr>
            <a:spLocks noGrp="1"/>
          </p:cNvSpPr>
          <p:nvPr>
            <p:ph type="title"/>
          </p:nvPr>
        </p:nvSpPr>
        <p:spPr>
          <a:xfrm>
            <a:off x="152400" y="63500"/>
            <a:ext cx="8229600" cy="1143000"/>
          </a:xfrm>
        </p:spPr>
        <p:txBody>
          <a:bodyPr/>
          <a:lstStyle/>
          <a:p>
            <a:pPr marL="0" indent="0" algn="l">
              <a:buNone/>
            </a:pPr>
            <a:r>
              <a:rPr lang="en-US" sz="3600" i="1" dirty="0" smtClean="0">
                <a:solidFill>
                  <a:srgbClr val="002060"/>
                </a:solidFill>
                <a:effectLst/>
              </a:rPr>
              <a:t>How to Share </a:t>
            </a:r>
            <a:br>
              <a:rPr lang="en-US" sz="3600" i="1" dirty="0" smtClean="0">
                <a:solidFill>
                  <a:srgbClr val="002060"/>
                </a:solidFill>
                <a:effectLst/>
              </a:rPr>
            </a:br>
            <a:r>
              <a:rPr lang="en-US" sz="3600" i="1" dirty="0" smtClean="0">
                <a:solidFill>
                  <a:srgbClr val="002060"/>
                </a:solidFill>
                <a:effectLst/>
              </a:rPr>
              <a:t>Mindfulness</a:t>
            </a:r>
            <a:endParaRPr lang="en-US" sz="3600" i="1" dirty="0">
              <a:solidFill>
                <a:srgbClr val="002060"/>
              </a:solidFill>
              <a:effectLst/>
            </a:endParaRPr>
          </a:p>
        </p:txBody>
      </p:sp>
      <p:sp>
        <p:nvSpPr>
          <p:cNvPr id="3" name="Content Placeholder 2"/>
          <p:cNvSpPr>
            <a:spLocks noGrp="1"/>
          </p:cNvSpPr>
          <p:nvPr>
            <p:ph sz="quarter" idx="13"/>
          </p:nvPr>
        </p:nvSpPr>
        <p:spPr>
          <a:xfrm>
            <a:off x="203200" y="1600200"/>
            <a:ext cx="8915400" cy="5181600"/>
          </a:xfrm>
        </p:spPr>
        <p:txBody>
          <a:bodyPr>
            <a:normAutofit/>
          </a:bodyPr>
          <a:lstStyle/>
          <a:p>
            <a:pPr marL="45720" indent="0">
              <a:buNone/>
            </a:pPr>
            <a:r>
              <a:rPr lang="en-US" sz="2400" b="1" u="sng" dirty="0"/>
              <a:t>Provide </a:t>
            </a:r>
            <a:r>
              <a:rPr lang="en-US" sz="2400" b="1" u="sng" dirty="0" smtClean="0"/>
              <a:t>Education </a:t>
            </a:r>
            <a:r>
              <a:rPr lang="en-US" sz="2400" b="1" u="sng" dirty="0"/>
              <a:t>on </a:t>
            </a:r>
            <a:endParaRPr lang="en-US" sz="2400" b="1" u="sng" dirty="0" smtClean="0"/>
          </a:p>
          <a:p>
            <a:pPr marL="45720" indent="0">
              <a:buNone/>
            </a:pPr>
            <a:r>
              <a:rPr lang="en-US" sz="2400" b="1" u="sng" dirty="0" smtClean="0"/>
              <a:t>brain</a:t>
            </a:r>
            <a:r>
              <a:rPr lang="en-US" sz="2400" b="1" u="sng" dirty="0"/>
              <a:t>, body stress and coping</a:t>
            </a:r>
          </a:p>
          <a:p>
            <a:r>
              <a:rPr lang="en-US" dirty="0"/>
              <a:t>Everyone has stress and pain</a:t>
            </a:r>
          </a:p>
          <a:p>
            <a:pPr lvl="1"/>
            <a:r>
              <a:rPr lang="en-US" sz="1800" dirty="0"/>
              <a:t>What matters is how you manage it</a:t>
            </a:r>
          </a:p>
          <a:p>
            <a:r>
              <a:rPr lang="en-US" dirty="0" smtClean="0"/>
              <a:t>Symptoms </a:t>
            </a:r>
            <a:r>
              <a:rPr lang="en-US" dirty="0"/>
              <a:t>of stress </a:t>
            </a:r>
            <a:endParaRPr lang="en-US" dirty="0" smtClean="0"/>
          </a:p>
          <a:p>
            <a:pPr lvl="1"/>
            <a:r>
              <a:rPr lang="en-US" sz="1800" dirty="0" smtClean="0"/>
              <a:t>Are experienced </a:t>
            </a:r>
            <a:r>
              <a:rPr lang="en-US" sz="1800" dirty="0"/>
              <a:t>in the body &amp;</a:t>
            </a:r>
            <a:r>
              <a:rPr lang="en-US" sz="1800" dirty="0" smtClean="0"/>
              <a:t> </a:t>
            </a:r>
            <a:r>
              <a:rPr lang="en-US" sz="1800" dirty="0"/>
              <a:t>mind</a:t>
            </a:r>
          </a:p>
          <a:p>
            <a:r>
              <a:rPr lang="en-US" dirty="0" smtClean="0"/>
              <a:t>Symptoms of pain </a:t>
            </a:r>
          </a:p>
          <a:p>
            <a:pPr lvl="1"/>
            <a:r>
              <a:rPr lang="en-US" sz="1800" dirty="0" smtClean="0"/>
              <a:t>Increase stress</a:t>
            </a:r>
          </a:p>
          <a:p>
            <a:r>
              <a:rPr lang="en-US" dirty="0" smtClean="0"/>
              <a:t>Practices </a:t>
            </a:r>
            <a:r>
              <a:rPr lang="en-US" dirty="0"/>
              <a:t>that </a:t>
            </a:r>
            <a:r>
              <a:rPr lang="en-US" dirty="0" smtClean="0"/>
              <a:t>connect </a:t>
            </a:r>
            <a:r>
              <a:rPr lang="en-US" dirty="0"/>
              <a:t>body </a:t>
            </a:r>
            <a:r>
              <a:rPr lang="en-US" dirty="0" smtClean="0"/>
              <a:t>&amp; mind </a:t>
            </a:r>
          </a:p>
          <a:p>
            <a:pPr lvl="1"/>
            <a:r>
              <a:rPr lang="en-US" sz="1800" dirty="0"/>
              <a:t>P</a:t>
            </a:r>
            <a:r>
              <a:rPr lang="en-US" sz="1800" dirty="0" smtClean="0"/>
              <a:t>romote </a:t>
            </a:r>
            <a:r>
              <a:rPr lang="en-US" sz="1800" dirty="0"/>
              <a:t>health and resilience</a:t>
            </a:r>
          </a:p>
          <a:p>
            <a:pPr lvl="1"/>
            <a:endParaRPr lang="en-US" dirty="0"/>
          </a:p>
        </p:txBody>
      </p:sp>
    </p:spTree>
    <p:extLst>
      <p:ext uri="{BB962C8B-B14F-4D97-AF65-F5344CB8AC3E}">
        <p14:creationId xmlns:p14="http://schemas.microsoft.com/office/powerpoint/2010/main" val="3161070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lstStyle/>
          <a:p>
            <a:pPr marL="0" indent="0" algn="l">
              <a:buNone/>
            </a:pPr>
            <a:r>
              <a:rPr lang="en-US" sz="3600" i="1" dirty="0" smtClean="0">
                <a:solidFill>
                  <a:srgbClr val="002060"/>
                </a:solidFill>
                <a:effectLst/>
              </a:rPr>
              <a:t>How to Share Mindfulness</a:t>
            </a:r>
            <a:endParaRPr lang="en-US" sz="3600" i="1" dirty="0">
              <a:solidFill>
                <a:srgbClr val="002060"/>
              </a:solidFill>
              <a:effectLst/>
            </a:endParaRPr>
          </a:p>
        </p:txBody>
      </p:sp>
      <p:sp>
        <p:nvSpPr>
          <p:cNvPr id="3" name="Content Placeholder 2"/>
          <p:cNvSpPr>
            <a:spLocks noGrp="1"/>
          </p:cNvSpPr>
          <p:nvPr>
            <p:ph sz="quarter" idx="13"/>
          </p:nvPr>
        </p:nvSpPr>
        <p:spPr>
          <a:xfrm>
            <a:off x="457200" y="1295400"/>
            <a:ext cx="8610600" cy="5257800"/>
          </a:xfrm>
        </p:spPr>
        <p:txBody>
          <a:bodyPr>
            <a:normAutofit lnSpcReduction="10000"/>
          </a:bodyPr>
          <a:lstStyle/>
          <a:p>
            <a:pPr marL="0" lvl="1" indent="0">
              <a:buNone/>
            </a:pPr>
            <a:r>
              <a:rPr lang="en-US" sz="2800" dirty="0"/>
              <a:t>Explain ways that it could work for them</a:t>
            </a:r>
          </a:p>
          <a:p>
            <a:r>
              <a:rPr lang="en-US" dirty="0" smtClean="0"/>
              <a:t>Mindfulness </a:t>
            </a:r>
            <a:r>
              <a:rPr lang="en-US" dirty="0"/>
              <a:t>based practice</a:t>
            </a:r>
          </a:p>
          <a:p>
            <a:pPr lvl="1"/>
            <a:r>
              <a:rPr lang="en-US" dirty="0"/>
              <a:t>Reduce symptoms of anxiety and depression</a:t>
            </a:r>
          </a:p>
          <a:p>
            <a:pPr lvl="1"/>
            <a:r>
              <a:rPr lang="en-US" dirty="0" smtClean="0"/>
              <a:t>Reduce negative impact of pain</a:t>
            </a:r>
          </a:p>
          <a:p>
            <a:pPr lvl="1"/>
            <a:r>
              <a:rPr lang="en-US" dirty="0" smtClean="0"/>
              <a:t>Improves </a:t>
            </a:r>
            <a:r>
              <a:rPr lang="en-US" dirty="0"/>
              <a:t>performance when done before exam</a:t>
            </a:r>
          </a:p>
          <a:p>
            <a:pPr lvl="1"/>
            <a:r>
              <a:rPr lang="en-US" dirty="0"/>
              <a:t>Improves concentration</a:t>
            </a:r>
          </a:p>
          <a:p>
            <a:pPr lvl="3"/>
            <a:endParaRPr lang="en-US" dirty="0" smtClean="0"/>
          </a:p>
          <a:p>
            <a:pPr lvl="3"/>
            <a:endParaRPr lang="en-US" dirty="0"/>
          </a:p>
          <a:p>
            <a:r>
              <a:rPr lang="en-US" dirty="0"/>
              <a:t>Talk </a:t>
            </a:r>
            <a:r>
              <a:rPr lang="en-US" dirty="0" smtClean="0"/>
              <a:t>about </a:t>
            </a:r>
            <a:r>
              <a:rPr lang="en-US" dirty="0"/>
              <a:t>Brains</a:t>
            </a:r>
          </a:p>
          <a:p>
            <a:pPr lvl="1"/>
            <a:r>
              <a:rPr lang="en-US" dirty="0"/>
              <a:t>Mindfulness</a:t>
            </a:r>
          </a:p>
          <a:p>
            <a:pPr lvl="2"/>
            <a:r>
              <a:rPr lang="en-US" dirty="0"/>
              <a:t>Trains the brain </a:t>
            </a:r>
          </a:p>
          <a:p>
            <a:pPr marL="640080" lvl="2" indent="0">
              <a:buNone/>
            </a:pPr>
            <a:r>
              <a:rPr lang="en-US" dirty="0"/>
              <a:t>	(like exercise can transform our bodies)</a:t>
            </a:r>
          </a:p>
          <a:p>
            <a:pPr lvl="2"/>
            <a:r>
              <a:rPr lang="en-US" dirty="0"/>
              <a:t>Increases the gray matter in the portion of the brain responsible for self-awareness and compassion</a:t>
            </a:r>
          </a:p>
          <a:p>
            <a:pPr marL="365760" lvl="1" indent="0">
              <a:buNone/>
            </a:pPr>
            <a:endParaRPr lang="en-US" dirty="0"/>
          </a:p>
          <a:p>
            <a:pPr lvl="2"/>
            <a:endParaRPr lang="en-US" dirty="0"/>
          </a:p>
          <a:p>
            <a:pPr lvl="2"/>
            <a:endParaRPr lang="en-US" dirty="0"/>
          </a:p>
          <a:p>
            <a:pPr lvl="2"/>
            <a:endParaRPr lang="en-US" dirty="0"/>
          </a:p>
          <a:p>
            <a:pPr lvl="1"/>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383280"/>
            <a:ext cx="2819400" cy="2255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5486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0"/>
            <a:ext cx="6512511" cy="1143000"/>
          </a:xfrm>
        </p:spPr>
        <p:txBody>
          <a:bodyPr/>
          <a:lstStyle/>
          <a:p>
            <a:pPr marL="0" indent="0" algn="l">
              <a:buNone/>
            </a:pPr>
            <a:r>
              <a:rPr lang="en-US" i="1" dirty="0">
                <a:solidFill>
                  <a:srgbClr val="002060"/>
                </a:solidFill>
                <a:effectLst/>
              </a:rPr>
              <a:t>Financial Disclosure</a:t>
            </a:r>
          </a:p>
        </p:txBody>
      </p:sp>
      <p:sp>
        <p:nvSpPr>
          <p:cNvPr id="3" name="Content Placeholder 2"/>
          <p:cNvSpPr>
            <a:spLocks noGrp="1"/>
          </p:cNvSpPr>
          <p:nvPr>
            <p:ph sz="quarter" idx="13"/>
          </p:nvPr>
        </p:nvSpPr>
        <p:spPr>
          <a:xfrm>
            <a:off x="1371600" y="1981200"/>
            <a:ext cx="6400800" cy="3474720"/>
          </a:xfrm>
        </p:spPr>
        <p:txBody>
          <a:bodyPr/>
          <a:lstStyle/>
          <a:p>
            <a:pPr>
              <a:buFontTx/>
              <a:buNone/>
            </a:pPr>
            <a:r>
              <a:rPr lang="en-US" altLang="en-US" b="1" dirty="0">
                <a:solidFill>
                  <a:schemeClr val="bg2">
                    <a:lumMod val="25000"/>
                  </a:schemeClr>
                </a:solidFill>
              </a:rPr>
              <a:t>The presenter has no financial</a:t>
            </a:r>
          </a:p>
          <a:p>
            <a:pPr>
              <a:buFontTx/>
              <a:buNone/>
            </a:pPr>
            <a:r>
              <a:rPr lang="en-US" altLang="en-US" b="1" dirty="0">
                <a:solidFill>
                  <a:schemeClr val="bg2">
                    <a:lumMod val="25000"/>
                  </a:schemeClr>
                </a:solidFill>
              </a:rPr>
              <a:t>arrangements or affiliations with (a)</a:t>
            </a:r>
          </a:p>
          <a:p>
            <a:pPr>
              <a:buFontTx/>
              <a:buNone/>
            </a:pPr>
            <a:r>
              <a:rPr lang="en-US" altLang="en-US" b="1" dirty="0">
                <a:solidFill>
                  <a:schemeClr val="bg2">
                    <a:lumMod val="25000"/>
                  </a:schemeClr>
                </a:solidFill>
              </a:rPr>
              <a:t>corporate organization(s) offering financial </a:t>
            </a:r>
          </a:p>
          <a:p>
            <a:pPr>
              <a:buFontTx/>
              <a:buNone/>
            </a:pPr>
            <a:r>
              <a:rPr lang="en-US" altLang="en-US" b="1" dirty="0">
                <a:solidFill>
                  <a:schemeClr val="bg2">
                    <a:lumMod val="25000"/>
                  </a:schemeClr>
                </a:solidFill>
              </a:rPr>
              <a:t>support or grant monies for, or related to, </a:t>
            </a:r>
          </a:p>
          <a:p>
            <a:pPr>
              <a:buFontTx/>
              <a:buNone/>
            </a:pPr>
            <a:r>
              <a:rPr lang="en-US" altLang="en-US" b="1" dirty="0">
                <a:solidFill>
                  <a:schemeClr val="bg2">
                    <a:lumMod val="25000"/>
                  </a:schemeClr>
                </a:solidFill>
              </a:rPr>
              <a:t>this content.</a:t>
            </a:r>
          </a:p>
          <a:p>
            <a:pPr marL="45720" indent="0">
              <a:buNone/>
            </a:pPr>
            <a:endParaRPr lang="en-US" dirty="0"/>
          </a:p>
        </p:txBody>
      </p:sp>
    </p:spTree>
    <p:extLst>
      <p:ext uri="{BB962C8B-B14F-4D97-AF65-F5344CB8AC3E}">
        <p14:creationId xmlns:p14="http://schemas.microsoft.com/office/powerpoint/2010/main" val="2101728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lstStyle/>
          <a:p>
            <a:pPr marL="0" indent="0" algn="l">
              <a:buNone/>
            </a:pPr>
            <a:r>
              <a:rPr lang="en-US" sz="3600" i="1" dirty="0" smtClean="0">
                <a:solidFill>
                  <a:srgbClr val="002060"/>
                </a:solidFill>
                <a:effectLst/>
              </a:rPr>
              <a:t>How to Share Mindfulness</a:t>
            </a:r>
            <a:endParaRPr lang="en-US" sz="3600" i="1" dirty="0">
              <a:solidFill>
                <a:srgbClr val="002060"/>
              </a:solidFill>
              <a:effectLst/>
            </a:endParaRPr>
          </a:p>
        </p:txBody>
      </p:sp>
      <p:sp>
        <p:nvSpPr>
          <p:cNvPr id="3" name="Content Placeholder 2"/>
          <p:cNvSpPr>
            <a:spLocks noGrp="1"/>
          </p:cNvSpPr>
          <p:nvPr>
            <p:ph sz="quarter" idx="13"/>
          </p:nvPr>
        </p:nvSpPr>
        <p:spPr>
          <a:xfrm>
            <a:off x="457200" y="1295400"/>
            <a:ext cx="8610600" cy="5257800"/>
          </a:xfrm>
        </p:spPr>
        <p:txBody>
          <a:bodyPr>
            <a:normAutofit/>
          </a:bodyPr>
          <a:lstStyle/>
          <a:p>
            <a:pPr marL="365760" lvl="1" indent="0">
              <a:buNone/>
            </a:pPr>
            <a:endParaRPr lang="en-US" dirty="0"/>
          </a:p>
          <a:p>
            <a:pPr marL="365760" lvl="1" indent="0">
              <a:buNone/>
            </a:pPr>
            <a:r>
              <a:rPr lang="en-US" sz="2400" dirty="0"/>
              <a:t>Talk about being </a:t>
            </a:r>
          </a:p>
          <a:p>
            <a:pPr marL="365760" lvl="1" indent="0">
              <a:buNone/>
            </a:pPr>
            <a:r>
              <a:rPr lang="en-US" sz="2400" u="sng" dirty="0" smtClean="0"/>
              <a:t>Mind FULL</a:t>
            </a:r>
            <a:endParaRPr lang="en-US" sz="2400" u="sng" dirty="0"/>
          </a:p>
          <a:p>
            <a:pPr lvl="2"/>
            <a:r>
              <a:rPr lang="en-US" sz="2000" dirty="0"/>
              <a:t>Jumping from thought to thought/controlled by thoughts</a:t>
            </a:r>
          </a:p>
          <a:p>
            <a:pPr marL="640080" lvl="2" indent="0">
              <a:buNone/>
            </a:pPr>
            <a:r>
              <a:rPr lang="en-US" sz="2000" dirty="0"/>
              <a:t>	</a:t>
            </a:r>
          </a:p>
          <a:p>
            <a:pPr marL="640080" lvl="2" indent="0">
              <a:buNone/>
            </a:pPr>
            <a:r>
              <a:rPr lang="en-US" sz="2000" dirty="0"/>
              <a:t>	Versus</a:t>
            </a:r>
          </a:p>
          <a:p>
            <a:pPr marL="640080" lvl="2" indent="0">
              <a:buNone/>
            </a:pPr>
            <a:endParaRPr lang="en-US" sz="2000" dirty="0"/>
          </a:p>
          <a:p>
            <a:pPr marL="334645" lvl="2" indent="0">
              <a:buNone/>
            </a:pPr>
            <a:r>
              <a:rPr lang="en-US" sz="2400" u="sng" dirty="0"/>
              <a:t>Mindful</a:t>
            </a:r>
          </a:p>
          <a:p>
            <a:pPr lvl="2"/>
            <a:r>
              <a:rPr lang="en-US" sz="2000" dirty="0"/>
              <a:t>Being skillful about the thoughts that you attend to</a:t>
            </a:r>
          </a:p>
          <a:p>
            <a:pPr lvl="3"/>
            <a:r>
              <a:rPr lang="en-US" sz="1800" dirty="0"/>
              <a:t>Seeing the chatter of the mind for what it is</a:t>
            </a:r>
          </a:p>
          <a:p>
            <a:pPr lvl="3"/>
            <a:r>
              <a:rPr lang="en-US" sz="1800" dirty="0"/>
              <a:t>Acknowledge it rather than getting caught up in it</a:t>
            </a:r>
          </a:p>
          <a:p>
            <a:pPr lvl="2"/>
            <a:endParaRPr lang="en-US" dirty="0"/>
          </a:p>
          <a:p>
            <a:pPr marL="365760" lvl="1" indent="0">
              <a:buNone/>
            </a:pPr>
            <a:endParaRPr lang="en-US" dirty="0"/>
          </a:p>
          <a:p>
            <a:pPr lvl="2"/>
            <a:endParaRPr lang="en-US" dirty="0"/>
          </a:p>
          <a:p>
            <a:pPr lvl="2"/>
            <a:endParaRPr lang="en-US" dirty="0"/>
          </a:p>
          <a:p>
            <a:pPr lvl="2"/>
            <a:endParaRPr lang="en-US" dirty="0"/>
          </a:p>
          <a:p>
            <a:pPr lvl="1"/>
            <a:endParaRPr lang="en-US" dirty="0"/>
          </a:p>
        </p:txBody>
      </p:sp>
    </p:spTree>
    <p:extLst>
      <p:ext uri="{BB962C8B-B14F-4D97-AF65-F5344CB8AC3E}">
        <p14:creationId xmlns:p14="http://schemas.microsoft.com/office/powerpoint/2010/main" val="1430951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lstStyle/>
          <a:p>
            <a:pPr marL="0" indent="0" algn="l">
              <a:buNone/>
            </a:pPr>
            <a:r>
              <a:rPr lang="en-US" sz="3600" i="1" dirty="0" smtClean="0">
                <a:solidFill>
                  <a:srgbClr val="002060"/>
                </a:solidFill>
                <a:effectLst/>
              </a:rPr>
              <a:t>How to Share Mindfulness</a:t>
            </a:r>
            <a:endParaRPr lang="en-US" sz="3600" i="1" dirty="0">
              <a:solidFill>
                <a:srgbClr val="002060"/>
              </a:solidFill>
              <a:effectLst/>
            </a:endParaRPr>
          </a:p>
        </p:txBody>
      </p:sp>
      <p:sp>
        <p:nvSpPr>
          <p:cNvPr id="3" name="Content Placeholder 2"/>
          <p:cNvSpPr>
            <a:spLocks noGrp="1"/>
          </p:cNvSpPr>
          <p:nvPr>
            <p:ph sz="quarter" idx="13"/>
          </p:nvPr>
        </p:nvSpPr>
        <p:spPr>
          <a:xfrm>
            <a:off x="762000" y="1295400"/>
            <a:ext cx="8153400" cy="5257800"/>
          </a:xfrm>
        </p:spPr>
        <p:txBody>
          <a:bodyPr>
            <a:normAutofit fontScale="77500" lnSpcReduction="20000"/>
          </a:bodyPr>
          <a:lstStyle/>
          <a:p>
            <a:pPr marL="45720" indent="0">
              <a:buNone/>
            </a:pPr>
            <a:r>
              <a:rPr lang="en-US" sz="4100" b="1" dirty="0"/>
              <a:t>Set the stage for mindfulness </a:t>
            </a:r>
          </a:p>
          <a:p>
            <a:r>
              <a:rPr lang="en-US" sz="2600" dirty="0" smtClean="0"/>
              <a:t>Provide examples</a:t>
            </a:r>
            <a:endParaRPr lang="en-US" sz="2600" dirty="0"/>
          </a:p>
          <a:p>
            <a:endParaRPr lang="en-US" sz="2600" dirty="0"/>
          </a:p>
          <a:p>
            <a:r>
              <a:rPr lang="en-US" sz="2600" dirty="0"/>
              <a:t>Explore engagement</a:t>
            </a:r>
          </a:p>
          <a:p>
            <a:pPr lvl="1"/>
            <a:endParaRPr lang="en-US" sz="2600" dirty="0"/>
          </a:p>
          <a:p>
            <a:r>
              <a:rPr lang="en-US" sz="2600" dirty="0"/>
              <a:t>Encourage letting go of expectation and judgement</a:t>
            </a:r>
          </a:p>
          <a:p>
            <a:pPr lvl="1"/>
            <a:r>
              <a:rPr lang="en-US" sz="2300" i="1" dirty="0">
                <a:solidFill>
                  <a:schemeClr val="accent4">
                    <a:lumMod val="50000"/>
                  </a:schemeClr>
                </a:solidFill>
              </a:rPr>
              <a:t>Have a “beginner’s mind”</a:t>
            </a:r>
          </a:p>
          <a:p>
            <a:pPr lvl="1"/>
            <a:r>
              <a:rPr lang="en-US" sz="2300" i="1" dirty="0">
                <a:solidFill>
                  <a:schemeClr val="accent4">
                    <a:lumMod val="50000"/>
                  </a:schemeClr>
                </a:solidFill>
              </a:rPr>
              <a:t>Try an experiment to see how it works for you</a:t>
            </a:r>
          </a:p>
          <a:p>
            <a:endParaRPr lang="en-US" sz="1400" dirty="0"/>
          </a:p>
          <a:p>
            <a:r>
              <a:rPr lang="en-US" sz="2600" dirty="0"/>
              <a:t>Invite them to practice with you</a:t>
            </a:r>
          </a:p>
          <a:p>
            <a:pPr lvl="1"/>
            <a:r>
              <a:rPr lang="en-US" sz="2300" dirty="0"/>
              <a:t>Do not force them </a:t>
            </a:r>
          </a:p>
          <a:p>
            <a:pPr lvl="1"/>
            <a:r>
              <a:rPr lang="en-US" sz="2300" dirty="0"/>
              <a:t>Not to be used for punishment/management/requirements</a:t>
            </a:r>
          </a:p>
          <a:p>
            <a:pPr lvl="1"/>
            <a:r>
              <a:rPr lang="en-US" sz="2300" dirty="0"/>
              <a:t>Allow them to opt out</a:t>
            </a:r>
          </a:p>
          <a:p>
            <a:endParaRPr lang="en-US" sz="1400" dirty="0"/>
          </a:p>
          <a:p>
            <a:r>
              <a:rPr lang="en-US" sz="2600" dirty="0"/>
              <a:t>Pick an appropriate time</a:t>
            </a:r>
          </a:p>
          <a:p>
            <a:pPr lvl="1"/>
            <a:r>
              <a:rPr lang="en-US" sz="2300" dirty="0"/>
              <a:t>Not when there is a rush</a:t>
            </a:r>
          </a:p>
          <a:p>
            <a:endParaRPr lang="en-US" dirty="0"/>
          </a:p>
          <a:p>
            <a:pPr lvl="1"/>
            <a:endParaRPr lang="en-US" dirty="0"/>
          </a:p>
        </p:txBody>
      </p:sp>
    </p:spTree>
    <p:extLst>
      <p:ext uri="{BB962C8B-B14F-4D97-AF65-F5344CB8AC3E}">
        <p14:creationId xmlns:p14="http://schemas.microsoft.com/office/powerpoint/2010/main" val="850702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lstStyle/>
          <a:p>
            <a:pPr marL="0" indent="0" algn="l">
              <a:buNone/>
            </a:pPr>
            <a:r>
              <a:rPr lang="en-US" sz="3600" i="1" dirty="0" smtClean="0">
                <a:solidFill>
                  <a:srgbClr val="002060"/>
                </a:solidFill>
                <a:effectLst/>
              </a:rPr>
              <a:t>How to Share Mindfulness</a:t>
            </a:r>
            <a:endParaRPr lang="en-US" sz="3600" i="1" dirty="0">
              <a:solidFill>
                <a:srgbClr val="002060"/>
              </a:solidFill>
              <a:effectLst/>
            </a:endParaRPr>
          </a:p>
        </p:txBody>
      </p:sp>
      <p:sp>
        <p:nvSpPr>
          <p:cNvPr id="3" name="Content Placeholder 2"/>
          <p:cNvSpPr>
            <a:spLocks noGrp="1"/>
          </p:cNvSpPr>
          <p:nvPr>
            <p:ph sz="quarter" idx="13"/>
          </p:nvPr>
        </p:nvSpPr>
        <p:spPr>
          <a:xfrm>
            <a:off x="762000" y="1295400"/>
            <a:ext cx="8153400" cy="5257800"/>
          </a:xfrm>
        </p:spPr>
        <p:txBody>
          <a:bodyPr>
            <a:normAutofit fontScale="85000" lnSpcReduction="20000"/>
          </a:bodyPr>
          <a:lstStyle/>
          <a:p>
            <a:pPr marL="60325" lvl="1" indent="0">
              <a:buNone/>
            </a:pPr>
            <a:r>
              <a:rPr lang="en-US" sz="3200" b="1" dirty="0"/>
              <a:t>Set the stage for mindfulness </a:t>
            </a:r>
          </a:p>
          <a:p>
            <a:r>
              <a:rPr lang="en-US" dirty="0" smtClean="0"/>
              <a:t>Arrange </a:t>
            </a:r>
            <a:r>
              <a:rPr lang="en-US" dirty="0"/>
              <a:t>environment for success</a:t>
            </a:r>
          </a:p>
          <a:p>
            <a:pPr lvl="1"/>
            <a:endParaRPr lang="en-US" sz="2200" dirty="0"/>
          </a:p>
          <a:p>
            <a:r>
              <a:rPr lang="en-US" dirty="0"/>
              <a:t>Use available concrete objects for focus</a:t>
            </a:r>
          </a:p>
          <a:p>
            <a:pPr marL="45720" indent="0">
              <a:buNone/>
            </a:pPr>
            <a:r>
              <a:rPr lang="en-US" sz="1800" dirty="0"/>
              <a:t>   (cognitive forms are often harder depending on developmental level)</a:t>
            </a:r>
          </a:p>
          <a:p>
            <a:pPr lvl="1"/>
            <a:r>
              <a:rPr lang="en-US" dirty="0"/>
              <a:t>Pen</a:t>
            </a:r>
          </a:p>
          <a:p>
            <a:pPr lvl="1"/>
            <a:r>
              <a:rPr lang="en-US" dirty="0"/>
              <a:t>Set of keys</a:t>
            </a:r>
          </a:p>
          <a:p>
            <a:pPr lvl="1"/>
            <a:r>
              <a:rPr lang="en-US" dirty="0"/>
              <a:t>Visual object to focus on</a:t>
            </a:r>
          </a:p>
          <a:p>
            <a:pPr lvl="1"/>
            <a:endParaRPr lang="en-US" sz="1200" dirty="0"/>
          </a:p>
          <a:p>
            <a:r>
              <a:rPr lang="en-US" dirty="0"/>
              <a:t>Practice for no more than 3 to 5 minutes to start</a:t>
            </a:r>
          </a:p>
          <a:p>
            <a:endParaRPr lang="en-US" dirty="0"/>
          </a:p>
          <a:p>
            <a:r>
              <a:rPr lang="en-US" dirty="0"/>
              <a:t>Don’t stare at them while they are trying it </a:t>
            </a:r>
            <a:r>
              <a:rPr lang="en-US" dirty="0" smtClean="0"/>
              <a:t>out</a:t>
            </a:r>
          </a:p>
          <a:p>
            <a:endParaRPr lang="en-US" dirty="0" smtClean="0"/>
          </a:p>
          <a:p>
            <a:r>
              <a:rPr lang="en-US" dirty="0"/>
              <a:t>Encourage them to share their experiences</a:t>
            </a:r>
          </a:p>
          <a:p>
            <a:pPr lvl="1"/>
            <a:r>
              <a:rPr lang="en-US" sz="2100" dirty="0"/>
              <a:t>What do they like/not like?</a:t>
            </a:r>
          </a:p>
          <a:p>
            <a:pPr lvl="1"/>
            <a:r>
              <a:rPr lang="en-US" sz="2100" dirty="0"/>
              <a:t>How did they get distracted?</a:t>
            </a:r>
          </a:p>
          <a:p>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850702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649" y="5334000"/>
            <a:ext cx="6512511" cy="1143000"/>
          </a:xfrm>
        </p:spPr>
        <p:txBody>
          <a:bodyPr/>
          <a:lstStyle/>
          <a:p>
            <a:pPr marL="0" indent="0" algn="ctr">
              <a:buNone/>
            </a:pPr>
            <a:r>
              <a:rPr lang="en-US" dirty="0">
                <a:effectLst/>
              </a:rPr>
              <a:t>Mindfulness Practice</a:t>
            </a:r>
          </a:p>
        </p:txBody>
      </p:sp>
      <p:pic>
        <p:nvPicPr>
          <p:cNvPr id="1026"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040261" y="731838"/>
            <a:ext cx="2606277" cy="3475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1405" y="152400"/>
            <a:ext cx="3429000" cy="4572000"/>
          </a:xfrm>
          <a:prstGeom prst="rect">
            <a:avLst/>
          </a:prstGeom>
        </p:spPr>
      </p:pic>
    </p:spTree>
    <p:extLst>
      <p:ext uri="{BB962C8B-B14F-4D97-AF65-F5344CB8AC3E}">
        <p14:creationId xmlns:p14="http://schemas.microsoft.com/office/powerpoint/2010/main" val="2028908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lstStyle/>
          <a:p>
            <a:pPr marL="0" indent="0" algn="l">
              <a:buNone/>
            </a:pPr>
            <a:r>
              <a:rPr lang="en-US" sz="3600" i="1" dirty="0" smtClean="0">
                <a:solidFill>
                  <a:srgbClr val="002060"/>
                </a:solidFill>
                <a:effectLst/>
              </a:rPr>
              <a:t>Informal Mindfulness</a:t>
            </a:r>
            <a:endParaRPr lang="en-US" sz="3600" i="1" dirty="0">
              <a:solidFill>
                <a:srgbClr val="002060"/>
              </a:solidFill>
              <a:effectLst/>
            </a:endParaRPr>
          </a:p>
        </p:txBody>
      </p:sp>
      <p:sp>
        <p:nvSpPr>
          <p:cNvPr id="3" name="Content Placeholder 2"/>
          <p:cNvSpPr>
            <a:spLocks noGrp="1"/>
          </p:cNvSpPr>
          <p:nvPr>
            <p:ph sz="quarter" idx="13"/>
          </p:nvPr>
        </p:nvSpPr>
        <p:spPr>
          <a:xfrm>
            <a:off x="762000" y="1295400"/>
            <a:ext cx="8153400" cy="5257800"/>
          </a:xfrm>
        </p:spPr>
        <p:txBody>
          <a:bodyPr>
            <a:normAutofit/>
          </a:bodyPr>
          <a:lstStyle/>
          <a:p>
            <a:pPr marL="45720" indent="0">
              <a:buNone/>
            </a:pPr>
            <a:r>
              <a:rPr lang="en-US" sz="2800" dirty="0" smtClean="0"/>
              <a:t>Mindfully </a:t>
            </a:r>
            <a:r>
              <a:rPr lang="en-US" sz="2800" dirty="0" smtClean="0"/>
              <a:t>STOPping</a:t>
            </a:r>
            <a:endParaRPr lang="en-US" sz="2800" dirty="0"/>
          </a:p>
          <a:p>
            <a:r>
              <a:rPr lang="en-US" sz="2400" dirty="0" smtClean="0"/>
              <a:t>Bring </a:t>
            </a:r>
            <a:r>
              <a:rPr lang="en-US" sz="2400" dirty="0"/>
              <a:t>mindful, present-moment and </a:t>
            </a:r>
            <a:r>
              <a:rPr lang="en-US" sz="2400" dirty="0" smtClean="0"/>
              <a:t>non-judgmental </a:t>
            </a:r>
            <a:r>
              <a:rPr lang="en-US" sz="2400" dirty="0"/>
              <a:t>awareness to all activities of daily living.</a:t>
            </a:r>
          </a:p>
          <a:p>
            <a:pPr lvl="1"/>
            <a:r>
              <a:rPr lang="en-US" sz="2100" dirty="0" smtClean="0"/>
              <a:t>Brushing your teeth</a:t>
            </a:r>
            <a:endParaRPr lang="en-US" sz="2100" dirty="0"/>
          </a:p>
          <a:p>
            <a:pPr lvl="1"/>
            <a:r>
              <a:rPr lang="en-US" sz="2100" dirty="0" smtClean="0"/>
              <a:t>Walking</a:t>
            </a:r>
          </a:p>
          <a:p>
            <a:pPr lvl="1"/>
            <a:r>
              <a:rPr lang="en-US" sz="2100" dirty="0" smtClean="0"/>
              <a:t>Getting dressed</a:t>
            </a:r>
          </a:p>
          <a:p>
            <a:pPr lvl="1"/>
            <a:r>
              <a:rPr lang="en-US" sz="2100" dirty="0" smtClean="0"/>
              <a:t>Cleaning</a:t>
            </a:r>
          </a:p>
          <a:p>
            <a:pPr lvl="1"/>
            <a:r>
              <a:rPr lang="en-US" sz="2100" dirty="0" smtClean="0"/>
              <a:t>Exercising</a:t>
            </a:r>
          </a:p>
          <a:p>
            <a:pPr lvl="1"/>
            <a:r>
              <a:rPr lang="en-US" sz="2100" dirty="0" smtClean="0"/>
              <a:t>Drawing </a:t>
            </a:r>
          </a:p>
          <a:p>
            <a:pPr lvl="1"/>
            <a:r>
              <a:rPr lang="en-US" sz="2100" dirty="0" smtClean="0"/>
              <a:t>Coloring</a:t>
            </a:r>
            <a:endParaRPr lang="en-US" sz="2100" dirty="0"/>
          </a:p>
          <a:p>
            <a:pPr lvl="1"/>
            <a:endParaRPr lang="en-US" sz="2100" dirty="0"/>
          </a:p>
          <a:p>
            <a:pPr lvl="1"/>
            <a:endParaRPr lang="en-US" dirty="0"/>
          </a:p>
          <a:p>
            <a:endParaRPr lang="en-US" dirty="0"/>
          </a:p>
          <a:p>
            <a:pPr lvl="1"/>
            <a:endParaRPr lang="en-US" dirty="0"/>
          </a:p>
        </p:txBody>
      </p:sp>
    </p:spTree>
    <p:extLst>
      <p:ext uri="{BB962C8B-B14F-4D97-AF65-F5344CB8AC3E}">
        <p14:creationId xmlns:p14="http://schemas.microsoft.com/office/powerpoint/2010/main" val="850702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lstStyle/>
          <a:p>
            <a:pPr marL="0" indent="0" algn="l">
              <a:buNone/>
            </a:pPr>
            <a:r>
              <a:rPr lang="en-US" sz="3600" i="1" dirty="0" smtClean="0">
                <a:solidFill>
                  <a:srgbClr val="002060"/>
                </a:solidFill>
                <a:effectLst/>
              </a:rPr>
              <a:t>Informal Mindfulness</a:t>
            </a:r>
            <a:endParaRPr lang="en-US" sz="3600" i="1" dirty="0">
              <a:solidFill>
                <a:srgbClr val="002060"/>
              </a:solidFill>
              <a:effectLst/>
            </a:endParaRPr>
          </a:p>
        </p:txBody>
      </p:sp>
      <p:sp>
        <p:nvSpPr>
          <p:cNvPr id="3" name="Content Placeholder 2"/>
          <p:cNvSpPr>
            <a:spLocks noGrp="1"/>
          </p:cNvSpPr>
          <p:nvPr>
            <p:ph sz="quarter" idx="13"/>
          </p:nvPr>
        </p:nvSpPr>
        <p:spPr>
          <a:xfrm>
            <a:off x="762000" y="914400"/>
            <a:ext cx="8229600" cy="5715000"/>
          </a:xfrm>
        </p:spPr>
        <p:txBody>
          <a:bodyPr>
            <a:normAutofit/>
          </a:bodyPr>
          <a:lstStyle/>
          <a:p>
            <a:pPr marL="365760" lvl="1" indent="0">
              <a:buNone/>
            </a:pPr>
            <a:r>
              <a:rPr lang="en-US" sz="2800" dirty="0"/>
              <a:t>Mindfully </a:t>
            </a:r>
            <a:r>
              <a:rPr lang="en-US" sz="2800" dirty="0"/>
              <a:t>STOPping</a:t>
            </a:r>
            <a:endParaRPr lang="en-US" sz="2800" dirty="0"/>
          </a:p>
          <a:p>
            <a:pPr lvl="1"/>
            <a:endParaRPr lang="en-US" sz="1600" dirty="0" smtClean="0"/>
          </a:p>
          <a:p>
            <a:pPr lvl="1"/>
            <a:r>
              <a:rPr lang="en-US" sz="2800" b="1" u="sng" dirty="0" smtClean="0">
                <a:solidFill>
                  <a:schemeClr val="accent6">
                    <a:lumMod val="50000"/>
                  </a:schemeClr>
                </a:solidFill>
              </a:rPr>
              <a:t>S</a:t>
            </a:r>
            <a:r>
              <a:rPr lang="en-US" sz="2800" dirty="0" smtClean="0"/>
              <a:t>top whatever you are doing. If you were about to start a new activity, just pause for a moment instead</a:t>
            </a:r>
            <a:endParaRPr lang="en-US" sz="2800" dirty="0"/>
          </a:p>
          <a:p>
            <a:pPr lvl="1"/>
            <a:r>
              <a:rPr lang="en-US" sz="2800" b="1" u="sng" dirty="0">
                <a:solidFill>
                  <a:schemeClr val="accent6">
                    <a:lumMod val="50000"/>
                  </a:schemeClr>
                </a:solidFill>
              </a:rPr>
              <a:t>T</a:t>
            </a:r>
            <a:r>
              <a:rPr lang="en-US" sz="2800" dirty="0"/>
              <a:t>ake </a:t>
            </a:r>
            <a:r>
              <a:rPr lang="en-US" sz="2800" dirty="0" smtClean="0"/>
              <a:t>3 mindful breaths</a:t>
            </a:r>
            <a:endParaRPr lang="en-US" sz="2800" dirty="0"/>
          </a:p>
          <a:p>
            <a:pPr lvl="1"/>
            <a:r>
              <a:rPr lang="en-US" sz="2800" b="1" u="sng" dirty="0" smtClean="0">
                <a:solidFill>
                  <a:schemeClr val="accent6">
                    <a:lumMod val="50000"/>
                  </a:schemeClr>
                </a:solidFill>
              </a:rPr>
              <a:t>O</a:t>
            </a:r>
            <a:r>
              <a:rPr lang="en-US" sz="2800" dirty="0" smtClean="0"/>
              <a:t>bserve what is happening around you in the present moment. Check with yourself as well: What is happening inside of you right now</a:t>
            </a:r>
          </a:p>
          <a:p>
            <a:pPr lvl="1"/>
            <a:r>
              <a:rPr lang="en-US" sz="2800" b="1" u="sng" dirty="0" smtClean="0">
                <a:solidFill>
                  <a:schemeClr val="accent6">
                    <a:lumMod val="50000"/>
                  </a:schemeClr>
                </a:solidFill>
              </a:rPr>
              <a:t>P</a:t>
            </a:r>
            <a:r>
              <a:rPr lang="en-US" sz="2800" dirty="0" smtClean="0"/>
              <a:t>roceed mindfully with whatever it was you were doing or were about to do.</a:t>
            </a:r>
          </a:p>
          <a:p>
            <a:pPr lvl="1"/>
            <a:endParaRPr lang="en-US" sz="2400" dirty="0"/>
          </a:p>
          <a:p>
            <a:endParaRPr lang="en-US" dirty="0"/>
          </a:p>
          <a:p>
            <a:pPr lvl="1"/>
            <a:endParaRPr lang="en-US" dirty="0"/>
          </a:p>
        </p:txBody>
      </p:sp>
    </p:spTree>
    <p:extLst>
      <p:ext uri="{BB962C8B-B14F-4D97-AF65-F5344CB8AC3E}">
        <p14:creationId xmlns:p14="http://schemas.microsoft.com/office/powerpoint/2010/main" val="4105053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649" y="5334000"/>
            <a:ext cx="6512511" cy="1143000"/>
          </a:xfrm>
        </p:spPr>
        <p:txBody>
          <a:bodyPr/>
          <a:lstStyle/>
          <a:p>
            <a:pPr marL="0" indent="0" algn="ctr">
              <a:buNone/>
            </a:pPr>
            <a:r>
              <a:rPr lang="en-US" dirty="0">
                <a:effectLst/>
              </a:rPr>
              <a:t>Mindfulness Practice</a:t>
            </a:r>
            <a:br>
              <a:rPr lang="en-US" dirty="0">
                <a:effectLst/>
              </a:rPr>
            </a:br>
            <a:r>
              <a:rPr lang="en-US" sz="3600" dirty="0">
                <a:solidFill>
                  <a:srgbClr val="00B050"/>
                </a:solidFill>
                <a:effectLst/>
              </a:rPr>
              <a:t>Coloring</a:t>
            </a:r>
            <a:endParaRPr lang="en-US" dirty="0">
              <a:solidFill>
                <a:srgbClr val="00B050"/>
              </a:solidFill>
              <a:effectLst/>
            </a:endParaRPr>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553437" y="152401"/>
            <a:ext cx="3999763" cy="5177358"/>
          </a:xfrm>
        </p:spPr>
      </p:pic>
    </p:spTree>
    <p:extLst>
      <p:ext uri="{BB962C8B-B14F-4D97-AF65-F5344CB8AC3E}">
        <p14:creationId xmlns:p14="http://schemas.microsoft.com/office/powerpoint/2010/main" val="813832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990600" y="0"/>
            <a:ext cx="7391400" cy="6908801"/>
          </a:xfrm>
        </p:spPr>
      </p:pic>
    </p:spTree>
    <p:extLst>
      <p:ext uri="{BB962C8B-B14F-4D97-AF65-F5344CB8AC3E}">
        <p14:creationId xmlns:p14="http://schemas.microsoft.com/office/powerpoint/2010/main" val="1062916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285999" y="0"/>
            <a:ext cx="5290457" cy="6858000"/>
          </a:xfrm>
        </p:spPr>
      </p:pic>
    </p:spTree>
    <p:extLst>
      <p:ext uri="{BB962C8B-B14F-4D97-AF65-F5344CB8AC3E}">
        <p14:creationId xmlns:p14="http://schemas.microsoft.com/office/powerpoint/2010/main" val="3943346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649" y="5334000"/>
            <a:ext cx="6512511" cy="1143000"/>
          </a:xfrm>
        </p:spPr>
        <p:txBody>
          <a:bodyPr/>
          <a:lstStyle/>
          <a:p>
            <a:pPr marL="0" indent="0" algn="ctr">
              <a:buNone/>
            </a:pPr>
            <a:r>
              <a:rPr lang="en-US" dirty="0">
                <a:effectLst/>
              </a:rPr>
              <a:t>Mindfulness Practice</a:t>
            </a:r>
            <a:br>
              <a:rPr lang="en-US" dirty="0">
                <a:effectLst/>
              </a:rPr>
            </a:br>
            <a:r>
              <a:rPr lang="en-US" sz="3600" dirty="0">
                <a:solidFill>
                  <a:srgbClr val="002060"/>
                </a:solidFill>
                <a:effectLst/>
              </a:rPr>
              <a:t>Urge Surfing</a:t>
            </a:r>
            <a:endParaRPr lang="en-US" dirty="0">
              <a:solidFill>
                <a:srgbClr val="002060"/>
              </a:solidFill>
              <a:effectLst/>
            </a:endParaRPr>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762000" y="152400"/>
            <a:ext cx="7682157" cy="5322638"/>
          </a:xfrm>
        </p:spPr>
      </p:pic>
    </p:spTree>
    <p:extLst>
      <p:ext uri="{BB962C8B-B14F-4D97-AF65-F5344CB8AC3E}">
        <p14:creationId xmlns:p14="http://schemas.microsoft.com/office/powerpoint/2010/main" val="190149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6512511" cy="1143000"/>
          </a:xfrm>
        </p:spPr>
        <p:txBody>
          <a:bodyPr/>
          <a:lstStyle/>
          <a:p>
            <a:pPr marL="0" indent="0" algn="l">
              <a:buNone/>
            </a:pPr>
            <a:r>
              <a:rPr lang="en-US" i="1" dirty="0">
                <a:solidFill>
                  <a:srgbClr val="002060"/>
                </a:solidFill>
                <a:effectLst/>
              </a:rPr>
              <a:t>Learning Objectives</a:t>
            </a:r>
          </a:p>
        </p:txBody>
      </p:sp>
      <p:sp>
        <p:nvSpPr>
          <p:cNvPr id="3" name="Content Placeholder 2"/>
          <p:cNvSpPr>
            <a:spLocks noGrp="1"/>
          </p:cNvSpPr>
          <p:nvPr>
            <p:ph sz="quarter" idx="13"/>
          </p:nvPr>
        </p:nvSpPr>
        <p:spPr>
          <a:xfrm>
            <a:off x="381000" y="2057400"/>
            <a:ext cx="8534400" cy="4114800"/>
          </a:xfrm>
        </p:spPr>
        <p:txBody>
          <a:bodyPr>
            <a:normAutofit/>
          </a:bodyPr>
          <a:lstStyle/>
          <a:p>
            <a:pPr marL="45720" indent="0">
              <a:buNone/>
            </a:pPr>
            <a:r>
              <a:rPr lang="en-US" dirty="0" smtClean="0"/>
              <a:t>Upon </a:t>
            </a:r>
            <a:r>
              <a:rPr lang="en-US" dirty="0"/>
              <a:t>completion of this live activity, </a:t>
            </a:r>
            <a:r>
              <a:rPr lang="en-US" dirty="0" smtClean="0"/>
              <a:t>participants </a:t>
            </a:r>
            <a:r>
              <a:rPr lang="en-US" dirty="0"/>
              <a:t>will be able to</a:t>
            </a:r>
            <a:r>
              <a:rPr lang="en-US" dirty="0" smtClean="0"/>
              <a:t>:</a:t>
            </a:r>
          </a:p>
          <a:p>
            <a:pPr marL="45720" indent="0">
              <a:buNone/>
            </a:pPr>
            <a:r>
              <a:rPr lang="en-US" dirty="0" smtClean="0"/>
              <a:t> </a:t>
            </a:r>
            <a:endParaRPr lang="en-US" dirty="0"/>
          </a:p>
          <a:p>
            <a:r>
              <a:rPr lang="fr-FR" i="1" dirty="0" smtClean="0"/>
              <a:t>Utilize </a:t>
            </a:r>
            <a:r>
              <a:rPr lang="fr-FR" i="1" dirty="0"/>
              <a:t>effective techniques for interpersonal communication</a:t>
            </a:r>
            <a:endParaRPr lang="fr-FR" dirty="0"/>
          </a:p>
          <a:p>
            <a:r>
              <a:rPr lang="en-US" i="1" dirty="0" smtClean="0"/>
              <a:t>Recognize </a:t>
            </a:r>
            <a:r>
              <a:rPr lang="en-US" i="1" dirty="0"/>
              <a:t>effective teaching and learning methodologies</a:t>
            </a:r>
            <a:endParaRPr lang="en-US" dirty="0"/>
          </a:p>
          <a:p>
            <a:r>
              <a:rPr lang="en-US" i="1" dirty="0" smtClean="0"/>
              <a:t>Utilize </a:t>
            </a:r>
            <a:r>
              <a:rPr lang="en-US" i="1" dirty="0"/>
              <a:t>effective techniques to foster physician scholarship</a:t>
            </a:r>
            <a:endParaRPr lang="en-US" dirty="0"/>
          </a:p>
          <a:p>
            <a:endParaRPr lang="en-US" dirty="0"/>
          </a:p>
        </p:txBody>
      </p:sp>
    </p:spTree>
    <p:extLst>
      <p:ext uri="{BB962C8B-B14F-4D97-AF65-F5344CB8AC3E}">
        <p14:creationId xmlns:p14="http://schemas.microsoft.com/office/powerpoint/2010/main" val="486221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6512511" cy="1143000"/>
          </a:xfrm>
        </p:spPr>
        <p:txBody>
          <a:bodyPr/>
          <a:lstStyle/>
          <a:p>
            <a:pPr marL="0" indent="0" algn="l">
              <a:buNone/>
            </a:pPr>
            <a:r>
              <a:rPr lang="en-US" i="1" dirty="0">
                <a:solidFill>
                  <a:srgbClr val="002060"/>
                </a:solidFill>
                <a:effectLst/>
              </a:rPr>
              <a:t>How do we get teens to try mindfulness?</a:t>
            </a:r>
          </a:p>
        </p:txBody>
      </p:sp>
      <p:sp>
        <p:nvSpPr>
          <p:cNvPr id="3" name="Content Placeholder 2"/>
          <p:cNvSpPr>
            <a:spLocks noGrp="1"/>
          </p:cNvSpPr>
          <p:nvPr>
            <p:ph sz="quarter" idx="13"/>
          </p:nvPr>
        </p:nvSpPr>
        <p:spPr>
          <a:xfrm>
            <a:off x="1371600" y="2057400"/>
            <a:ext cx="6629400" cy="3474720"/>
          </a:xfrm>
        </p:spPr>
        <p:txBody>
          <a:bodyPr>
            <a:normAutofit/>
          </a:bodyPr>
          <a:lstStyle/>
          <a:p>
            <a:pPr marL="45720" indent="0">
              <a:buNone/>
            </a:pPr>
            <a:r>
              <a:rPr lang="en-US" dirty="0"/>
              <a:t>5) There’s an app for that!</a:t>
            </a:r>
          </a:p>
          <a:p>
            <a:pPr lvl="1"/>
            <a:r>
              <a:rPr lang="en-US" b="1" dirty="0">
                <a:hlinkClick r:id="rId3"/>
              </a:rPr>
              <a:t>Stop, Breathe, and Think.</a:t>
            </a:r>
            <a:r>
              <a:rPr lang="en-US" dirty="0"/>
              <a:t> Opens with a short “interview” where the user selects several words to describe how they are feeling, and then the app recommends guided meditations for their current state.</a:t>
            </a:r>
          </a:p>
          <a:p>
            <a:pPr lvl="1"/>
            <a:r>
              <a:rPr lang="en-US" b="1" dirty="0">
                <a:hlinkClick r:id="rId4"/>
              </a:rPr>
              <a:t>Smiling Mind</a:t>
            </a:r>
            <a:r>
              <a:rPr lang="en-US" b="1" dirty="0"/>
              <a:t>.</a:t>
            </a:r>
            <a:r>
              <a:rPr lang="en-US" dirty="0"/>
              <a:t> Designed for adolescents </a:t>
            </a:r>
          </a:p>
          <a:p>
            <a:pPr lvl="2"/>
            <a:endParaRPr lang="en-US" dirty="0"/>
          </a:p>
        </p:txBody>
      </p:sp>
    </p:spTree>
    <p:extLst>
      <p:ext uri="{BB962C8B-B14F-4D97-AF65-F5344CB8AC3E}">
        <p14:creationId xmlns:p14="http://schemas.microsoft.com/office/powerpoint/2010/main" val="1873895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3497262" y="1447800"/>
            <a:ext cx="5610225" cy="4000500"/>
          </a:xfrm>
        </p:spPr>
        <p:txBody>
          <a:bodyPr>
            <a:normAutofit/>
          </a:bodyPr>
          <a:lstStyle/>
          <a:p>
            <a:r>
              <a:rPr lang="en-US" dirty="0" smtClean="0"/>
              <a:t>I Can’t Do This</a:t>
            </a:r>
          </a:p>
          <a:p>
            <a:r>
              <a:rPr lang="en-US" dirty="0" smtClean="0"/>
              <a:t>I Don’t Have Time for This</a:t>
            </a:r>
          </a:p>
          <a:p>
            <a:r>
              <a:rPr lang="en-US" dirty="0" smtClean="0"/>
              <a:t>People Might Think I’m Weird</a:t>
            </a:r>
          </a:p>
          <a:p>
            <a:r>
              <a:rPr lang="en-US" dirty="0" smtClean="0"/>
              <a:t>Meditation is Self-Indulgent</a:t>
            </a:r>
          </a:p>
          <a:p>
            <a:pPr lvl="1"/>
            <a:r>
              <a:rPr lang="en-US" dirty="0" smtClean="0"/>
              <a:t>Giving a S*** About Yourself Meditation</a:t>
            </a:r>
          </a:p>
          <a:p>
            <a:r>
              <a:rPr lang="en-US" dirty="0" smtClean="0"/>
              <a:t>Pandora’s Box</a:t>
            </a:r>
          </a:p>
          <a:p>
            <a:r>
              <a:rPr lang="en-US" dirty="0" smtClean="0"/>
              <a:t>If I Get too Happy I Might Loose My Edge</a:t>
            </a:r>
          </a:p>
          <a:p>
            <a:r>
              <a:rPr lang="en-US" dirty="0" smtClean="0"/>
              <a:t>__________ is My Meditation</a:t>
            </a:r>
          </a:p>
          <a:p>
            <a:r>
              <a:rPr lang="en-US" dirty="0" smtClean="0"/>
              <a:t>I Can’t Keep it Going</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87" y="1066800"/>
            <a:ext cx="3152775" cy="4762500"/>
          </a:xfrm>
          <a:prstGeom prst="rect">
            <a:avLst/>
          </a:prstGeom>
        </p:spPr>
      </p:pic>
      <p:sp>
        <p:nvSpPr>
          <p:cNvPr id="6" name="Rectangle 5"/>
          <p:cNvSpPr/>
          <p:nvPr/>
        </p:nvSpPr>
        <p:spPr>
          <a:xfrm>
            <a:off x="344487" y="228600"/>
            <a:ext cx="3152775"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Still Skeptical?</a:t>
            </a:r>
            <a:endParaRPr lang="en-US" sz="3200" b="1" dirty="0"/>
          </a:p>
        </p:txBody>
      </p:sp>
    </p:spTree>
    <p:extLst>
      <p:ext uri="{BB962C8B-B14F-4D97-AF65-F5344CB8AC3E}">
        <p14:creationId xmlns:p14="http://schemas.microsoft.com/office/powerpoint/2010/main" val="4280903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381000"/>
            <a:ext cx="8077200" cy="6172200"/>
          </a:xfrm>
        </p:spPr>
        <p:txBody>
          <a:bodyPr/>
          <a:lstStyle/>
          <a:p>
            <a:pPr marL="45720" indent="0" algn="ctr">
              <a:buNone/>
            </a:pPr>
            <a:r>
              <a:rPr lang="en-US" sz="2000" b="1" u="sng" dirty="0"/>
              <a:t>REFERENCES</a:t>
            </a:r>
          </a:p>
          <a:p>
            <a:r>
              <a:rPr lang="en-US" sz="1600" dirty="0"/>
              <a:t>Burke, CA. Mindfulness-based approaches with children and adolescents: A preliminary review of current research in an emerging field. </a:t>
            </a:r>
            <a:r>
              <a:rPr lang="en-US" sz="1600" i="1" dirty="0"/>
              <a:t>Journal of Family Studies</a:t>
            </a:r>
            <a:r>
              <a:rPr lang="en-US" sz="1600" dirty="0"/>
              <a:t>, 2010; 19: 133-144. </a:t>
            </a:r>
            <a:endParaRPr lang="en-US" sz="1600" dirty="0" smtClean="0"/>
          </a:p>
          <a:p>
            <a:r>
              <a:rPr lang="en-US" sz="1600" dirty="0" smtClean="0"/>
              <a:t>Harnett</a:t>
            </a:r>
            <a:r>
              <a:rPr lang="en-US" sz="1600" dirty="0"/>
              <a:t>, PH, Dawe, D. Review: The contributions of mindfulness-based therapies for children and families and proposed integration. </a:t>
            </a:r>
            <a:r>
              <a:rPr lang="en-US" sz="1600" i="1" dirty="0"/>
              <a:t>Child and Adolescent Mental Health. </a:t>
            </a:r>
            <a:r>
              <a:rPr lang="en-US" sz="1600" dirty="0"/>
              <a:t>2012. DOI: 10.1111/j.1475-3588.2011.00643.x</a:t>
            </a:r>
          </a:p>
          <a:p>
            <a:r>
              <a:rPr lang="en-US" sz="1600" dirty="0"/>
              <a:t>Kabat-Zinn, J. </a:t>
            </a:r>
            <a:r>
              <a:rPr lang="en-US" sz="1600" i="1" dirty="0"/>
              <a:t>Wherever You Go, There You Are: mindfulness Meditation in Everyday Life</a:t>
            </a:r>
            <a:r>
              <a:rPr lang="en-US" sz="1600" dirty="0"/>
              <a:t>. New York, NY: Hyperion; 1994. </a:t>
            </a:r>
          </a:p>
          <a:p>
            <a:r>
              <a:rPr lang="en-US" sz="1600" dirty="0"/>
              <a:t>Siegal, Daniel J. </a:t>
            </a:r>
            <a:r>
              <a:rPr lang="en-US" sz="1600" i="1" dirty="0"/>
              <a:t>Mindsight: The New Science of Personal Transformation. </a:t>
            </a:r>
            <a:r>
              <a:rPr lang="en-US" sz="1600" dirty="0"/>
              <a:t>New York, NY: Bantam; 2010.</a:t>
            </a:r>
          </a:p>
          <a:p>
            <a:r>
              <a:rPr lang="en-US" sz="1600" dirty="0"/>
              <a:t>Vo, Dzung X. Mindfulness practice for resilience and managing stress and pain. In KR Ginsburg and SB Kinsman (Eds.) </a:t>
            </a:r>
            <a:r>
              <a:rPr lang="en-US" sz="1600" i="1" dirty="0"/>
              <a:t>Guiding Adolescents to Use Healthy Strategies to Manage Stress. </a:t>
            </a:r>
            <a:r>
              <a:rPr lang="en-US" sz="1600" dirty="0"/>
              <a:t>2014. American Academy of Pediatrics.</a:t>
            </a:r>
          </a:p>
        </p:txBody>
      </p:sp>
    </p:spTree>
    <p:extLst>
      <p:ext uri="{BB962C8B-B14F-4D97-AF65-F5344CB8AC3E}">
        <p14:creationId xmlns:p14="http://schemas.microsoft.com/office/powerpoint/2010/main" val="486221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90600" y="533400"/>
            <a:ext cx="7467600" cy="5821680"/>
          </a:xfrm>
        </p:spPr>
        <p:txBody>
          <a:bodyPr/>
          <a:lstStyle/>
          <a:p>
            <a:pPr marL="45720" indent="0" algn="ctr">
              <a:buNone/>
            </a:pPr>
            <a:r>
              <a:rPr lang="en-US" u="sng" dirty="0" smtClean="0"/>
              <a:t>Resources</a:t>
            </a:r>
          </a:p>
          <a:p>
            <a:r>
              <a:rPr lang="en-US" u="sng" dirty="0"/>
              <a:t>https://www.mindful.org/</a:t>
            </a:r>
          </a:p>
          <a:p>
            <a:r>
              <a:rPr lang="en-US" u="sng" dirty="0" smtClean="0"/>
              <a:t>https</a:t>
            </a:r>
            <a:r>
              <a:rPr lang="en-US" u="sng" dirty="0"/>
              <a:t>://www.mdedge.com/pediatricnews/article/144818/mental-health/mindfulness-and-child-health</a:t>
            </a:r>
          </a:p>
        </p:txBody>
      </p:sp>
    </p:spTree>
    <p:extLst>
      <p:ext uri="{BB962C8B-B14F-4D97-AF65-F5344CB8AC3E}">
        <p14:creationId xmlns:p14="http://schemas.microsoft.com/office/powerpoint/2010/main" val="1498278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6512511" cy="1143000"/>
          </a:xfrm>
        </p:spPr>
        <p:txBody>
          <a:bodyPr/>
          <a:lstStyle/>
          <a:p>
            <a:pPr marL="0" indent="0" algn="l">
              <a:buNone/>
            </a:pPr>
            <a:r>
              <a:rPr lang="en-US" i="1" dirty="0">
                <a:solidFill>
                  <a:srgbClr val="002060"/>
                </a:solidFill>
                <a:effectLst/>
              </a:rPr>
              <a:t>What is Mindfulness</a:t>
            </a:r>
          </a:p>
        </p:txBody>
      </p:sp>
      <p:sp>
        <p:nvSpPr>
          <p:cNvPr id="3" name="Content Placeholder 2"/>
          <p:cNvSpPr>
            <a:spLocks noGrp="1"/>
          </p:cNvSpPr>
          <p:nvPr>
            <p:ph sz="quarter" idx="13"/>
          </p:nvPr>
        </p:nvSpPr>
        <p:spPr>
          <a:xfrm>
            <a:off x="381000" y="1066800"/>
            <a:ext cx="4724400" cy="5410200"/>
          </a:xfrm>
        </p:spPr>
        <p:txBody>
          <a:bodyPr>
            <a:noAutofit/>
          </a:bodyPr>
          <a:lstStyle/>
          <a:p>
            <a:r>
              <a:rPr lang="en-US" sz="1900" dirty="0" smtClean="0"/>
              <a:t>Paying </a:t>
            </a:r>
            <a:r>
              <a:rPr lang="en-US" sz="1900" dirty="0"/>
              <a:t>attention, in a particular way: on purpose, in the present moment, and  </a:t>
            </a:r>
            <a:r>
              <a:rPr lang="en-US" sz="1900" dirty="0" smtClean="0"/>
              <a:t>non-judgmentally</a:t>
            </a:r>
            <a:endParaRPr lang="en-US" sz="1900" dirty="0"/>
          </a:p>
          <a:p>
            <a:endParaRPr lang="en-US" sz="1050" dirty="0"/>
          </a:p>
          <a:p>
            <a:r>
              <a:rPr lang="en-US" sz="1900" dirty="0"/>
              <a:t>Purposeful, nonjudgmental awareness</a:t>
            </a:r>
          </a:p>
          <a:p>
            <a:endParaRPr lang="en-US" sz="1100" dirty="0" smtClean="0"/>
          </a:p>
          <a:p>
            <a:r>
              <a:rPr lang="en-US" sz="1900" dirty="0" smtClean="0"/>
              <a:t>Being </a:t>
            </a:r>
            <a:r>
              <a:rPr lang="en-US" sz="1900" dirty="0"/>
              <a:t>mindful of our senses, our inner world of thoughts and emotions</a:t>
            </a:r>
          </a:p>
          <a:p>
            <a:endParaRPr lang="en-US" sz="1100" dirty="0"/>
          </a:p>
          <a:p>
            <a:r>
              <a:rPr lang="en-US" sz="1900" dirty="0"/>
              <a:t>Recognition that much of our stress and suffering comes from being pulled away from the present moment</a:t>
            </a:r>
          </a:p>
          <a:p>
            <a:endParaRPr lang="en-US" sz="1100" dirty="0"/>
          </a:p>
          <a:p>
            <a:r>
              <a:rPr lang="en-US" sz="1900" dirty="0"/>
              <a:t>Helps us respond, rather than react</a:t>
            </a:r>
          </a:p>
          <a:p>
            <a:endParaRPr lang="en-US" sz="1100" dirty="0"/>
          </a:p>
          <a:p>
            <a:r>
              <a:rPr lang="en-US" sz="1900" dirty="0"/>
              <a:t>Simple, but often not easy</a:t>
            </a:r>
          </a:p>
        </p:txBody>
      </p:sp>
      <p:pic>
        <p:nvPicPr>
          <p:cNvPr id="4" name="Picture 3"/>
          <p:cNvPicPr>
            <a:picLocks noChangeAspect="1"/>
          </p:cNvPicPr>
          <p:nvPr/>
        </p:nvPicPr>
        <p:blipFill>
          <a:blip r:embed="rId3"/>
          <a:stretch>
            <a:fillRect/>
          </a:stretch>
        </p:blipFill>
        <p:spPr>
          <a:xfrm>
            <a:off x="5223165" y="1219200"/>
            <a:ext cx="3888751" cy="5165558"/>
          </a:xfrm>
          <a:prstGeom prst="rect">
            <a:avLst/>
          </a:prstGeom>
        </p:spPr>
      </p:pic>
    </p:spTree>
    <p:extLst>
      <p:ext uri="{BB962C8B-B14F-4D97-AF65-F5344CB8AC3E}">
        <p14:creationId xmlns:p14="http://schemas.microsoft.com/office/powerpoint/2010/main" val="486221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19100"/>
            <a:ext cx="8166100" cy="1295400"/>
          </a:xfrm>
        </p:spPr>
        <p:txBody>
          <a:bodyPr/>
          <a:lstStyle/>
          <a:p>
            <a:pPr marL="0" indent="0" algn="ctr">
              <a:buNone/>
            </a:pPr>
            <a:r>
              <a:rPr lang="en-US" sz="4000" i="1" dirty="0" smtClean="0">
                <a:solidFill>
                  <a:srgbClr val="002060"/>
                </a:solidFill>
                <a:effectLst/>
              </a:rPr>
              <a:t>More Mindfulness Descriptions</a:t>
            </a:r>
            <a:endParaRPr lang="en-US" sz="4000" i="1" dirty="0">
              <a:solidFill>
                <a:srgbClr val="002060"/>
              </a:solidFill>
              <a:effectLst/>
            </a:endParaRPr>
          </a:p>
        </p:txBody>
      </p:sp>
      <p:sp>
        <p:nvSpPr>
          <p:cNvPr id="6" name="Oval 5"/>
          <p:cNvSpPr/>
          <p:nvPr/>
        </p:nvSpPr>
        <p:spPr>
          <a:xfrm>
            <a:off x="38100" y="2819400"/>
            <a:ext cx="2819400" cy="1981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smtClean="0"/>
              <a:t>Awareness</a:t>
            </a:r>
            <a:endParaRPr lang="en-US" sz="2400" b="1" dirty="0"/>
          </a:p>
        </p:txBody>
      </p:sp>
      <p:sp>
        <p:nvSpPr>
          <p:cNvPr id="8" name="Oval 7"/>
          <p:cNvSpPr/>
          <p:nvPr/>
        </p:nvSpPr>
        <p:spPr>
          <a:xfrm>
            <a:off x="5734050" y="2413000"/>
            <a:ext cx="3289300" cy="1854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t>Concentration plus attention</a:t>
            </a:r>
            <a:endParaRPr lang="en-US" sz="2400" b="1" dirty="0"/>
          </a:p>
        </p:txBody>
      </p:sp>
      <p:sp>
        <p:nvSpPr>
          <p:cNvPr id="9" name="Oval 8"/>
          <p:cNvSpPr/>
          <p:nvPr/>
        </p:nvSpPr>
        <p:spPr>
          <a:xfrm>
            <a:off x="2794000" y="3340100"/>
            <a:ext cx="3892550" cy="2667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smtClean="0"/>
              <a:t>Openheartedness</a:t>
            </a:r>
            <a:endParaRPr lang="en-US" sz="2400" b="1" dirty="0"/>
          </a:p>
        </p:txBody>
      </p:sp>
      <p:sp>
        <p:nvSpPr>
          <p:cNvPr id="10" name="Oval 9"/>
          <p:cNvSpPr/>
          <p:nvPr/>
        </p:nvSpPr>
        <p:spPr>
          <a:xfrm>
            <a:off x="1676400" y="1320800"/>
            <a:ext cx="18288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Being Present</a:t>
            </a:r>
            <a:endParaRPr lang="en-US" sz="2400" b="1" dirty="0"/>
          </a:p>
        </p:txBody>
      </p:sp>
      <p:sp>
        <p:nvSpPr>
          <p:cNvPr id="11" name="Oval 10"/>
          <p:cNvSpPr/>
          <p:nvPr/>
        </p:nvSpPr>
        <p:spPr>
          <a:xfrm>
            <a:off x="5397500" y="1066800"/>
            <a:ext cx="1981200" cy="1752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rPr>
              <a:t>Seeing Clearly</a:t>
            </a:r>
            <a:endParaRPr lang="en-US" sz="2400" b="1" dirty="0">
              <a:solidFill>
                <a:schemeClr val="bg1"/>
              </a:solidFill>
            </a:endParaRPr>
          </a:p>
        </p:txBody>
      </p:sp>
      <p:sp>
        <p:nvSpPr>
          <p:cNvPr id="12" name="Oval 11"/>
          <p:cNvSpPr/>
          <p:nvPr/>
        </p:nvSpPr>
        <p:spPr>
          <a:xfrm>
            <a:off x="3295650" y="1879600"/>
            <a:ext cx="2438400" cy="1930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smtClean="0"/>
              <a:t>Awakening</a:t>
            </a:r>
            <a:endParaRPr lang="en-US" sz="2400" b="1" dirty="0"/>
          </a:p>
        </p:txBody>
      </p:sp>
      <p:sp>
        <p:nvSpPr>
          <p:cNvPr id="13" name="Oval 12"/>
          <p:cNvSpPr/>
          <p:nvPr/>
        </p:nvSpPr>
        <p:spPr>
          <a:xfrm>
            <a:off x="6477000" y="4114800"/>
            <a:ext cx="2209800" cy="2133600"/>
          </a:xfrm>
          <a:prstGeom prst="ellipse">
            <a:avLst/>
          </a:prstGeom>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chemeClr val="bg1"/>
                </a:solidFill>
              </a:rPr>
              <a:t>Loving Presence</a:t>
            </a:r>
            <a:endParaRPr lang="en-US" sz="2400" b="1" dirty="0">
              <a:solidFill>
                <a:schemeClr val="bg1"/>
              </a:solidFill>
            </a:endParaRPr>
          </a:p>
        </p:txBody>
      </p:sp>
      <p:sp>
        <p:nvSpPr>
          <p:cNvPr id="14" name="Oval 13"/>
          <p:cNvSpPr/>
          <p:nvPr/>
        </p:nvSpPr>
        <p:spPr>
          <a:xfrm>
            <a:off x="520700" y="4432300"/>
            <a:ext cx="3403600" cy="2362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smtClean="0"/>
              <a:t>Compassionate Awareness</a:t>
            </a:r>
            <a:endParaRPr lang="en-US" sz="2400" b="1" dirty="0"/>
          </a:p>
        </p:txBody>
      </p:sp>
    </p:spTree>
    <p:extLst>
      <p:ext uri="{BB962C8B-B14F-4D97-AF65-F5344CB8AC3E}">
        <p14:creationId xmlns:p14="http://schemas.microsoft.com/office/powerpoint/2010/main" val="3070940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6512511" cy="1143000"/>
          </a:xfrm>
        </p:spPr>
        <p:txBody>
          <a:bodyPr/>
          <a:lstStyle/>
          <a:p>
            <a:pPr marL="0" indent="0" algn="l">
              <a:buNone/>
            </a:pPr>
            <a:r>
              <a:rPr lang="en-US" i="1" dirty="0">
                <a:solidFill>
                  <a:srgbClr val="002060"/>
                </a:solidFill>
                <a:effectLst/>
              </a:rPr>
              <a:t>Mindfulness is </a:t>
            </a:r>
            <a:r>
              <a:rPr lang="en-US" i="1" u="sng" dirty="0">
                <a:solidFill>
                  <a:srgbClr val="002060"/>
                </a:solidFill>
                <a:effectLst/>
              </a:rPr>
              <a:t>NOT</a:t>
            </a:r>
          </a:p>
        </p:txBody>
      </p:sp>
      <p:sp>
        <p:nvSpPr>
          <p:cNvPr id="3" name="Content Placeholder 2"/>
          <p:cNvSpPr>
            <a:spLocks noGrp="1"/>
          </p:cNvSpPr>
          <p:nvPr>
            <p:ph sz="quarter" idx="13"/>
          </p:nvPr>
        </p:nvSpPr>
        <p:spPr>
          <a:xfrm>
            <a:off x="1143000" y="1295400"/>
            <a:ext cx="7467600" cy="5181600"/>
          </a:xfrm>
        </p:spPr>
        <p:txBody>
          <a:bodyPr>
            <a:normAutofit fontScale="92500" lnSpcReduction="20000"/>
          </a:bodyPr>
          <a:lstStyle/>
          <a:p>
            <a:pPr marL="45720" indent="0">
              <a:buNone/>
            </a:pPr>
            <a:r>
              <a:rPr lang="en-US" dirty="0"/>
              <a:t>Long periods of passive sitting and gazing</a:t>
            </a:r>
          </a:p>
          <a:p>
            <a:pPr lvl="1"/>
            <a:r>
              <a:rPr lang="en-US" i="1" dirty="0"/>
              <a:t>It can be active </a:t>
            </a:r>
          </a:p>
          <a:p>
            <a:pPr lvl="2"/>
            <a:r>
              <a:rPr lang="en-US" i="1" dirty="0"/>
              <a:t>Yoga</a:t>
            </a:r>
          </a:p>
          <a:p>
            <a:pPr lvl="2"/>
            <a:r>
              <a:rPr lang="en-US" i="1" dirty="0"/>
              <a:t>Walks</a:t>
            </a:r>
          </a:p>
          <a:p>
            <a:endParaRPr lang="en-US" dirty="0"/>
          </a:p>
          <a:p>
            <a:pPr marL="45720" indent="0">
              <a:buNone/>
            </a:pPr>
            <a:r>
              <a:rPr lang="en-US" dirty="0"/>
              <a:t>Living in the present, never thinking of the past or the future</a:t>
            </a:r>
          </a:p>
          <a:p>
            <a:pPr lvl="1"/>
            <a:r>
              <a:rPr lang="en-US" i="1" dirty="0"/>
              <a:t>It is awareness and deliberate attention – even on the act of planning...</a:t>
            </a:r>
          </a:p>
          <a:p>
            <a:pPr lvl="1"/>
            <a:r>
              <a:rPr lang="en-US" i="1" dirty="0"/>
              <a:t>“Is this useful?”</a:t>
            </a:r>
          </a:p>
          <a:p>
            <a:endParaRPr lang="en-US" dirty="0"/>
          </a:p>
          <a:p>
            <a:pPr marL="45720" indent="0">
              <a:buNone/>
            </a:pPr>
            <a:r>
              <a:rPr lang="en-US" dirty="0"/>
              <a:t>Relaxation</a:t>
            </a:r>
          </a:p>
          <a:p>
            <a:pPr lvl="1"/>
            <a:r>
              <a:rPr lang="en-US" i="1" dirty="0"/>
              <a:t>It might be relaxing. It might be boring and annoying. It’s being with WHAT IS.</a:t>
            </a:r>
          </a:p>
          <a:p>
            <a:endParaRPr lang="en-US" dirty="0"/>
          </a:p>
          <a:p>
            <a:pPr marL="45720" indent="0">
              <a:buNone/>
            </a:pPr>
            <a:r>
              <a:rPr lang="en-US" dirty="0"/>
              <a:t>Zoning OUT</a:t>
            </a:r>
          </a:p>
          <a:p>
            <a:pPr lvl="1"/>
            <a:r>
              <a:rPr lang="en-US" i="1" dirty="0"/>
              <a:t>It is zoning IN</a:t>
            </a:r>
          </a:p>
        </p:txBody>
      </p:sp>
    </p:spTree>
    <p:extLst>
      <p:ext uri="{BB962C8B-B14F-4D97-AF65-F5344CB8AC3E}">
        <p14:creationId xmlns:p14="http://schemas.microsoft.com/office/powerpoint/2010/main" val="771184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6512511" cy="1143000"/>
          </a:xfrm>
        </p:spPr>
        <p:txBody>
          <a:bodyPr/>
          <a:lstStyle/>
          <a:p>
            <a:pPr marL="0" indent="0" algn="l">
              <a:buNone/>
            </a:pPr>
            <a:r>
              <a:rPr lang="en-US" i="1" dirty="0">
                <a:solidFill>
                  <a:srgbClr val="002060"/>
                </a:solidFill>
                <a:effectLst/>
              </a:rPr>
              <a:t>Mindfulness is </a:t>
            </a:r>
            <a:r>
              <a:rPr lang="en-US" i="1" u="sng" dirty="0">
                <a:solidFill>
                  <a:srgbClr val="002060"/>
                </a:solidFill>
                <a:effectLst/>
              </a:rPr>
              <a:t>NOT</a:t>
            </a:r>
          </a:p>
        </p:txBody>
      </p:sp>
      <p:sp>
        <p:nvSpPr>
          <p:cNvPr id="3" name="Content Placeholder 2"/>
          <p:cNvSpPr>
            <a:spLocks noGrp="1"/>
          </p:cNvSpPr>
          <p:nvPr>
            <p:ph sz="quarter" idx="13"/>
          </p:nvPr>
        </p:nvSpPr>
        <p:spPr>
          <a:xfrm>
            <a:off x="1219200" y="1219200"/>
            <a:ext cx="7467600" cy="5410200"/>
          </a:xfrm>
        </p:spPr>
        <p:txBody>
          <a:bodyPr>
            <a:normAutofit lnSpcReduction="10000"/>
          </a:bodyPr>
          <a:lstStyle/>
          <a:p>
            <a:r>
              <a:rPr lang="en-US" dirty="0"/>
              <a:t>Thinking about nothing</a:t>
            </a:r>
          </a:p>
          <a:p>
            <a:pPr lvl="1"/>
            <a:r>
              <a:rPr lang="en-US" i="1" dirty="0"/>
              <a:t>It is about being aware of our </a:t>
            </a:r>
            <a:r>
              <a:rPr lang="en-US" i="1" dirty="0" smtClean="0"/>
              <a:t>thoughts</a:t>
            </a:r>
          </a:p>
          <a:p>
            <a:pPr lvl="1"/>
            <a:r>
              <a:rPr lang="en-US" i="1" dirty="0" smtClean="0"/>
              <a:t>Treating your bundle of anxiety like a new baby</a:t>
            </a:r>
            <a:endParaRPr lang="en-US" i="1" dirty="0"/>
          </a:p>
          <a:p>
            <a:endParaRPr lang="en-US" dirty="0"/>
          </a:p>
          <a:p>
            <a:r>
              <a:rPr lang="en-US" dirty="0"/>
              <a:t>Being happy all the time, every second</a:t>
            </a:r>
          </a:p>
          <a:p>
            <a:pPr lvl="1"/>
            <a:r>
              <a:rPr lang="en-US" i="1" dirty="0"/>
              <a:t>It is bringing </a:t>
            </a:r>
            <a:r>
              <a:rPr lang="en-US" i="1" dirty="0" smtClean="0"/>
              <a:t>non-judgmental </a:t>
            </a:r>
            <a:r>
              <a:rPr lang="en-US" i="1" dirty="0"/>
              <a:t>awareness to the present moment</a:t>
            </a:r>
          </a:p>
          <a:p>
            <a:endParaRPr lang="en-US" dirty="0"/>
          </a:p>
          <a:p>
            <a:r>
              <a:rPr lang="en-US" dirty="0"/>
              <a:t>Religious</a:t>
            </a:r>
          </a:p>
          <a:p>
            <a:pPr lvl="1"/>
            <a:r>
              <a:rPr lang="en-US" i="1" dirty="0"/>
              <a:t>It can be a secular practice. </a:t>
            </a:r>
          </a:p>
          <a:p>
            <a:pPr lvl="1"/>
            <a:r>
              <a:rPr lang="en-US" i="1" dirty="0"/>
              <a:t>It is mental training.</a:t>
            </a:r>
          </a:p>
          <a:p>
            <a:pPr lvl="1"/>
            <a:r>
              <a:rPr lang="en-US" i="1" dirty="0"/>
              <a:t>It is supported by clinical research.</a:t>
            </a:r>
          </a:p>
          <a:p>
            <a:pPr lvl="1"/>
            <a:r>
              <a:rPr lang="en-US" i="1" dirty="0"/>
              <a:t>It is integrated into many workplaces, including Google, General Mills, and the Huffington Post</a:t>
            </a:r>
          </a:p>
          <a:p>
            <a:pPr lvl="1"/>
            <a:endParaRPr lang="en-US" dirty="0"/>
          </a:p>
        </p:txBody>
      </p:sp>
    </p:spTree>
    <p:extLst>
      <p:ext uri="{BB962C8B-B14F-4D97-AF65-F5344CB8AC3E}">
        <p14:creationId xmlns:p14="http://schemas.microsoft.com/office/powerpoint/2010/main" val="2611097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098" y="5105400"/>
            <a:ext cx="7010400" cy="1143000"/>
          </a:xfrm>
        </p:spPr>
        <p:txBody>
          <a:bodyPr/>
          <a:lstStyle/>
          <a:p>
            <a:pPr marL="0" indent="0" algn="ctr">
              <a:buNone/>
            </a:pPr>
            <a:r>
              <a:rPr lang="en-US" dirty="0">
                <a:solidFill>
                  <a:srgbClr val="002060"/>
                </a:solidFill>
                <a:effectLst/>
              </a:rPr>
              <a:t>The Science Behind Mindfulness Meditation</a:t>
            </a:r>
            <a:br>
              <a:rPr lang="en-US" dirty="0">
                <a:solidFill>
                  <a:srgbClr val="002060"/>
                </a:solidFill>
                <a:effectLst/>
              </a:rPr>
            </a:br>
            <a:r>
              <a:rPr lang="en-US" sz="1800" dirty="0">
                <a:solidFill>
                  <a:srgbClr val="002060"/>
                </a:solidFill>
                <a:effectLst/>
              </a:rPr>
              <a:t>https://www.youtube.com/watch?v=VTA0j8FfCvs</a:t>
            </a:r>
          </a:p>
        </p:txBody>
      </p:sp>
      <p:pic>
        <p:nvPicPr>
          <p:cNvPr id="3" name="VTA0j8FfCvs"/>
          <p:cNvPicPr>
            <a:picLocks noRot="1" noChangeAspect="1"/>
          </p:cNvPicPr>
          <p:nvPr>
            <a:videoFile r:link="rId1"/>
          </p:nvPr>
        </p:nvPicPr>
        <p:blipFill>
          <a:blip r:embed="rId4"/>
          <a:stretch>
            <a:fillRect/>
          </a:stretch>
        </p:blipFill>
        <p:spPr>
          <a:xfrm>
            <a:off x="152400" y="152400"/>
            <a:ext cx="8805333" cy="4953000"/>
          </a:xfrm>
          <a:prstGeom prst="rect">
            <a:avLst/>
          </a:prstGeom>
        </p:spPr>
      </p:pic>
    </p:spTree>
    <p:extLst>
      <p:ext uri="{BB962C8B-B14F-4D97-AF65-F5344CB8AC3E}">
        <p14:creationId xmlns:p14="http://schemas.microsoft.com/office/powerpoint/2010/main" val="331730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3505200" cy="1752600"/>
          </a:xfrm>
        </p:spPr>
        <p:txBody>
          <a:bodyPr/>
          <a:lstStyle/>
          <a:p>
            <a:pPr marL="0" indent="0" algn="l">
              <a:buNone/>
            </a:pPr>
            <a:r>
              <a:rPr lang="en-US" dirty="0" smtClean="0">
                <a:solidFill>
                  <a:srgbClr val="0070C0"/>
                </a:solidFill>
                <a:effectLst/>
              </a:rPr>
              <a:t>Mindfulness in the Headlines</a:t>
            </a:r>
            <a:endParaRPr lang="en-US" dirty="0">
              <a:solidFill>
                <a:srgbClr val="0070C0"/>
              </a:solidFill>
              <a:effectLst/>
            </a:endParaRPr>
          </a:p>
        </p:txBody>
      </p:sp>
      <p:sp>
        <p:nvSpPr>
          <p:cNvPr id="3" name="Content Placeholder 2"/>
          <p:cNvSpPr>
            <a:spLocks noGrp="1"/>
          </p:cNvSpPr>
          <p:nvPr>
            <p:ph sz="quarter" idx="13"/>
          </p:nvPr>
        </p:nvSpPr>
        <p:spPr>
          <a:xfrm>
            <a:off x="457200" y="2760345"/>
            <a:ext cx="8305800" cy="3945255"/>
          </a:xfrm>
        </p:spPr>
        <p:txBody>
          <a:bodyPr>
            <a:normAutofit/>
          </a:bodyPr>
          <a:lstStyle/>
          <a:p>
            <a:pPr marL="45720" indent="0">
              <a:buNone/>
            </a:pPr>
            <a:r>
              <a:rPr lang="en-US" sz="2800" b="1" dirty="0"/>
              <a:t>The Thai soccer coach taught his team to meditate in the flooded cave — and it may have played a powerful role in keeping them </a:t>
            </a:r>
            <a:r>
              <a:rPr lang="en-US" sz="2800" b="1" dirty="0" smtClean="0"/>
              <a:t>alive </a:t>
            </a:r>
          </a:p>
          <a:p>
            <a:pPr marL="45720" indent="0">
              <a:buNone/>
            </a:pPr>
            <a:r>
              <a:rPr lang="en-US" b="1" dirty="0" smtClean="0"/>
              <a:t>– Business Insider July 10,201</a:t>
            </a:r>
          </a:p>
          <a:p>
            <a:pPr lvl="2"/>
            <a:r>
              <a:rPr lang="en-US" sz="2000" dirty="0" smtClean="0"/>
              <a:t>Helped team cope with stress</a:t>
            </a:r>
          </a:p>
          <a:p>
            <a:pPr lvl="2"/>
            <a:r>
              <a:rPr lang="en-US" sz="2000" dirty="0" smtClean="0"/>
              <a:t>Reduces depression, anxiety and pain</a:t>
            </a:r>
          </a:p>
          <a:p>
            <a:pPr lvl="2"/>
            <a:r>
              <a:rPr lang="en-US" sz="2000" dirty="0" smtClean="0"/>
              <a:t>Helped turn down the intensity of outside disturbance</a:t>
            </a:r>
          </a:p>
          <a:p>
            <a:pPr lvl="2"/>
            <a:r>
              <a:rPr lang="en-US" sz="2000" dirty="0" smtClean="0"/>
              <a:t>Relaxed state conserves energy, reduces oxygen use</a:t>
            </a:r>
            <a:endParaRPr lang="en-US" sz="2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0800" y="12700"/>
            <a:ext cx="5257800" cy="2760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133107"/>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1777</TotalTime>
  <Words>3304</Words>
  <Application>Microsoft Office PowerPoint</Application>
  <PresentationFormat>On-screen Show (4:3)</PresentationFormat>
  <Paragraphs>367</Paragraphs>
  <Slides>33</Slides>
  <Notes>32</Notes>
  <HiddenSlides>0</HiddenSlides>
  <MMClips>2</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Slipstream</vt:lpstr>
      <vt:lpstr>Mindfulness</vt:lpstr>
      <vt:lpstr>Financial Disclosure</vt:lpstr>
      <vt:lpstr>Learning Objectives</vt:lpstr>
      <vt:lpstr>What is Mindfulness</vt:lpstr>
      <vt:lpstr>More Mindfulness Descriptions</vt:lpstr>
      <vt:lpstr>Mindfulness is NOT</vt:lpstr>
      <vt:lpstr>Mindfulness is NOT</vt:lpstr>
      <vt:lpstr>The Science Behind Mindfulness Meditation https://www.youtube.com/watch?v=VTA0j8FfCvs</vt:lpstr>
      <vt:lpstr>Mindfulness in the Headlines</vt:lpstr>
      <vt:lpstr>Mindfulness  (practice and logistics)</vt:lpstr>
      <vt:lpstr>Mindfulness  (practice and logistics)</vt:lpstr>
      <vt:lpstr>PowerPoint Presentation</vt:lpstr>
      <vt:lpstr>Benefits of Mindfulness for Children and Teens</vt:lpstr>
      <vt:lpstr>Benefits of Mindfulness for Children and Teens</vt:lpstr>
      <vt:lpstr>Benefits of Mindfulness for Teens</vt:lpstr>
      <vt:lpstr>Mindfulness: Youth Voices https://www.youtube.com/watch?v=kk7IBwuhXWM</vt:lpstr>
      <vt:lpstr>How to Share Mindfulness</vt:lpstr>
      <vt:lpstr>How to Share  Mindfulness</vt:lpstr>
      <vt:lpstr>How to Share Mindfulness</vt:lpstr>
      <vt:lpstr>How to Share Mindfulness</vt:lpstr>
      <vt:lpstr>How to Share Mindfulness</vt:lpstr>
      <vt:lpstr>How to Share Mindfulness</vt:lpstr>
      <vt:lpstr>Mindfulness Practice</vt:lpstr>
      <vt:lpstr>Informal Mindfulness</vt:lpstr>
      <vt:lpstr>Informal Mindfulness</vt:lpstr>
      <vt:lpstr>Mindfulness Practice Coloring</vt:lpstr>
      <vt:lpstr>PowerPoint Presentation</vt:lpstr>
      <vt:lpstr>PowerPoint Presentation</vt:lpstr>
      <vt:lpstr>Mindfulness Practice Urge Surfing</vt:lpstr>
      <vt:lpstr>How do we get teens to try mindfulness?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Tips for Training Youth on Mindfulness</dc:title>
  <dc:creator>Heather Austin, PhD</dc:creator>
  <cp:lastModifiedBy>Heather Austin, PhD</cp:lastModifiedBy>
  <cp:revision>64</cp:revision>
  <cp:lastPrinted>2018-07-26T21:58:46Z</cp:lastPrinted>
  <dcterms:created xsi:type="dcterms:W3CDTF">2006-08-16T00:00:00Z</dcterms:created>
  <dcterms:modified xsi:type="dcterms:W3CDTF">2018-07-27T15:05:48Z</dcterms:modified>
</cp:coreProperties>
</file>