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00_0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43891200" cy="21945600"/>
  <p:notesSz cx="6715125" cy="923925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57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57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57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57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57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57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57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57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57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914">
          <p15:clr>
            <a:srgbClr val="A4A3A4"/>
          </p15:clr>
        </p15:guide>
        <p15:guide id="2" orient="horz" pos="13464">
          <p15:clr>
            <a:srgbClr val="A4A3A4"/>
          </p15:clr>
        </p15:guide>
        <p15:guide id="3" pos="13824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65E753C-BB49-7A13-B5DE-1B94EF700F0B}" name="McDonald, Bre" initials="MB" userId="S::bmcdona3@uab.edu::ba2a5702-90c7-43bb-bbdd-5136f47bc103" providerId="AD"/>
  <p188:author id="{30FAB985-6623-AB0F-D106-9E65D163B71C}" name="Whyte, Kathryn Josephine" initials="WK" userId="S::kjwhyte@uab.edu::35b22e3a-5fec-4116-a3e8-0a21455af3a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5532"/>
    <a:srgbClr val="C0C0C0"/>
    <a:srgbClr val="009141"/>
    <a:srgbClr val="006699"/>
    <a:srgbClr val="A7C4FF"/>
    <a:srgbClr val="003064"/>
    <a:srgbClr val="EAEAEA"/>
    <a:srgbClr val="0046D2"/>
    <a:srgbClr val="FF0000"/>
    <a:srgbClr val="698E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67C789-F52E-1648-98A1-6835261376B3}" v="1256" dt="2026-01-07T20:53:23.900"/>
    <p1510:client id="{58788C4B-FD9B-BB2F-BB7F-A3267673531B}" v="1468" dt="2026-01-07T20:38:06.469"/>
    <p1510:client id="{5E08EB65-FFF1-42C6-6E24-E116543FDF27}" v="2364" dt="2026-01-07T20:36:41.660"/>
    <p1510:client id="{6FE48477-21D1-E0A9-ED61-0ED2AC350EF4}" v="1" dt="2026-01-07T20:59:35.337"/>
    <p1510:client id="{917640A1-F9B8-C727-7264-2FFFCFDDACB1}" v="3" dt="2026-01-07T18:41:38.543"/>
    <p1510:client id="{BDE11B8C-CE74-B467-1D20-564367545AD7}" v="211" dt="2026-01-07T18:57:45.286"/>
    <p1510:client id="{CEB8DC16-9AB3-87BA-7B28-6481A3F9EDE2}" v="1233" dt="2026-01-07T03:13:22.364"/>
    <p1510:client id="{D899BB45-08C1-AB34-AB8F-AFCC197CF176}" v="369" dt="2026-01-07T22:18:24.962"/>
    <p1510:client id="{ECAE0FBC-CFB3-A0D7-EE2E-54A87BB1F6C7}" v="26" dt="2026-01-07T20:44:59.7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6914"/>
        <p:guide orient="horz" pos="13464"/>
        <p:guide pos="13824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8/10/relationships/authors" Target="authors.xml"/></Relationships>
</file>

<file path=ppt/comments/modernComment_100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B9657C3-7BA3-4685-A810-B2B8C00031CA}" authorId="{30FAB985-6623-AB0F-D106-9E65D163B71C}" created="2026-01-07T18:41:16.51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56"/>
      <ac:spMk id="2091" creationId="{00000000-0000-0000-0000-000000000000}"/>
      <ac:txMk cp="23">
        <ac:context len="24" hash="3475253442"/>
      </ac:txMk>
    </ac:txMkLst>
    <p188:replyLst>
      <p188:reply id="{2E982E24-4034-4B64-A2F4-2D71058595FE}" authorId="{30FAB985-6623-AB0F-D106-9E65D163B71C}" created="2026-01-07T18:41:38.543">
        <p188:txBody>
          <a:bodyPr/>
          <a:lstStyle/>
          <a:p>
            <a:r>
              <a:rPr lang="en-US"/>
              <a:t>The rest of this is awesome and this is a slam dunk</a:t>
            </a:r>
          </a:p>
        </p188:txBody>
      </p188:reply>
    </p188:replyLst>
    <p188:txBody>
      <a:bodyPr/>
      <a:lstStyle/>
      <a:p>
        <a:r>
          <a:rPr lang="en-US"/>
          <a:t>Maybe we can make the middle column something about current/planned studies?  What the rooms do is answered really well in the first panel to me.  But i'm very close to the topic so i may be a poor barometer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098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3650" y="0"/>
            <a:ext cx="29098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107950" y="692150"/>
            <a:ext cx="6932613" cy="3465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3" y="4389438"/>
            <a:ext cx="5372100" cy="415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5700"/>
            <a:ext cx="29098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3650" y="8775700"/>
            <a:ext cx="29098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E279393-EA8E-4566-9981-4DCF205B52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172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8EF94F-346A-4ABD-AA2E-BF9553AF0950}" type="slidenum">
              <a:rPr lang="en-US"/>
              <a:pPr/>
              <a:t>1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/>
              <a:buChar char="•"/>
            </a:pPr>
            <a:r>
              <a:rPr lang="en-US" sz="1200" b="1">
                <a:latin typeface="Arial"/>
                <a:ea typeface="ＭＳ Ｐゴシック"/>
                <a:cs typeface="Arial"/>
              </a:rPr>
              <a:t>Subjects can move freely and stay for extended periods of time in the rooms, which are equipped with amenities such as a bed, television, exercise equipment, and ports to allow for the pass through of meals, medications, and blood sampling, when applicable.</a:t>
            </a:r>
            <a:endParaRPr lang="en-US" sz="1200" b="1">
              <a:latin typeface="Arial"/>
              <a:cs typeface="Arial"/>
            </a:endParaRPr>
          </a:p>
          <a:p>
            <a:pPr algn="l">
              <a:buFont typeface="Arial"/>
              <a:buChar char="•"/>
            </a:pPr>
            <a:endParaRPr lang="en-US" sz="1200" b="1">
              <a:latin typeface="Arial"/>
              <a:ea typeface="ＭＳ Ｐゴシック"/>
              <a:cs typeface="Arial"/>
            </a:endParaRPr>
          </a:p>
          <a:p>
            <a:pPr algn="l">
              <a:buFont typeface="Arial"/>
              <a:buChar char="•"/>
            </a:pPr>
            <a:r>
              <a:rPr lang="en-US" sz="1200" b="1">
                <a:latin typeface="Arial"/>
                <a:ea typeface="ＭＳ Ｐゴシック"/>
                <a:cs typeface="Arial"/>
              </a:rPr>
              <a:t>These systems help researchers better understand human metabolism, design more effective  health  interventions, leading to better health outcomes.</a:t>
            </a:r>
            <a:endParaRPr lang="en-US" sz="1200" b="1">
              <a:cs typeface="Arial" panose="020B0604020202020204" pitchFamily="34" charset="0"/>
            </a:endParaRPr>
          </a:p>
          <a:p>
            <a:endParaRPr lang="en-US"/>
          </a:p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sz="3000">
                <a:latin typeface="Arial"/>
                <a:ea typeface="ＭＳ Ｐゴシック"/>
                <a:cs typeface="Arial"/>
              </a:rPr>
              <a:t>Whole-room indirect calorimetry provides measurements of human energy expenditure and substrate utilization, both long-term (24-hour) and short-term (1–6-hour), for research studies.</a:t>
            </a:r>
            <a:endParaRPr lang="en-US">
              <a:latin typeface="Arial"/>
              <a:cs typeface="Arial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000">
                <a:latin typeface="Arial"/>
                <a:ea typeface="ＭＳ Ｐゴシック"/>
                <a:cs typeface="Arial"/>
              </a:rPr>
              <a:t>Used to determine the effects of weight loss and weight loss medication on whole-body metabolism and its components</a:t>
            </a:r>
            <a:endParaRPr lang="en-US">
              <a:latin typeface="Arial"/>
              <a:cs typeface="Arial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000">
                <a:latin typeface="Arial"/>
                <a:ea typeface="ＭＳ Ｐゴシック"/>
                <a:cs typeface="Arial"/>
              </a:rPr>
              <a:t>Ability to measure:</a:t>
            </a:r>
            <a:endParaRPr lang="en-US">
              <a:latin typeface="Arial"/>
              <a:cs typeface="Arial"/>
            </a:endParaRPr>
          </a:p>
          <a:p>
            <a:pPr lvl="1" algn="l">
              <a:buFont typeface="Courier New" panose="020B0604020202020204" pitchFamily="34" charset="0"/>
              <a:buChar char="o"/>
            </a:pPr>
            <a:r>
              <a:rPr lang="en-US" sz="3000">
                <a:latin typeface="Arial"/>
                <a:ea typeface="ＭＳ Ｐゴシック"/>
                <a:cs typeface="Arial"/>
              </a:rPr>
              <a:t>Total energy expenditure over 24 hours</a:t>
            </a:r>
          </a:p>
          <a:p>
            <a:pPr lvl="1" algn="l">
              <a:buFont typeface="Courier New" panose="020B0604020202020204" pitchFamily="34" charset="0"/>
              <a:buChar char="o"/>
            </a:pPr>
            <a:r>
              <a:rPr lang="en-US" sz="3000">
                <a:latin typeface="Arial"/>
                <a:ea typeface="ＭＳ Ｐゴシック"/>
                <a:cs typeface="Arial"/>
              </a:rPr>
              <a:t>Diet-induced thermogenesis</a:t>
            </a:r>
          </a:p>
          <a:p>
            <a:pPr lvl="1" algn="l">
              <a:buFont typeface="Courier New" panose="020B0604020202020204" pitchFamily="34" charset="0"/>
              <a:buChar char="o"/>
            </a:pPr>
            <a:r>
              <a:rPr lang="en-US" altLang="en-US" sz="3000">
                <a:latin typeface="Arial"/>
                <a:ea typeface="ＭＳ Ｐゴシック"/>
                <a:cs typeface="Arial"/>
              </a:rPr>
              <a:t>Exercise efficiency</a:t>
            </a:r>
          </a:p>
          <a:p>
            <a:pPr lvl="1" algn="l">
              <a:buFont typeface="Courier New" panose="020B0604020202020204" pitchFamily="34" charset="0"/>
              <a:buChar char="o"/>
            </a:pPr>
            <a:r>
              <a:rPr lang="en-US" sz="3000">
                <a:latin typeface="Arial"/>
                <a:ea typeface="ＭＳ Ｐゴシック"/>
                <a:cs typeface="Arial"/>
              </a:rPr>
              <a:t>Substrate oxidation</a:t>
            </a:r>
          </a:p>
          <a:p>
            <a:pPr lvl="1" algn="l">
              <a:buFont typeface="Courier New" panose="020B0604020202020204" pitchFamily="34" charset="0"/>
              <a:buChar char="o"/>
            </a:pPr>
            <a:r>
              <a:rPr lang="en-US" sz="3000">
                <a:latin typeface="Arial"/>
                <a:ea typeface="ＭＳ Ｐゴシック"/>
                <a:cs typeface="Arial"/>
              </a:rPr>
              <a:t>Resting energy expenditure</a:t>
            </a:r>
          </a:p>
          <a:p>
            <a:pPr lvl="1" algn="l">
              <a:buFont typeface="Courier New" panose="020B0604020202020204" pitchFamily="34" charset="0"/>
              <a:buChar char="o"/>
            </a:pPr>
            <a:r>
              <a:rPr lang="en-US" sz="3000">
                <a:latin typeface="Arial"/>
                <a:ea typeface="ＭＳ Ｐゴシック"/>
                <a:cs typeface="Arial"/>
              </a:rPr>
              <a:t>Sleeping energy expenditure</a:t>
            </a:r>
          </a:p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gaprint.com/" TargetMode="Externa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27"/>
          <a:stretch>
            <a:fillRect/>
          </a:stretch>
        </p:blipFill>
        <p:spPr bwMode="auto">
          <a:xfrm>
            <a:off x="37589459" y="21598535"/>
            <a:ext cx="3255359" cy="16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1"/>
          <p:cNvSpPr txBox="1"/>
          <p:nvPr userDrawn="1"/>
        </p:nvSpPr>
        <p:spPr>
          <a:xfrm>
            <a:off x="40821959" y="21521699"/>
            <a:ext cx="197566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300">
                <a:solidFill>
                  <a:schemeClr val="bg1"/>
                </a:solidFill>
              </a:rPr>
              <a:t>www.postersession.com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C7E6A034-93E0-421C-ACA5-B28573E1673A}"/>
              </a:ext>
            </a:extLst>
          </p:cNvPr>
          <p:cNvSpPr txBox="1"/>
          <p:nvPr userDrawn="1"/>
        </p:nvSpPr>
        <p:spPr>
          <a:xfrm>
            <a:off x="0" y="21822489"/>
            <a:ext cx="461986" cy="123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200">
                <a:solidFill>
                  <a:srgbClr val="003064"/>
                </a:solidFill>
              </a:rPr>
              <a:t>www.postersession.com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2908300" rtl="0" fontAlgn="base">
        <a:spcBef>
          <a:spcPct val="0"/>
        </a:spcBef>
        <a:spcAft>
          <a:spcPct val="0"/>
        </a:spcAft>
        <a:defRPr sz="14000">
          <a:solidFill>
            <a:schemeClr val="tx2"/>
          </a:solidFill>
          <a:latin typeface="+mj-lt"/>
          <a:ea typeface="+mj-ea"/>
          <a:cs typeface="+mj-cs"/>
        </a:defRPr>
      </a:lvl1pPr>
      <a:lvl2pPr algn="ctr" defTabSz="2908300" rtl="0" fontAlgn="base">
        <a:spcBef>
          <a:spcPct val="0"/>
        </a:spcBef>
        <a:spcAft>
          <a:spcPct val="0"/>
        </a:spcAft>
        <a:defRPr sz="14000">
          <a:solidFill>
            <a:schemeClr val="tx2"/>
          </a:solidFill>
          <a:latin typeface="Arial" charset="0"/>
        </a:defRPr>
      </a:lvl2pPr>
      <a:lvl3pPr algn="ctr" defTabSz="2908300" rtl="0" fontAlgn="base">
        <a:spcBef>
          <a:spcPct val="0"/>
        </a:spcBef>
        <a:spcAft>
          <a:spcPct val="0"/>
        </a:spcAft>
        <a:defRPr sz="14000">
          <a:solidFill>
            <a:schemeClr val="tx2"/>
          </a:solidFill>
          <a:latin typeface="Arial" charset="0"/>
        </a:defRPr>
      </a:lvl3pPr>
      <a:lvl4pPr algn="ctr" defTabSz="2908300" rtl="0" fontAlgn="base">
        <a:spcBef>
          <a:spcPct val="0"/>
        </a:spcBef>
        <a:spcAft>
          <a:spcPct val="0"/>
        </a:spcAft>
        <a:defRPr sz="14000">
          <a:solidFill>
            <a:schemeClr val="tx2"/>
          </a:solidFill>
          <a:latin typeface="Arial" charset="0"/>
        </a:defRPr>
      </a:lvl4pPr>
      <a:lvl5pPr algn="ctr" defTabSz="2908300" rtl="0" fontAlgn="base">
        <a:spcBef>
          <a:spcPct val="0"/>
        </a:spcBef>
        <a:spcAft>
          <a:spcPct val="0"/>
        </a:spcAft>
        <a:defRPr sz="14000">
          <a:solidFill>
            <a:schemeClr val="tx2"/>
          </a:solidFill>
          <a:latin typeface="Arial" charset="0"/>
        </a:defRPr>
      </a:lvl5pPr>
      <a:lvl6pPr marL="457200" algn="ctr" defTabSz="2908300" rtl="0" fontAlgn="base">
        <a:spcBef>
          <a:spcPct val="0"/>
        </a:spcBef>
        <a:spcAft>
          <a:spcPct val="0"/>
        </a:spcAft>
        <a:defRPr sz="14000">
          <a:solidFill>
            <a:schemeClr val="tx2"/>
          </a:solidFill>
          <a:latin typeface="Arial" charset="0"/>
        </a:defRPr>
      </a:lvl6pPr>
      <a:lvl7pPr marL="914400" algn="ctr" defTabSz="2908300" rtl="0" fontAlgn="base">
        <a:spcBef>
          <a:spcPct val="0"/>
        </a:spcBef>
        <a:spcAft>
          <a:spcPct val="0"/>
        </a:spcAft>
        <a:defRPr sz="14000">
          <a:solidFill>
            <a:schemeClr val="tx2"/>
          </a:solidFill>
          <a:latin typeface="Arial" charset="0"/>
        </a:defRPr>
      </a:lvl7pPr>
      <a:lvl8pPr marL="1371600" algn="ctr" defTabSz="2908300" rtl="0" fontAlgn="base">
        <a:spcBef>
          <a:spcPct val="0"/>
        </a:spcBef>
        <a:spcAft>
          <a:spcPct val="0"/>
        </a:spcAft>
        <a:defRPr sz="14000">
          <a:solidFill>
            <a:schemeClr val="tx2"/>
          </a:solidFill>
          <a:latin typeface="Arial" charset="0"/>
        </a:defRPr>
      </a:lvl8pPr>
      <a:lvl9pPr marL="1828800" algn="ctr" defTabSz="2908300" rtl="0" fontAlgn="base">
        <a:spcBef>
          <a:spcPct val="0"/>
        </a:spcBef>
        <a:spcAft>
          <a:spcPct val="0"/>
        </a:spcAft>
        <a:defRPr sz="14000">
          <a:solidFill>
            <a:schemeClr val="tx2"/>
          </a:solidFill>
          <a:latin typeface="Arial" charset="0"/>
        </a:defRPr>
      </a:lvl9pPr>
    </p:titleStyle>
    <p:bodyStyle>
      <a:lvl1pPr marL="1090613" indent="-1090613" algn="l" defTabSz="2908300" rtl="0" fontAlgn="base">
        <a:spcBef>
          <a:spcPct val="20000"/>
        </a:spcBef>
        <a:spcAft>
          <a:spcPct val="0"/>
        </a:spcAft>
        <a:buChar char="•"/>
        <a:defRPr sz="10100">
          <a:solidFill>
            <a:schemeClr val="tx1"/>
          </a:solidFill>
          <a:latin typeface="+mn-lt"/>
          <a:ea typeface="+mn-ea"/>
          <a:cs typeface="+mn-cs"/>
        </a:defRPr>
      </a:lvl1pPr>
      <a:lvl2pPr marL="2362200" indent="-909638" algn="l" defTabSz="2908300" rtl="0" fontAlgn="base">
        <a:spcBef>
          <a:spcPct val="20000"/>
        </a:spcBef>
        <a:spcAft>
          <a:spcPct val="0"/>
        </a:spcAft>
        <a:buChar char="–"/>
        <a:defRPr sz="8800">
          <a:solidFill>
            <a:schemeClr val="tx1"/>
          </a:solidFill>
          <a:latin typeface="+mn-lt"/>
        </a:defRPr>
      </a:lvl2pPr>
      <a:lvl3pPr marL="3633788" indent="-725488" algn="l" defTabSz="2908300" rtl="0" fontAlgn="base">
        <a:spcBef>
          <a:spcPct val="20000"/>
        </a:spcBef>
        <a:spcAft>
          <a:spcPct val="0"/>
        </a:spcAft>
        <a:buChar char="•"/>
        <a:defRPr sz="7600">
          <a:solidFill>
            <a:schemeClr val="tx1"/>
          </a:solidFill>
          <a:latin typeface="+mn-lt"/>
        </a:defRPr>
      </a:lvl3pPr>
      <a:lvl4pPr marL="5086350" indent="-725488" algn="l" defTabSz="2908300" rtl="0" fontAlgn="base">
        <a:spcBef>
          <a:spcPct val="20000"/>
        </a:spcBef>
        <a:spcAft>
          <a:spcPct val="0"/>
        </a:spcAft>
        <a:buChar char="–"/>
        <a:defRPr sz="6300">
          <a:solidFill>
            <a:schemeClr val="tx1"/>
          </a:solidFill>
          <a:latin typeface="+mn-lt"/>
        </a:defRPr>
      </a:lvl4pPr>
      <a:lvl5pPr marL="6540500" indent="-727075" algn="l" defTabSz="2908300" rtl="0" fontAlgn="base">
        <a:spcBef>
          <a:spcPct val="20000"/>
        </a:spcBef>
        <a:spcAft>
          <a:spcPct val="0"/>
        </a:spcAft>
        <a:buChar char="»"/>
        <a:defRPr sz="6300">
          <a:solidFill>
            <a:schemeClr val="tx1"/>
          </a:solidFill>
          <a:latin typeface="+mn-lt"/>
        </a:defRPr>
      </a:lvl5pPr>
      <a:lvl6pPr marL="6997700" indent="-727075" algn="l" defTabSz="2908300" rtl="0" fontAlgn="base">
        <a:spcBef>
          <a:spcPct val="20000"/>
        </a:spcBef>
        <a:spcAft>
          <a:spcPct val="0"/>
        </a:spcAft>
        <a:buChar char="»"/>
        <a:defRPr sz="6300">
          <a:solidFill>
            <a:schemeClr val="tx1"/>
          </a:solidFill>
          <a:latin typeface="+mn-lt"/>
        </a:defRPr>
      </a:lvl6pPr>
      <a:lvl7pPr marL="7454900" indent="-727075" algn="l" defTabSz="2908300" rtl="0" fontAlgn="base">
        <a:spcBef>
          <a:spcPct val="20000"/>
        </a:spcBef>
        <a:spcAft>
          <a:spcPct val="0"/>
        </a:spcAft>
        <a:buChar char="»"/>
        <a:defRPr sz="6300">
          <a:solidFill>
            <a:schemeClr val="tx1"/>
          </a:solidFill>
          <a:latin typeface="+mn-lt"/>
        </a:defRPr>
      </a:lvl7pPr>
      <a:lvl8pPr marL="7912100" indent="-727075" algn="l" defTabSz="2908300" rtl="0" fontAlgn="base">
        <a:spcBef>
          <a:spcPct val="20000"/>
        </a:spcBef>
        <a:spcAft>
          <a:spcPct val="0"/>
        </a:spcAft>
        <a:buChar char="»"/>
        <a:defRPr sz="6300">
          <a:solidFill>
            <a:schemeClr val="tx1"/>
          </a:solidFill>
          <a:latin typeface="+mn-lt"/>
        </a:defRPr>
      </a:lvl8pPr>
      <a:lvl9pPr marL="8369300" indent="-727075" algn="l" defTabSz="2908300" rtl="0" fontAlgn="base">
        <a:spcBef>
          <a:spcPct val="20000"/>
        </a:spcBef>
        <a:spcAft>
          <a:spcPct val="0"/>
        </a:spcAft>
        <a:buChar char="»"/>
        <a:defRPr sz="6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jpeg"/><Relationship Id="rId26" Type="http://schemas.openxmlformats.org/officeDocument/2006/relationships/image" Target="../media/image24.jpeg"/><Relationship Id="rId3" Type="http://schemas.microsoft.com/office/2018/10/relationships/comments" Target="../comments/modernComment_100_0.xml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31" Type="http://schemas.openxmlformats.org/officeDocument/2006/relationships/image" Target="../media/image29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jpe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55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AutoShape 31"/>
          <p:cNvSpPr>
            <a:spLocks noChangeArrowheads="1"/>
          </p:cNvSpPr>
          <p:nvPr/>
        </p:nvSpPr>
        <p:spPr bwMode="auto">
          <a:xfrm>
            <a:off x="29610496" y="4285116"/>
            <a:ext cx="13567290" cy="17322800"/>
          </a:xfrm>
          <a:prstGeom prst="roundRect">
            <a:avLst>
              <a:gd name="adj" fmla="val 7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B0830B6-ED8C-3E39-6477-E0A8B06ACAC2}"/>
              </a:ext>
            </a:extLst>
          </p:cNvPr>
          <p:cNvSpPr/>
          <p:nvPr/>
        </p:nvSpPr>
        <p:spPr bwMode="auto">
          <a:xfrm>
            <a:off x="30075166" y="16413777"/>
            <a:ext cx="12878614" cy="4913674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2908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32E7E55-D3B4-17DA-5647-4F134EE7CB57}"/>
              </a:ext>
            </a:extLst>
          </p:cNvPr>
          <p:cNvSpPr/>
          <p:nvPr/>
        </p:nvSpPr>
        <p:spPr bwMode="auto">
          <a:xfrm>
            <a:off x="14585075" y="5416820"/>
            <a:ext cx="14070116" cy="3592112"/>
          </a:xfrm>
          <a:prstGeom prst="roundRect">
            <a:avLst/>
          </a:prstGeom>
          <a:solidFill>
            <a:srgbClr val="1A553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2908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A569F42F-64D1-C10D-56B6-090576742911}"/>
              </a:ext>
            </a:extLst>
          </p:cNvPr>
          <p:cNvSpPr/>
          <p:nvPr/>
        </p:nvSpPr>
        <p:spPr bwMode="auto">
          <a:xfrm>
            <a:off x="30065041" y="5741506"/>
            <a:ext cx="12581817" cy="1073740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2908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78" name="AutoShape 30"/>
          <p:cNvSpPr>
            <a:spLocks noChangeArrowheads="1"/>
          </p:cNvSpPr>
          <p:nvPr/>
        </p:nvSpPr>
        <p:spPr bwMode="auto">
          <a:xfrm>
            <a:off x="14472131" y="4286863"/>
            <a:ext cx="14415992" cy="17322800"/>
          </a:xfrm>
          <a:prstGeom prst="roundRect">
            <a:avLst>
              <a:gd name="adj" fmla="val 7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/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7E72059D-BDA3-9458-AFC7-BCBA3F84ACF7}"/>
              </a:ext>
            </a:extLst>
          </p:cNvPr>
          <p:cNvSpPr/>
          <p:nvPr/>
        </p:nvSpPr>
        <p:spPr bwMode="auto">
          <a:xfrm>
            <a:off x="14606222" y="16410765"/>
            <a:ext cx="13895483" cy="481454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2908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4B1A2BB5-53A2-C56E-3C78-6606DBCDC319}"/>
              </a:ext>
            </a:extLst>
          </p:cNvPr>
          <p:cNvSpPr/>
          <p:nvPr/>
        </p:nvSpPr>
        <p:spPr bwMode="auto">
          <a:xfrm>
            <a:off x="14577422" y="9046752"/>
            <a:ext cx="13947825" cy="737614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2908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17A0C394-A017-0FB1-926E-B64966936AED}"/>
              </a:ext>
            </a:extLst>
          </p:cNvPr>
          <p:cNvSpPr/>
          <p:nvPr/>
        </p:nvSpPr>
        <p:spPr bwMode="auto">
          <a:xfrm>
            <a:off x="14577118" y="5408862"/>
            <a:ext cx="13924588" cy="362121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2908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685800" y="254000"/>
            <a:ext cx="42519600" cy="3505200"/>
          </a:xfrm>
          <a:prstGeom prst="roundRect">
            <a:avLst>
              <a:gd name="adj" fmla="val 1087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60559" tIns="30280" rIns="60559" bIns="30280" anchor="ctr"/>
          <a:lstStyle/>
          <a:p>
            <a:pPr defTabSz="2908300"/>
            <a:endParaRPr lang="en-US">
              <a:solidFill>
                <a:schemeClr val="bg1"/>
              </a:solidFill>
            </a:endParaRP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1333618" y="483209"/>
            <a:ext cx="40919400" cy="3569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0559" tIns="30280" rIns="60559" bIns="30280" anchor="t">
            <a:spAutoFit/>
          </a:bodyPr>
          <a:lstStyle/>
          <a:p>
            <a:pPr defTabSz="2908300">
              <a:spcBef>
                <a:spcPct val="50000"/>
              </a:spcBef>
            </a:pPr>
            <a:r>
              <a:rPr lang="en-US" sz="7200" b="1" dirty="0">
                <a:latin typeface="Arial"/>
                <a:cs typeface="Arial"/>
              </a:rPr>
              <a:t>Whole Room Indirect Calorimetry Suite</a:t>
            </a:r>
            <a:endParaRPr lang="en-US" sz="7200" b="1" dirty="0">
              <a:cs typeface="Arial"/>
            </a:endParaRPr>
          </a:p>
          <a:p>
            <a:pPr defTabSz="2908300"/>
            <a:r>
              <a:rPr lang="en-US" sz="4800" b="1" dirty="0">
                <a:latin typeface="Arial"/>
                <a:cs typeface="Arial"/>
              </a:rPr>
              <a:t>CORE SERVICES</a:t>
            </a:r>
          </a:p>
          <a:p>
            <a:pPr defTabSz="2908300"/>
            <a:r>
              <a:rPr lang="en-US" sz="2400" b="1" i="1" dirty="0">
                <a:latin typeface="Arial"/>
                <a:cs typeface="Arial"/>
              </a:rPr>
              <a:t>Department of Nutrition Sciences, School of Health Professions, University of Alabama at Birmingham</a:t>
            </a:r>
            <a:endParaRPr lang="en-US" sz="2400" b="1" i="1" dirty="0">
              <a:cs typeface="Arial"/>
            </a:endParaRPr>
          </a:p>
          <a:p>
            <a:pPr defTabSz="2908300"/>
            <a:r>
              <a:rPr lang="en-US" sz="2400" b="1" dirty="0">
                <a:latin typeface="Arial"/>
                <a:cs typeface="Arial"/>
              </a:rPr>
              <a:t>Supported by the NIH National Institute of Diabetes and Digestive Kidney Diseases </a:t>
            </a:r>
            <a:r>
              <a:rPr lang="en-US" sz="1400" b="1" dirty="0">
                <a:solidFill>
                  <a:srgbClr val="20558A"/>
                </a:solidFill>
                <a:highlight>
                  <a:srgbClr val="ECECEC"/>
                </a:highlight>
                <a:latin typeface="Roboto"/>
                <a:ea typeface="Roboto"/>
                <a:cs typeface="Roboto"/>
              </a:rPr>
              <a:t>5P30DK056336-24  </a:t>
            </a:r>
            <a:r>
              <a:rPr lang="en-US" sz="2400" b="1" dirty="0">
                <a:latin typeface="Arial"/>
                <a:cs typeface="Arial"/>
              </a:rPr>
              <a:t> and </a:t>
            </a:r>
            <a:r>
              <a:rPr lang="en-US" sz="1400" b="1" dirty="0">
                <a:solidFill>
                  <a:srgbClr val="20558A"/>
                </a:solidFill>
                <a:highlight>
                  <a:srgbClr val="ECECEC"/>
                </a:highlight>
                <a:latin typeface="Roboto"/>
                <a:ea typeface="Roboto"/>
                <a:cs typeface="Roboto"/>
              </a:rPr>
              <a:t>1S10OD036278-01  </a:t>
            </a:r>
            <a:endParaRPr lang="en-US" sz="1400" b="1" dirty="0">
              <a:latin typeface="Arial"/>
              <a:cs typeface="Arial"/>
            </a:endParaRPr>
          </a:p>
          <a:p>
            <a:pPr defTabSz="2908300"/>
            <a:r>
              <a:rPr lang="en-US" sz="3200" b="1" dirty="0">
                <a:latin typeface="Arial"/>
                <a:cs typeface="Arial"/>
              </a:rPr>
              <a:t>Chris Colvin, B.S; Bre McDonald M.S; Silvia Lopez B.S, Kathryn J. Whyte, PhD M.S RDN (Core Director)</a:t>
            </a:r>
            <a:endParaRPr lang="en-US" sz="3200" b="1" dirty="0">
              <a:cs typeface="Arial"/>
            </a:endParaRPr>
          </a:p>
          <a:p>
            <a:pPr defTabSz="2908300"/>
            <a:endParaRPr lang="en-US" sz="2800" b="1">
              <a:cs typeface="Arial"/>
            </a:endParaRPr>
          </a:p>
        </p:txBody>
      </p:sp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14503173" y="5530485"/>
            <a:ext cx="5752662" cy="55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60559" tIns="30280" rIns="60559" bIns="30280" anchor="t">
            <a:spAutoFit/>
          </a:bodyPr>
          <a:lstStyle/>
          <a:p>
            <a:pPr defTabSz="2908300">
              <a:spcBef>
                <a:spcPct val="50000"/>
              </a:spcBef>
            </a:pPr>
            <a:r>
              <a:rPr lang="en-US" sz="3200" b="1">
                <a:latin typeface="Arial"/>
                <a:cs typeface="Arial"/>
              </a:rPr>
              <a:t>Meet the Nutrition Team!</a:t>
            </a:r>
            <a:endParaRPr lang="en-US">
              <a:cs typeface="Arial"/>
            </a:endParaRPr>
          </a:p>
        </p:txBody>
      </p:sp>
      <p:sp>
        <p:nvSpPr>
          <p:cNvPr id="41" name="AutoShape 4"/>
          <p:cNvSpPr>
            <a:spLocks noChangeArrowheads="1"/>
          </p:cNvSpPr>
          <p:nvPr/>
        </p:nvSpPr>
        <p:spPr bwMode="auto">
          <a:xfrm>
            <a:off x="513130" y="4222955"/>
            <a:ext cx="13534536" cy="17297645"/>
          </a:xfrm>
          <a:prstGeom prst="roundRect">
            <a:avLst>
              <a:gd name="adj" fmla="val 7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6" name="Picture 5" descr="A person with shoulder-length blue/green hair works at the admin desk in the suite.">
            <a:extLst>
              <a:ext uri="{FF2B5EF4-FFF2-40B4-BE49-F238E27FC236}">
                <a16:creationId xmlns:a16="http://schemas.microsoft.com/office/drawing/2014/main" id="{B4EC8925-4DD3-F694-9BB6-C9133558C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472" y="398244"/>
            <a:ext cx="8311046" cy="329217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8047817-4B6E-CED9-01F4-A630167743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551242" y="2509478"/>
            <a:ext cx="8140307" cy="1186996"/>
          </a:xfrm>
          <a:prstGeom prst="rect">
            <a:avLst/>
          </a:prstGeom>
        </p:spPr>
      </p:pic>
      <p:sp>
        <p:nvSpPr>
          <p:cNvPr id="9" name="Text Box 25">
            <a:extLst>
              <a:ext uri="{FF2B5EF4-FFF2-40B4-BE49-F238E27FC236}">
                <a16:creationId xmlns:a16="http://schemas.microsoft.com/office/drawing/2014/main" id="{AB164FBA-BE30-086B-3761-44E88D57B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4045" y="9213309"/>
            <a:ext cx="12115358" cy="55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60559" tIns="30280" rIns="60559" bIns="30280" anchor="t">
            <a:spAutoFit/>
          </a:bodyPr>
          <a:lstStyle/>
          <a:p>
            <a:pPr defTabSz="2908300">
              <a:spcBef>
                <a:spcPct val="50000"/>
              </a:spcBef>
            </a:pPr>
            <a:r>
              <a:rPr lang="en-US" sz="3200" b="1">
                <a:latin typeface="Arial"/>
                <a:cs typeface="Arial"/>
              </a:rPr>
              <a:t>Exercise and Body Composition Anyone?</a:t>
            </a:r>
            <a:endParaRPr lang="en-US" sz="3200" b="1">
              <a:cs typeface="Arial"/>
            </a:endParaRPr>
          </a:p>
        </p:txBody>
      </p:sp>
      <p:sp>
        <p:nvSpPr>
          <p:cNvPr id="10" name="Text Box 25">
            <a:extLst>
              <a:ext uri="{FF2B5EF4-FFF2-40B4-BE49-F238E27FC236}">
                <a16:creationId xmlns:a16="http://schemas.microsoft.com/office/drawing/2014/main" id="{510FD8D1-B4FD-0973-C9DA-80FC8F94D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39822" y="15276495"/>
            <a:ext cx="6497984" cy="55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60559" tIns="30280" rIns="60559" bIns="30280" anchor="t">
            <a:spAutoFit/>
          </a:bodyPr>
          <a:lstStyle/>
          <a:p>
            <a:pPr defTabSz="2908300">
              <a:spcBef>
                <a:spcPct val="50000"/>
              </a:spcBef>
            </a:pPr>
            <a:endParaRPr lang="en-US" sz="3200" b="1">
              <a:cs typeface="Arial"/>
            </a:endParaRPr>
          </a:p>
        </p:txBody>
      </p:sp>
      <p:pic>
        <p:nvPicPr>
          <p:cNvPr id="5" name="Picture 4" descr="251204 251202 Webb Nutrition Sciences Interiors and Exteriors - Exercise Lab AKM-003-5500.jpg">
            <a:extLst>
              <a:ext uri="{FF2B5EF4-FFF2-40B4-BE49-F238E27FC236}">
                <a16:creationId xmlns:a16="http://schemas.microsoft.com/office/drawing/2014/main" id="{C9EBF2AA-0F3E-911E-B01A-82C6115267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93318" y="9887468"/>
            <a:ext cx="4893473" cy="3259142"/>
          </a:xfrm>
          <a:prstGeom prst="rect">
            <a:avLst/>
          </a:prstGeom>
        </p:spPr>
      </p:pic>
      <p:pic>
        <p:nvPicPr>
          <p:cNvPr id="7" name="Picture 6" descr="251204 251202 Webb Nutrition Sciences Interiors and Exteriors - DXA Lab AKM-012-5466.jpg">
            <a:extLst>
              <a:ext uri="{FF2B5EF4-FFF2-40B4-BE49-F238E27FC236}">
                <a16:creationId xmlns:a16="http://schemas.microsoft.com/office/drawing/2014/main" id="{8EB8DF0F-E85E-4BCA-9120-8B161BFC5F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61652" y="9895482"/>
            <a:ext cx="4923249" cy="3169811"/>
          </a:xfrm>
          <a:prstGeom prst="rect">
            <a:avLst/>
          </a:prstGeom>
        </p:spPr>
      </p:pic>
      <p:pic>
        <p:nvPicPr>
          <p:cNvPr id="11" name="Picture 10" descr="251202 251202 Webb Nutrition Sciences Interiors and Exteriors - metabolic kitchen AKM-007-5341.jpg">
            <a:extLst>
              <a:ext uri="{FF2B5EF4-FFF2-40B4-BE49-F238E27FC236}">
                <a16:creationId xmlns:a16="http://schemas.microsoft.com/office/drawing/2014/main" id="{A85F314A-82B0-77B5-5E86-DE9C5FD091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42285" y="6079648"/>
            <a:ext cx="4754358" cy="2770207"/>
          </a:xfrm>
          <a:prstGeom prst="rect">
            <a:avLst/>
          </a:prstGeom>
        </p:spPr>
      </p:pic>
      <p:pic>
        <p:nvPicPr>
          <p:cNvPr id="2" name="Picture 1" descr="40515_f1e10cb85bcb69e.jpeg">
            <a:extLst>
              <a:ext uri="{FF2B5EF4-FFF2-40B4-BE49-F238E27FC236}">
                <a16:creationId xmlns:a16="http://schemas.microsoft.com/office/drawing/2014/main" id="{7E9DA8B2-3361-FDC1-5799-4C90F28C28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13320" y="17360528"/>
            <a:ext cx="3099572" cy="3189733"/>
          </a:xfrm>
          <a:prstGeom prst="rect">
            <a:avLst/>
          </a:prstGeom>
        </p:spPr>
      </p:pic>
      <p:sp>
        <p:nvSpPr>
          <p:cNvPr id="4" name="Text Box 39">
            <a:extLst>
              <a:ext uri="{FF2B5EF4-FFF2-40B4-BE49-F238E27FC236}">
                <a16:creationId xmlns:a16="http://schemas.microsoft.com/office/drawing/2014/main" id="{D9B2B4FE-235E-F67D-6822-8BA7DA153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137" y="5717785"/>
            <a:ext cx="12443407" cy="1564402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/>
        </p:spPr>
        <p:txBody>
          <a:bodyPr wrap="square" lIns="40512" tIns="20256" rIns="40512" bIns="20256" anchor="t">
            <a:spAutoFit/>
          </a:bodyPr>
          <a:lstStyle>
            <a:lvl1pPr marL="342900" indent="-342900" algn="ctr" eaLnBrk="0" hangingPunct="0">
              <a:defRPr sz="5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 eaLnBrk="0" hangingPunct="0">
              <a:defRPr sz="5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 eaLnBrk="0" hangingPunct="0">
              <a:defRPr sz="5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 eaLnBrk="0" hangingPunct="0">
              <a:defRPr sz="5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 eaLnBrk="0" hangingPunct="0">
              <a:defRPr sz="5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buFont typeface="Wingdings" pitchFamily="2" charset="2"/>
              <a:buChar char="Ø"/>
            </a:pPr>
            <a:r>
              <a:rPr lang="en-US" sz="4000" b="1">
                <a:latin typeface="Arial"/>
                <a:ea typeface="ＭＳ Ｐゴシック"/>
                <a:cs typeface="Arial"/>
              </a:rPr>
              <a:t> </a:t>
            </a:r>
            <a:r>
              <a:rPr lang="en-US" sz="4000" b="1" u="sng">
                <a:latin typeface="Arial"/>
                <a:ea typeface="ＭＳ Ｐゴシック"/>
                <a:cs typeface="Arial"/>
              </a:rPr>
              <a:t>Indirect Calorimetry</a:t>
            </a:r>
            <a:r>
              <a:rPr lang="en-US" sz="4000" b="1">
                <a:latin typeface="Arial"/>
                <a:ea typeface="ＭＳ Ｐゴシック"/>
                <a:cs typeface="Arial"/>
              </a:rPr>
              <a:t>: Measurement of respiratory gas exchange (VCO2/VO2)</a:t>
            </a:r>
            <a:endParaRPr lang="en-US" altLang="en-US" sz="3600">
              <a:cs typeface="Arial" panose="020B0604020202020204" pitchFamily="34" charset="0"/>
            </a:endParaRPr>
          </a:p>
          <a:p>
            <a:pPr algn="l">
              <a:lnSpc>
                <a:spcPct val="95000"/>
              </a:lnSpc>
              <a:buFont typeface="Wingdings" pitchFamily="2" charset="2"/>
              <a:buChar char="Ø"/>
            </a:pPr>
            <a:endParaRPr lang="en-US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250815 2025-08-15 Calorimeter Suite for Media Kit Doctor Outside of Large Chamber Preparing to Draw Blood JAT-013-9694.jpg">
            <a:extLst>
              <a:ext uri="{FF2B5EF4-FFF2-40B4-BE49-F238E27FC236}">
                <a16:creationId xmlns:a16="http://schemas.microsoft.com/office/drawing/2014/main" id="{F563DCDD-DDEC-00C8-BE42-0BB88B02D5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92266" y="17370488"/>
            <a:ext cx="3238164" cy="31961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146D1E-260B-3889-4527-D00BF19C4AE6}"/>
              </a:ext>
            </a:extLst>
          </p:cNvPr>
          <p:cNvSpPr txBox="1"/>
          <p:nvPr/>
        </p:nvSpPr>
        <p:spPr>
          <a:xfrm>
            <a:off x="20228299" y="5756705"/>
            <a:ext cx="7987623" cy="3665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spcBef>
                <a:spcPts val="0"/>
              </a:spcBef>
              <a:spcAft>
                <a:spcPts val="100"/>
              </a:spcAft>
              <a:buFont typeface="Arial"/>
              <a:buChar char="•"/>
            </a:pPr>
            <a:r>
              <a:rPr lang="en-US" sz="3000">
                <a:latin typeface="Arial"/>
                <a:cs typeface="Arial"/>
              </a:rPr>
              <a:t>Expert registered dietitians with specialized metabolic research training</a:t>
            </a:r>
            <a:endParaRPr lang="en-US" sz="3000">
              <a:cs typeface="Arial" charset="0"/>
            </a:endParaRPr>
          </a:p>
          <a:p>
            <a:pPr marL="285750" indent="-285750" algn="l">
              <a:spcBef>
                <a:spcPts val="0"/>
              </a:spcBef>
              <a:spcAft>
                <a:spcPts val="100"/>
              </a:spcAft>
              <a:buFont typeface="Arial"/>
              <a:buChar char="•"/>
            </a:pPr>
            <a:endParaRPr lang="en-US" sz="800">
              <a:latin typeface="Arial"/>
              <a:cs typeface="Arial"/>
            </a:endParaRPr>
          </a:p>
          <a:p>
            <a:pPr marL="285750" indent="-285750" algn="l">
              <a:spcBef>
                <a:spcPts val="0"/>
              </a:spcBef>
              <a:spcAft>
                <a:spcPts val="100"/>
              </a:spcAft>
              <a:buFont typeface="Arial"/>
              <a:buChar char="•"/>
            </a:pPr>
            <a:r>
              <a:rPr lang="en-US" sz="3000">
                <a:latin typeface="Arial"/>
                <a:cs typeface="Arial"/>
              </a:rPr>
              <a:t>Precision diet formulation enabling controlled macronutrient manipulation</a:t>
            </a:r>
          </a:p>
          <a:p>
            <a:pPr marL="285750" indent="-285750" algn="l">
              <a:spcBef>
                <a:spcPts val="0"/>
              </a:spcBef>
              <a:spcAft>
                <a:spcPts val="100"/>
              </a:spcAft>
              <a:buFont typeface="Arial"/>
              <a:buChar char="•"/>
            </a:pPr>
            <a:endParaRPr lang="en-US" sz="800">
              <a:latin typeface="Arial"/>
              <a:cs typeface="Arial"/>
            </a:endParaRPr>
          </a:p>
          <a:p>
            <a:pPr marL="285750" indent="-285750" algn="l">
              <a:spcBef>
                <a:spcPts val="0"/>
              </a:spcBef>
              <a:spcAft>
                <a:spcPts val="100"/>
              </a:spcAft>
              <a:buFont typeface="Arial"/>
              <a:buChar char="•"/>
            </a:pPr>
            <a:r>
              <a:rPr lang="en-US" sz="3000">
                <a:latin typeface="Arial"/>
                <a:cs typeface="Arial"/>
              </a:rPr>
              <a:t>Pharmacy-grade meal preparation ensuring accurate energy balance measurements</a:t>
            </a:r>
            <a:endParaRPr lang="en-US" sz="3000">
              <a:cs typeface="Arial" charset="0"/>
            </a:endParaRPr>
          </a:p>
          <a:p>
            <a:pPr marL="857250" indent="-857250" algn="l">
              <a:buFont typeface="Arial"/>
              <a:buChar char="•"/>
            </a:pPr>
            <a:endParaRPr lang="en-US" sz="3200">
              <a:cs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198CBF-BFB2-2119-C962-F73B4E574A4E}"/>
              </a:ext>
            </a:extLst>
          </p:cNvPr>
          <p:cNvSpPr txBox="1"/>
          <p:nvPr/>
        </p:nvSpPr>
        <p:spPr>
          <a:xfrm>
            <a:off x="14785556" y="13295046"/>
            <a:ext cx="13430364" cy="41575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spcBef>
                <a:spcPts val="0"/>
              </a:spcBef>
              <a:spcAft>
                <a:spcPts val="100"/>
              </a:spcAft>
              <a:buFont typeface="Arial"/>
              <a:buChar char="•"/>
            </a:pPr>
            <a:r>
              <a:rPr lang="en-US" sz="3000">
                <a:latin typeface="Arial"/>
                <a:cs typeface="Arial"/>
              </a:rPr>
              <a:t>Advanced imaging techniques including the Dual-Energy X-ray Absorptiometry (DEXA) scanner allows for precise body composition analysis</a:t>
            </a:r>
            <a:endParaRPr lang="en-US" sz="3000">
              <a:cs typeface="Arial" charset="0"/>
            </a:endParaRPr>
          </a:p>
          <a:p>
            <a:pPr marL="285750" indent="-285750" algn="l">
              <a:spcBef>
                <a:spcPts val="0"/>
              </a:spcBef>
              <a:spcAft>
                <a:spcPts val="100"/>
              </a:spcAft>
              <a:buFont typeface="Arial"/>
              <a:buChar char="•"/>
            </a:pPr>
            <a:endParaRPr lang="en-US" sz="800">
              <a:latin typeface="Arial"/>
              <a:cs typeface="Arial"/>
            </a:endParaRPr>
          </a:p>
          <a:p>
            <a:pPr marL="285750" indent="-285750" algn="l">
              <a:spcBef>
                <a:spcPts val="0"/>
              </a:spcBef>
              <a:spcAft>
                <a:spcPts val="100"/>
              </a:spcAft>
              <a:buFont typeface="Arial"/>
              <a:buChar char="•"/>
            </a:pPr>
            <a:r>
              <a:rPr lang="en-US" sz="3000">
                <a:latin typeface="Arial"/>
                <a:cs typeface="Arial"/>
              </a:rPr>
              <a:t>Collaboration with UAB's exercise physiology team eneables comprehensive fitness assesment including VO₂max testing, substrate utilization, and exercise efficiency measurements</a:t>
            </a:r>
            <a:endParaRPr lang="en-US" sz="3000">
              <a:cs typeface="Arial" charset="0"/>
            </a:endParaRPr>
          </a:p>
          <a:p>
            <a:pPr marL="285750" indent="-285750" algn="l">
              <a:spcBef>
                <a:spcPts val="0"/>
              </a:spcBef>
              <a:spcAft>
                <a:spcPts val="100"/>
              </a:spcAft>
              <a:buFont typeface="Arial"/>
              <a:buChar char="•"/>
            </a:pPr>
            <a:endParaRPr lang="en-US" sz="800">
              <a:latin typeface="Arial"/>
              <a:cs typeface="Arial"/>
            </a:endParaRPr>
          </a:p>
          <a:p>
            <a:pPr marL="285750" indent="-285750" algn="l">
              <a:spcBef>
                <a:spcPts val="0"/>
              </a:spcBef>
              <a:spcAft>
                <a:spcPts val="100"/>
              </a:spcAft>
              <a:buFont typeface="Arial"/>
              <a:buChar char="•"/>
            </a:pPr>
            <a:endParaRPr lang="en-US" sz="3200">
              <a:cs typeface="Arial" charset="0"/>
            </a:endParaRPr>
          </a:p>
          <a:p>
            <a:pPr marL="857250" indent="-857250" algn="l">
              <a:buFont typeface="Arial"/>
              <a:buChar char="•"/>
            </a:pPr>
            <a:endParaRPr lang="en-US" sz="3200">
              <a:cs typeface="Arial" charset="0"/>
            </a:endParaRPr>
          </a:p>
        </p:txBody>
      </p:sp>
      <p:sp>
        <p:nvSpPr>
          <p:cNvPr id="18" name="Text Box 25">
            <a:extLst>
              <a:ext uri="{FF2B5EF4-FFF2-40B4-BE49-F238E27FC236}">
                <a16:creationId xmlns:a16="http://schemas.microsoft.com/office/drawing/2014/main" id="{D8194527-9C21-5F80-AA47-3368F0738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57573" y="16733685"/>
            <a:ext cx="7993790" cy="55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60559" tIns="30280" rIns="60559" bIns="30280" anchor="t">
            <a:spAutoFit/>
          </a:bodyPr>
          <a:lstStyle/>
          <a:p>
            <a:pPr defTabSz="2908300">
              <a:spcBef>
                <a:spcPct val="50000"/>
              </a:spcBef>
            </a:pPr>
            <a:r>
              <a:rPr lang="en-US" sz="3200" b="1">
                <a:latin typeface="Arial"/>
                <a:cs typeface="Arial"/>
              </a:rPr>
              <a:t>Clinical Markers and Phenotyping 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3B780E-5B8C-D885-0A0D-2AEB7968FBDD}"/>
              </a:ext>
            </a:extLst>
          </p:cNvPr>
          <p:cNvSpPr txBox="1"/>
          <p:nvPr/>
        </p:nvSpPr>
        <p:spPr>
          <a:xfrm>
            <a:off x="21508942" y="17166088"/>
            <a:ext cx="6532344" cy="35163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spcBef>
                <a:spcPts val="0"/>
              </a:spcBef>
              <a:spcAft>
                <a:spcPts val="100"/>
              </a:spcAft>
              <a:buFont typeface="Arial"/>
              <a:buChar char="•"/>
            </a:pPr>
            <a:r>
              <a:rPr lang="en-US" sz="3000">
                <a:latin typeface="Arial"/>
                <a:cs typeface="Arial"/>
              </a:rPr>
              <a:t>Comprehensive blood biomarkers including lipid profiles, metabolic hormones, and glucose markers</a:t>
            </a:r>
            <a:endParaRPr lang="en-US" sz="3000">
              <a:cs typeface="Arial" charset="0"/>
            </a:endParaRPr>
          </a:p>
          <a:p>
            <a:pPr marL="285750" indent="-285750" algn="l">
              <a:spcBef>
                <a:spcPts val="0"/>
              </a:spcBef>
              <a:spcAft>
                <a:spcPts val="100"/>
              </a:spcAft>
              <a:buFont typeface="Arial"/>
              <a:buChar char="•"/>
            </a:pPr>
            <a:endParaRPr lang="en-US" sz="800">
              <a:latin typeface="Arial"/>
              <a:cs typeface="Arial"/>
            </a:endParaRPr>
          </a:p>
          <a:p>
            <a:pPr marL="285750" indent="-285750" algn="l">
              <a:spcBef>
                <a:spcPts val="0"/>
              </a:spcBef>
              <a:spcAft>
                <a:spcPts val="100"/>
              </a:spcAft>
              <a:buFont typeface="Arial"/>
              <a:buChar char="•"/>
            </a:pPr>
            <a:r>
              <a:rPr lang="en-US" sz="3000">
                <a:latin typeface="Arial"/>
                <a:cs typeface="Arial"/>
              </a:rPr>
              <a:t>Sample collection and repository allows for longitudinal profiling across study interventions</a:t>
            </a:r>
            <a:endParaRPr lang="en-US" sz="3000">
              <a:cs typeface="Arial" charset="0"/>
            </a:endParaRPr>
          </a:p>
          <a:p>
            <a:pPr marL="857250" indent="-857250" algn="l">
              <a:buFont typeface="Arial"/>
              <a:buChar char="•"/>
            </a:pPr>
            <a:endParaRPr lang="en-US" sz="3200">
              <a:cs typeface="Arial" charset="0"/>
            </a:endParaRPr>
          </a:p>
        </p:txBody>
      </p:sp>
      <p:sp>
        <p:nvSpPr>
          <p:cNvPr id="32" name="Text Box 39">
            <a:extLst>
              <a:ext uri="{FF2B5EF4-FFF2-40B4-BE49-F238E27FC236}">
                <a16:creationId xmlns:a16="http://schemas.microsoft.com/office/drawing/2014/main" id="{4DB536CE-FECE-71B1-3206-A746BCE6A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0778" y="6088267"/>
            <a:ext cx="11610678" cy="11059309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  <a:effectLst/>
        </p:spPr>
        <p:txBody>
          <a:bodyPr wrap="square" lIns="40512" tIns="20256" rIns="40512" bIns="20256" anchor="t">
            <a:spAutoFit/>
          </a:bodyPr>
          <a:lstStyle>
            <a:lvl1pPr marL="342900" indent="-342900" algn="ctr" eaLnBrk="0" hangingPunct="0">
              <a:defRPr sz="5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 eaLnBrk="0" hangingPunct="0">
              <a:defRPr sz="5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 eaLnBrk="0" hangingPunct="0">
              <a:defRPr sz="5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 eaLnBrk="0" hangingPunct="0">
              <a:defRPr sz="5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 eaLnBrk="0" hangingPunct="0">
              <a:defRPr sz="5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>
              <a:buFont typeface="Arial" panose="020B0604020202020204" pitchFamily="34" charset="0"/>
              <a:buChar char="•"/>
            </a:pPr>
            <a:r>
              <a:rPr lang="en-US" sz="3000" b="1" u="sng" err="1">
                <a:latin typeface="Arial"/>
                <a:ea typeface="ＭＳ Ｐゴシック"/>
                <a:cs typeface="Arial"/>
              </a:rPr>
              <a:t>KetoWEI</a:t>
            </a:r>
            <a:endParaRPr lang="en-US" sz="3000" b="1" u="sng" err="1">
              <a:cs typeface="Arial"/>
            </a:endParaRPr>
          </a:p>
          <a:p>
            <a:pPr lvl="1" algn="l">
              <a:buFont typeface="Courier New" panose="020B0604020202020204" pitchFamily="34" charset="0"/>
              <a:buChar char="o"/>
            </a:pPr>
            <a:r>
              <a:rPr lang="en-US" sz="3000" dirty="0">
                <a:latin typeface="Arial"/>
                <a:ea typeface="ＭＳ Ｐゴシック"/>
                <a:cs typeface="Arial"/>
              </a:rPr>
              <a:t>Controlled diet intervention investigating effects of </a:t>
            </a:r>
            <a:r>
              <a:rPr lang="en-US" sz="3000" b="1" dirty="0">
                <a:latin typeface="Arial"/>
                <a:ea typeface="ＭＳ Ｐゴシック"/>
                <a:cs typeface="Arial"/>
              </a:rPr>
              <a:t>ketogenic versus low fat diet on energy expenditure</a:t>
            </a:r>
            <a:r>
              <a:rPr lang="en-US" sz="3000" dirty="0">
                <a:latin typeface="Arial"/>
                <a:ea typeface="ＭＳ Ｐゴシック"/>
                <a:cs typeface="Arial"/>
              </a:rPr>
              <a:t> and appetite after weight loss</a:t>
            </a:r>
            <a:endParaRPr lang="en-US" sz="3000" dirty="0">
              <a:cs typeface="Arial"/>
            </a:endParaRPr>
          </a:p>
          <a:p>
            <a:pPr lvl="1" algn="l">
              <a:buFont typeface="Courier New" panose="020B0604020202020204" pitchFamily="34" charset="0"/>
              <a:buChar char="o"/>
            </a:pPr>
            <a:endParaRPr lang="en-US" sz="1600">
              <a:latin typeface="Arial"/>
              <a:ea typeface="ＭＳ Ｐゴシック"/>
              <a:cs typeface="Arial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3000" b="1" u="sng" dirty="0">
                <a:latin typeface="Arial"/>
                <a:ea typeface="ＭＳ Ｐゴシック"/>
                <a:cs typeface="Arial"/>
              </a:rPr>
              <a:t>CHAMPS</a:t>
            </a:r>
            <a:endParaRPr lang="en-US" sz="3000" b="1" u="sng" dirty="0">
              <a:cs typeface="Arial"/>
            </a:endParaRPr>
          </a:p>
          <a:p>
            <a:pPr lvl="1" algn="l">
              <a:buFont typeface="Courier New" panose="020B0604020202020204" pitchFamily="34" charset="0"/>
              <a:buChar char="o"/>
            </a:pPr>
            <a:r>
              <a:rPr lang="en-US" sz="3000" dirty="0">
                <a:latin typeface="Arial"/>
                <a:ea typeface="ＭＳ Ｐゴシック"/>
                <a:cs typeface="Arial"/>
              </a:rPr>
              <a:t>Testing the </a:t>
            </a:r>
            <a:r>
              <a:rPr lang="en-US" sz="3000" b="1" dirty="0">
                <a:latin typeface="Arial"/>
                <a:ea typeface="ＭＳ Ｐゴシック"/>
                <a:cs typeface="Arial"/>
              </a:rPr>
              <a:t>reliability</a:t>
            </a:r>
            <a:r>
              <a:rPr lang="en-US" sz="3000" dirty="0">
                <a:latin typeface="Arial"/>
                <a:ea typeface="ＭＳ Ｐゴシック"/>
                <a:cs typeface="Arial"/>
              </a:rPr>
              <a:t> and </a:t>
            </a:r>
            <a:r>
              <a:rPr lang="en-US" sz="3000" b="1" dirty="0">
                <a:latin typeface="Arial"/>
                <a:ea typeface="ＭＳ Ｐゴシック"/>
                <a:cs typeface="Arial"/>
              </a:rPr>
              <a:t>repeatability</a:t>
            </a:r>
            <a:r>
              <a:rPr lang="en-US" sz="3000" dirty="0">
                <a:latin typeface="Arial"/>
                <a:ea typeface="ＭＳ Ｐゴシック"/>
                <a:cs typeface="Arial"/>
              </a:rPr>
              <a:t> measurements across multiple stays in whole-room indirect calorimeters (metabolic chambers). </a:t>
            </a:r>
          </a:p>
          <a:p>
            <a:pPr lvl="2" algn="l">
              <a:buFont typeface="Courier New" panose="020B0604020202020204" pitchFamily="34" charset="0"/>
              <a:buChar char="o"/>
            </a:pPr>
            <a:r>
              <a:rPr lang="en-US" sz="3000" dirty="0">
                <a:latin typeface="Arial"/>
                <a:ea typeface="ＭＳ Ｐゴシック"/>
                <a:cs typeface="Arial"/>
              </a:rPr>
              <a:t> Sub-studies: </a:t>
            </a:r>
          </a:p>
          <a:p>
            <a:pPr lvl="3" algn="l">
              <a:buFont typeface="Courier New" panose="020B0604020202020204" pitchFamily="34" charset="0"/>
              <a:buChar char="o"/>
            </a:pPr>
            <a:r>
              <a:rPr lang="en-US" sz="3000" b="1" dirty="0">
                <a:latin typeface="Arial"/>
                <a:ea typeface="ＭＳ Ｐゴシック"/>
                <a:cs typeface="Arial"/>
              </a:rPr>
              <a:t> Validation Studies</a:t>
            </a:r>
          </a:p>
          <a:p>
            <a:pPr lvl="3" algn="l">
              <a:buFont typeface="Courier New" panose="020B0604020202020204" pitchFamily="34" charset="0"/>
              <a:buChar char="o"/>
            </a:pPr>
            <a:r>
              <a:rPr lang="en-US" sz="3000" b="1" dirty="0">
                <a:latin typeface="Arial"/>
                <a:ea typeface="ＭＳ Ｐゴシック"/>
                <a:cs typeface="Arial"/>
              </a:rPr>
              <a:t> Infusion Studies</a:t>
            </a:r>
          </a:p>
          <a:p>
            <a:pPr lvl="3" algn="l">
              <a:buFont typeface="Courier New" panose="020B0604020202020204" pitchFamily="34" charset="0"/>
              <a:buChar char="o"/>
            </a:pPr>
            <a:endParaRPr lang="en-US" sz="2000" b="1">
              <a:latin typeface="Arial"/>
              <a:ea typeface="ＭＳ Ｐゴシック"/>
              <a:cs typeface="Arial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1" u="sng" dirty="0">
                <a:latin typeface="Arial"/>
                <a:ea typeface="ＭＳ Ｐゴシック"/>
                <a:cs typeface="Arial"/>
              </a:rPr>
              <a:t>Deep Phenotyping </a:t>
            </a:r>
            <a:endParaRPr lang="en-US" sz="3000" b="1" u="sng" dirty="0">
              <a:cs typeface="Arial"/>
            </a:endParaRPr>
          </a:p>
          <a:p>
            <a:pPr marL="857250" lvl="1" indent="-457200" algn="l">
              <a:buFont typeface="Courier New" panose="020B0604020202020204" pitchFamily="34" charset="0"/>
              <a:buChar char="o"/>
            </a:pPr>
            <a:r>
              <a:rPr lang="en-US" sz="3000" dirty="0">
                <a:latin typeface="Arial"/>
                <a:ea typeface="ＭＳ Ｐゴシック"/>
                <a:cs typeface="Arial"/>
              </a:rPr>
              <a:t>Acute Modulatory Role of Whole Grape Polyphenols on Metabolism and Metabolic Flexibility</a:t>
            </a:r>
            <a:endParaRPr lang="en-US" sz="3000" dirty="0">
              <a:cs typeface="Arial" panose="020B0604020202020204" pitchFamily="34" charset="0"/>
            </a:endParaRPr>
          </a:p>
          <a:p>
            <a:pPr marL="857250" lvl="1" indent="-457200" algn="l">
              <a:buFont typeface="Courier New" panose="020B0604020202020204" pitchFamily="34" charset="0"/>
              <a:buChar char="o"/>
            </a:pPr>
            <a:r>
              <a:rPr lang="en-US" sz="3000" dirty="0">
                <a:latin typeface="Arial"/>
                <a:ea typeface="ＭＳ Ｐゴシック"/>
                <a:cs typeface="Arial"/>
              </a:rPr>
              <a:t>Integration of mitochondrial respiration and tracing substrate appearance and clearance</a:t>
            </a:r>
            <a:endParaRPr lang="en-US" sz="3000" dirty="0"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000" b="1" u="sng"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1" u="sng" dirty="0">
                <a:latin typeface="Arial"/>
                <a:ea typeface="ＭＳ Ｐゴシック"/>
                <a:cs typeface="Arial"/>
              </a:rPr>
              <a:t>Wearable Technology</a:t>
            </a:r>
            <a:endParaRPr lang="en-US" sz="3000" b="1" u="sng" dirty="0">
              <a:cs typeface="Arial" panose="020B0604020202020204" pitchFamily="34" charset="0"/>
            </a:endParaRPr>
          </a:p>
          <a:p>
            <a:pPr marL="857250" lvl="1" indent="-457200" algn="l">
              <a:buFont typeface="Courier New" panose="020B0604020202020204" pitchFamily="34" charset="0"/>
              <a:buChar char="o"/>
            </a:pPr>
            <a:r>
              <a:rPr lang="en-US" sz="3000" dirty="0">
                <a:latin typeface="Arial"/>
                <a:ea typeface="ＭＳ Ｐゴシック"/>
                <a:cs typeface="Arial"/>
              </a:rPr>
              <a:t>Validation of research-grade and commercial wearables</a:t>
            </a:r>
            <a:endParaRPr lang="en-US" sz="3000" b="1" dirty="0">
              <a:cs typeface="Arial" panose="020B0604020202020204" pitchFamily="34" charset="0"/>
            </a:endParaRPr>
          </a:p>
          <a:p>
            <a:pPr marL="1257300" lvl="2" indent="-457200" algn="l">
              <a:buFont typeface="Courier New" panose="020B0604020202020204" pitchFamily="34" charset="0"/>
              <a:buChar char="o"/>
            </a:pPr>
            <a:r>
              <a:rPr lang="en-US" sz="3000" dirty="0">
                <a:latin typeface="Arial"/>
                <a:ea typeface="ＭＳ Ｐゴシック"/>
                <a:cs typeface="Arial"/>
              </a:rPr>
              <a:t>Physical activity trackers</a:t>
            </a:r>
            <a:endParaRPr lang="en-US" sz="3000" b="1" dirty="0">
              <a:cs typeface="Arial" panose="020B0604020202020204" pitchFamily="34" charset="0"/>
            </a:endParaRPr>
          </a:p>
          <a:p>
            <a:pPr marL="1257300" lvl="2" indent="-457200" algn="l">
              <a:buFont typeface="Courier New" panose="020B0604020202020204" pitchFamily="34" charset="0"/>
              <a:buChar char="o"/>
            </a:pPr>
            <a:r>
              <a:rPr lang="en-US" sz="3000" dirty="0">
                <a:latin typeface="Arial"/>
                <a:ea typeface="ＭＳ Ｐゴシック"/>
                <a:cs typeface="Arial"/>
              </a:rPr>
              <a:t>Sleep quality/duration</a:t>
            </a:r>
            <a:endParaRPr lang="en-US" sz="3000" dirty="0">
              <a:cs typeface="Arial" panose="020B0604020202020204" pitchFamily="34" charset="0"/>
            </a:endParaRPr>
          </a:p>
          <a:p>
            <a:pPr marL="1257300" lvl="2" indent="-457200" algn="l">
              <a:buFont typeface="Courier New" panose="020B0604020202020204" pitchFamily="34" charset="0"/>
              <a:buChar char="o"/>
            </a:pPr>
            <a:r>
              <a:rPr lang="en-US" sz="3000" dirty="0">
                <a:latin typeface="Arial"/>
                <a:ea typeface="ＭＳ Ｐゴシック"/>
                <a:cs typeface="Arial"/>
              </a:rPr>
              <a:t>Continuous Glucose Monitoring</a:t>
            </a:r>
            <a:endParaRPr lang="en-US" sz="3000" dirty="0"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000" b="1" u="sng"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222DDA1-C0D2-7032-AA5A-B3C0214C5453}"/>
              </a:ext>
            </a:extLst>
          </p:cNvPr>
          <p:cNvSpPr/>
          <p:nvPr/>
        </p:nvSpPr>
        <p:spPr bwMode="auto">
          <a:xfrm>
            <a:off x="1323472" y="4538447"/>
            <a:ext cx="11518963" cy="870415"/>
          </a:xfrm>
          <a:prstGeom prst="roundRect">
            <a:avLst/>
          </a:prstGeom>
          <a:solidFill>
            <a:srgbClr val="C0C0C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2908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Overview</a:t>
            </a:r>
            <a:endParaRPr kumimoji="0" lang="en-US" sz="72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036F2B6-402E-479E-1ACE-0A31F5F8B1C4}"/>
              </a:ext>
            </a:extLst>
          </p:cNvPr>
          <p:cNvSpPr/>
          <p:nvPr/>
        </p:nvSpPr>
        <p:spPr bwMode="auto">
          <a:xfrm>
            <a:off x="15329116" y="4526822"/>
            <a:ext cx="12090287" cy="711315"/>
          </a:xfrm>
          <a:prstGeom prst="roundRect">
            <a:avLst/>
          </a:prstGeom>
          <a:solidFill>
            <a:srgbClr val="C0C0C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2908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>
                <a:solidFill>
                  <a:schemeClr val="bg1"/>
                </a:solidFill>
              </a:rPr>
              <a:t>Core Collaboration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12BEDCD-3A06-C401-B505-B4B722EFB7D6}"/>
              </a:ext>
            </a:extLst>
          </p:cNvPr>
          <p:cNvSpPr/>
          <p:nvPr/>
        </p:nvSpPr>
        <p:spPr bwMode="auto">
          <a:xfrm>
            <a:off x="30348997" y="4554564"/>
            <a:ext cx="12325538" cy="677707"/>
          </a:xfrm>
          <a:prstGeom prst="roundRect">
            <a:avLst/>
          </a:prstGeom>
          <a:solidFill>
            <a:srgbClr val="C0C0C0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2908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>
                <a:solidFill>
                  <a:schemeClr val="bg1"/>
                </a:solidFill>
              </a:rPr>
              <a:t>Current/Planned Studies</a:t>
            </a:r>
          </a:p>
        </p:txBody>
      </p:sp>
      <p:pic>
        <p:nvPicPr>
          <p:cNvPr id="22" name="Google Shape;437;p55">
            <a:extLst>
              <a:ext uri="{FF2B5EF4-FFF2-40B4-BE49-F238E27FC236}">
                <a16:creationId xmlns:a16="http://schemas.microsoft.com/office/drawing/2014/main" id="{CE6C65FF-83F1-DE5A-C0E6-1C10554FD6C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559276" y="16610137"/>
            <a:ext cx="1183250" cy="140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38;p55">
            <a:extLst>
              <a:ext uri="{FF2B5EF4-FFF2-40B4-BE49-F238E27FC236}">
                <a16:creationId xmlns:a16="http://schemas.microsoft.com/office/drawing/2014/main" id="{76D7091E-C8B9-3FB3-DA74-2B15919B0ECA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8489244" y="16643752"/>
            <a:ext cx="3192675" cy="124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439;p55">
            <a:extLst>
              <a:ext uri="{FF2B5EF4-FFF2-40B4-BE49-F238E27FC236}">
                <a16:creationId xmlns:a16="http://schemas.microsoft.com/office/drawing/2014/main" id="{755BCD60-E0D1-D575-B8D4-7C17783AF9E7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3254135" y="19300080"/>
            <a:ext cx="3920899" cy="157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440;p55">
            <a:extLst>
              <a:ext uri="{FF2B5EF4-FFF2-40B4-BE49-F238E27FC236}">
                <a16:creationId xmlns:a16="http://schemas.microsoft.com/office/drawing/2014/main" id="{C231B450-C0D5-FC85-EACE-232459CA01B0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 l="55927"/>
          <a:stretch/>
        </p:blipFill>
        <p:spPr>
          <a:xfrm>
            <a:off x="38110151" y="19948246"/>
            <a:ext cx="734700" cy="82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442;p55" descr="Dynamic Therapeutics aims to transform hormone measurement with U-Rhythm |  BioWorld">
            <a:extLst>
              <a:ext uri="{FF2B5EF4-FFF2-40B4-BE49-F238E27FC236}">
                <a16:creationId xmlns:a16="http://schemas.microsoft.com/office/drawing/2014/main" id="{067D4B1C-5191-68A7-7895-D92EE22712FE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l="13147" r="12063"/>
          <a:stretch/>
        </p:blipFill>
        <p:spPr>
          <a:xfrm>
            <a:off x="33970927" y="16589763"/>
            <a:ext cx="1257600" cy="139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441;p55">
            <a:extLst>
              <a:ext uri="{FF2B5EF4-FFF2-40B4-BE49-F238E27FC236}">
                <a16:creationId xmlns:a16="http://schemas.microsoft.com/office/drawing/2014/main" id="{C92CBC4E-CCB2-94E9-2D42-6A51706686EC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 b="37035"/>
          <a:stretch/>
        </p:blipFill>
        <p:spPr>
          <a:xfrm>
            <a:off x="39802824" y="19077753"/>
            <a:ext cx="2096423" cy="1961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443;p55" descr="June: U-RHYTHM device | News and ...">
            <a:extLst>
              <a:ext uri="{FF2B5EF4-FFF2-40B4-BE49-F238E27FC236}">
                <a16:creationId xmlns:a16="http://schemas.microsoft.com/office/drawing/2014/main" id="{5C558061-5AB7-9FAC-8478-FF746ADCB100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7483785" y="18368745"/>
            <a:ext cx="1257600" cy="70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444;p55" descr="Bittium Faros Event Recorder and Holter – Tenby Medical">
            <a:extLst>
              <a:ext uri="{FF2B5EF4-FFF2-40B4-BE49-F238E27FC236}">
                <a16:creationId xmlns:a16="http://schemas.microsoft.com/office/drawing/2014/main" id="{174AFC37-884B-AD7E-050A-36BE159BB135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l="34755" t="38381" r="33278" b="26701"/>
          <a:stretch/>
        </p:blipFill>
        <p:spPr>
          <a:xfrm>
            <a:off x="31066897" y="19937078"/>
            <a:ext cx="1499675" cy="92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447;p55">
            <a:extLst>
              <a:ext uri="{FF2B5EF4-FFF2-40B4-BE49-F238E27FC236}">
                <a16:creationId xmlns:a16="http://schemas.microsoft.com/office/drawing/2014/main" id="{D36573DA-02D6-7DDC-60E2-6F242BB3ADD0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 t="26530" b="22614"/>
          <a:stretch/>
        </p:blipFill>
        <p:spPr>
          <a:xfrm>
            <a:off x="34955309" y="18258224"/>
            <a:ext cx="1436192" cy="934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446;p55">
            <a:extLst>
              <a:ext uri="{FF2B5EF4-FFF2-40B4-BE49-F238E27FC236}">
                <a16:creationId xmlns:a16="http://schemas.microsoft.com/office/drawing/2014/main" id="{801768B0-C3CC-B229-1689-A39F6CEC02F8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0364706" y="16672983"/>
            <a:ext cx="2902669" cy="236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448;p55">
            <a:extLst>
              <a:ext uri="{FF2B5EF4-FFF2-40B4-BE49-F238E27FC236}">
                <a16:creationId xmlns:a16="http://schemas.microsoft.com/office/drawing/2014/main" id="{003A3F81-1B2D-5ECE-05EE-8D4264778238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9624560" y="18041892"/>
            <a:ext cx="1646812" cy="10308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: Rounded Corners 62">
            <a:extLst>
              <a:ext uri="{FF2B5EF4-FFF2-40B4-BE49-F238E27FC236}">
                <a16:creationId xmlns:a16="http://schemas.microsoft.com/office/drawing/2014/main" id="{3DE7205E-E25C-68B0-3585-22364FAFAE30}"/>
              </a:ext>
            </a:extLst>
          </p:cNvPr>
          <p:cNvSpPr/>
          <p:nvPr/>
        </p:nvSpPr>
        <p:spPr bwMode="auto">
          <a:xfrm>
            <a:off x="797221" y="17630403"/>
            <a:ext cx="12971358" cy="36970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2908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Whole Room Calorimeter Uses</a:t>
            </a:r>
          </a:p>
        </p:txBody>
      </p:sp>
      <p:pic>
        <p:nvPicPr>
          <p:cNvPr id="48" name="Picture 47" descr="Cartoon of a dragon wearing a white coat and glasses&#10;&#10;AI-generated content may be incorrect.">
            <a:extLst>
              <a:ext uri="{FF2B5EF4-FFF2-40B4-BE49-F238E27FC236}">
                <a16:creationId xmlns:a16="http://schemas.microsoft.com/office/drawing/2014/main" id="{F1E8F234-F1CB-85FE-35A4-21579F48EA5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1288834" y="1737788"/>
            <a:ext cx="1385701" cy="14179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ADF77E-3BB7-AB65-ECC8-1C62075693C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193027" y="18770183"/>
            <a:ext cx="7772400" cy="2356126"/>
          </a:xfrm>
          <a:prstGeom prst="rect">
            <a:avLst/>
          </a:prstGeom>
        </p:spPr>
      </p:pic>
      <p:sp>
        <p:nvSpPr>
          <p:cNvPr id="23" name="Rectangle: Rounded Corners 63">
            <a:extLst>
              <a:ext uri="{FF2B5EF4-FFF2-40B4-BE49-F238E27FC236}">
                <a16:creationId xmlns:a16="http://schemas.microsoft.com/office/drawing/2014/main" id="{7FE54FEC-C13C-0CE7-8D85-685251C55DAE}"/>
              </a:ext>
            </a:extLst>
          </p:cNvPr>
          <p:cNvSpPr/>
          <p:nvPr/>
        </p:nvSpPr>
        <p:spPr bwMode="auto">
          <a:xfrm>
            <a:off x="685800" y="7137920"/>
            <a:ext cx="13227074" cy="1058472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2908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3" name="Picture 42" descr="A room with a door and a mirror&#10;&#10;AI-generated content may be incorrect.">
            <a:extLst>
              <a:ext uri="{FF2B5EF4-FFF2-40B4-BE49-F238E27FC236}">
                <a16:creationId xmlns:a16="http://schemas.microsoft.com/office/drawing/2014/main" id="{446C026D-559C-F2D9-5D39-E99759E91E1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0" r="1" b="5409"/>
          <a:stretch>
            <a:fillRect/>
          </a:stretch>
        </p:blipFill>
        <p:spPr>
          <a:xfrm>
            <a:off x="1598669" y="7756969"/>
            <a:ext cx="3333453" cy="3451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Picture 43" descr="A room with a door and a room with a white curtain&#10;&#10;AI-generated content may be incorrect.">
            <a:extLst>
              <a:ext uri="{FF2B5EF4-FFF2-40B4-BE49-F238E27FC236}">
                <a16:creationId xmlns:a16="http://schemas.microsoft.com/office/drawing/2014/main" id="{CB06A9C8-8AA2-BCBA-61FD-AB34F7021D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247" y="8087485"/>
            <a:ext cx="4552297" cy="3027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" name="Content Placeholder 5" descr="A room with a door and a cabinet&#10;&#10;AI-generated content may be incorrect.">
            <a:extLst>
              <a:ext uri="{FF2B5EF4-FFF2-40B4-BE49-F238E27FC236}">
                <a16:creationId xmlns:a16="http://schemas.microsoft.com/office/drawing/2014/main" id="{D25E3731-CD5C-7D7E-49DC-61802314150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778" y="7730309"/>
            <a:ext cx="2947577" cy="3444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wall with pipes and valves&#10;&#10;AI-generated content may be incorrect.">
            <a:extLst>
              <a:ext uri="{FF2B5EF4-FFF2-40B4-BE49-F238E27FC236}">
                <a16:creationId xmlns:a16="http://schemas.microsoft.com/office/drawing/2014/main" id="{C79DA4C4-BEB4-CD28-FA58-6CBB87FC872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8412" y="14419090"/>
            <a:ext cx="4258156" cy="2964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50ED146-245A-C98B-850E-CAF54B37649D}"/>
              </a:ext>
            </a:extLst>
          </p:cNvPr>
          <p:cNvSpPr txBox="1"/>
          <p:nvPr/>
        </p:nvSpPr>
        <p:spPr>
          <a:xfrm>
            <a:off x="1559875" y="11480387"/>
            <a:ext cx="112825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908300"/>
            <a:r>
              <a:rPr lang="en-US" sz="3600" b="1"/>
              <a:t>Meet the Chambers</a:t>
            </a:r>
          </a:p>
          <a:p>
            <a:pPr marL="857250" indent="-857250" algn="l" defTabSz="2908300">
              <a:buFont typeface="Arial" panose="020B0604020202020204" pitchFamily="34" charset="0"/>
              <a:buChar char="•"/>
            </a:pPr>
            <a:r>
              <a:rPr lang="en-US" sz="3200" b="1" i="1"/>
              <a:t>Large- 27m</a:t>
            </a:r>
            <a:r>
              <a:rPr lang="en-US" sz="3200" b="1" i="1" baseline="30000"/>
              <a:t>3</a:t>
            </a:r>
            <a:r>
              <a:rPr lang="en-US" sz="3200" b="1" i="1"/>
              <a:t> </a:t>
            </a:r>
            <a:r>
              <a:rPr lang="en-US" sz="3200"/>
              <a:t>(adult, 24-hour studies)</a:t>
            </a:r>
          </a:p>
          <a:p>
            <a:pPr marL="857250" indent="-857250" algn="l" defTabSz="2908300">
              <a:buFont typeface="Arial" panose="020B0604020202020204" pitchFamily="34" charset="0"/>
              <a:buChar char="•"/>
            </a:pPr>
            <a:r>
              <a:rPr lang="en-US" sz="3200" b="1" i="1"/>
              <a:t>Flex- 6m</a:t>
            </a:r>
            <a:r>
              <a:rPr lang="en-US" sz="3200" b="1" i="1" baseline="30000"/>
              <a:t>3</a:t>
            </a:r>
            <a:r>
              <a:rPr lang="en-US" sz="3200" b="1" i="1"/>
              <a:t> </a:t>
            </a:r>
            <a:r>
              <a:rPr lang="en-US" sz="3200"/>
              <a:t>(acute, 1-4-hour studies; e.g., exercise test, resting energy expenditure, meal test)</a:t>
            </a:r>
          </a:p>
          <a:p>
            <a:pPr marL="857250" indent="-857250" algn="l" defTabSz="2908300">
              <a:buFont typeface="Arial" panose="020B0604020202020204" pitchFamily="34" charset="0"/>
              <a:buChar char="•"/>
            </a:pPr>
            <a:r>
              <a:rPr lang="en-US" sz="3200" b="1" i="1"/>
              <a:t>Medium-16m</a:t>
            </a:r>
            <a:r>
              <a:rPr lang="en-US" sz="3200" b="1" i="1" baseline="30000"/>
              <a:t>3</a:t>
            </a:r>
            <a:r>
              <a:rPr lang="en-US" sz="3200"/>
              <a:t> (pediatric, 24-hour studies; adult, short-term studies)</a:t>
            </a:r>
          </a:p>
        </p:txBody>
      </p:sp>
      <p:pic>
        <p:nvPicPr>
          <p:cNvPr id="74" name="Picture 73" descr="A close-up of a person&#10;&#10;AI-generated content may be incorrect.">
            <a:extLst>
              <a:ext uri="{FF2B5EF4-FFF2-40B4-BE49-F238E27FC236}">
                <a16:creationId xmlns:a16="http://schemas.microsoft.com/office/drawing/2014/main" id="{7EB6EC1E-F9CC-A5AB-6163-440181E23C4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9550162" y="438851"/>
            <a:ext cx="1859075" cy="1866772"/>
          </a:xfrm>
          <a:prstGeom prst="rect">
            <a:avLst/>
          </a:prstGeom>
        </p:spPr>
      </p:pic>
      <p:pic>
        <p:nvPicPr>
          <p:cNvPr id="75" name="Picture 74" descr="A close-up of a young person&#10;&#10;AI-generated content may be incorrect.">
            <a:extLst>
              <a:ext uri="{FF2B5EF4-FFF2-40B4-BE49-F238E27FC236}">
                <a16:creationId xmlns:a16="http://schemas.microsoft.com/office/drawing/2014/main" id="{C468D9B9-54CA-972D-8F52-63040C7899D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7004706" y="440225"/>
            <a:ext cx="1858619" cy="1881655"/>
          </a:xfrm>
          <a:prstGeom prst="rect">
            <a:avLst/>
          </a:prstGeom>
        </p:spPr>
      </p:pic>
      <p:pic>
        <p:nvPicPr>
          <p:cNvPr id="76" name="Picture 75" descr="A person with long hair smiling&#10;&#10;AI-generated content may be incorrect.">
            <a:extLst>
              <a:ext uri="{FF2B5EF4-FFF2-40B4-BE49-F238E27FC236}">
                <a16:creationId xmlns:a16="http://schemas.microsoft.com/office/drawing/2014/main" id="{D767129A-1C7A-542A-FB00-973BFF70CB8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8" b="24698"/>
          <a:stretch>
            <a:fillRect/>
          </a:stretch>
        </p:blipFill>
        <p:spPr>
          <a:xfrm>
            <a:off x="34593448" y="480757"/>
            <a:ext cx="1676842" cy="17477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46564BE-2059-679C-5A3F-65F6076C6EF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680465" y="14689771"/>
            <a:ext cx="4258156" cy="27659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Default Design">
  <a:themeElements>
    <a:clrScheme name="Custom 2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3064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29083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29083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Default Design</vt:lpstr>
      <vt:lpstr>PowerPoint Presentation</vt:lpstr>
    </vt:vector>
  </TitlesOfParts>
  <Company>MegaPrint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48x96 Horizontal Template</dc:title>
  <dc:creator>NYONRC</dc:creator>
  <cp:keywords>www.postersession.com</cp:keywords>
  <dc:description>©MegaPrint Inc. 2009-2105</dc:description>
  <cp:revision>31</cp:revision>
  <dcterms:created xsi:type="dcterms:W3CDTF">2008-12-04T00:20:37Z</dcterms:created>
  <dcterms:modified xsi:type="dcterms:W3CDTF">2026-01-07T22:18:41Z</dcterms:modified>
  <cp:category>Research Poster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e7542bc-63e5-412b-b0a0-d9586028a7d0_Enabled">
    <vt:lpwstr>true</vt:lpwstr>
  </property>
  <property fmtid="{D5CDD505-2E9C-101B-9397-08002B2CF9AE}" pid="3" name="MSIP_Label_ae7542bc-63e5-412b-b0a0-d9586028a7d0_Method">
    <vt:lpwstr>Standard</vt:lpwstr>
  </property>
  <property fmtid="{D5CDD505-2E9C-101B-9397-08002B2CF9AE}" pid="4" name="MSIP_Label_ae7542bc-63e5-412b-b0a0-d9586028a7d0_Name">
    <vt:lpwstr>Sensitive</vt:lpwstr>
  </property>
  <property fmtid="{D5CDD505-2E9C-101B-9397-08002B2CF9AE}" pid="5" name="MSIP_Label_ae7542bc-63e5-412b-b0a0-d9586028a7d0_SiteId">
    <vt:lpwstr>d8999fe4-76af-40b3-b435-1d8977abc08c</vt:lpwstr>
  </property>
  <property fmtid="{D5CDD505-2E9C-101B-9397-08002B2CF9AE}" pid="6" name="MSIP_Label_ae7542bc-63e5-412b-b0a0-d9586028a7d0_ActionId">
    <vt:lpwstr>36a089b4-39a4-48cd-a1c6-7ca12193f984</vt:lpwstr>
  </property>
  <property fmtid="{D5CDD505-2E9C-101B-9397-08002B2CF9AE}" pid="7" name="MSIP_Label_ae7542bc-63e5-412b-b0a0-d9586028a7d0_ContentBits">
    <vt:lpwstr>0</vt:lpwstr>
  </property>
  <property fmtid="{D5CDD505-2E9C-101B-9397-08002B2CF9AE}" pid="8" name="MSIP_Label_ae7542bc-63e5-412b-b0a0-d9586028a7d0_Tag">
    <vt:lpwstr>10, 3, 0, 2</vt:lpwstr>
  </property>
  <property fmtid="{D5CDD505-2E9C-101B-9397-08002B2CF9AE}" pid="9" name="MSIP_Label_ae7542bc-63e5-412b-b0a0-d9586028a7d0_SetDate">
    <vt:lpwstr>2026-01-07T02:33:23Z</vt:lpwstr>
  </property>
</Properties>
</file>