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62" r:id="rId3"/>
  </p:sldIdLst>
  <p:sldSz cx="43891200" cy="32918400"/>
  <p:notesSz cx="6858000" cy="9144000"/>
  <p:embeddedFontLst>
    <p:embeddedFont>
      <p:font typeface="Tahoma" panose="020B0604030504040204" pitchFamily="34" charset="0"/>
      <p:regular r:id="rId4"/>
      <p:bold r:id="rId5"/>
    </p:embeddedFont>
    <p:embeddedFont>
      <p:font typeface="Verdana" panose="020B060403050404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78"/>
    <a:srgbClr val="B80088"/>
    <a:srgbClr val="CC0099"/>
    <a:srgbClr val="800080"/>
    <a:srgbClr val="00133A"/>
    <a:srgbClr val="001642"/>
    <a:srgbClr val="001B50"/>
    <a:srgbClr val="E25B00"/>
    <a:srgbClr val="FF6600"/>
    <a:srgbClr val="EA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3902A-5B69-7A70-55CF-5A259EC770D0}" v="1" dt="2026-01-02T17:02:20.347"/>
    <p1510:client id="{63BDA25C-0EB9-F44B-8DB1-D33680C93ED6}" v="73" dt="2025-12-31T20:37:25.155"/>
    <p1510:client id="{A038AEB0-AFF4-D467-66E4-6801FD6DD601}" v="48" dt="2025-12-31T17:48:53.293"/>
    <p1510:client id="{DFA395ED-AF17-3829-A53C-214E41362B93}" v="1" dt="2025-12-31T20:21:10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B4D9C-7796-4329-9CE2-77E1D0BC38C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04DCB5-A524-47E0-A6E4-71F4A4BDE1A1}">
      <dgm:prSet phldrT="[Text]" phldr="0"/>
      <dgm:spPr/>
      <dgm:t>
        <a:bodyPr/>
        <a:lstStyle/>
        <a:p>
          <a:r>
            <a:rPr lang="en-US"/>
            <a:t>Claims</a:t>
          </a:r>
        </a:p>
      </dgm:t>
    </dgm:pt>
    <dgm:pt modelId="{9F48A6E6-9AE9-4EC3-967B-1A2BC4B7B668}" type="parTrans" cxnId="{9057DE71-1E96-4150-875F-F63BCF4A27E3}">
      <dgm:prSet/>
      <dgm:spPr/>
      <dgm:t>
        <a:bodyPr/>
        <a:lstStyle/>
        <a:p>
          <a:endParaRPr lang="en-US"/>
        </a:p>
      </dgm:t>
    </dgm:pt>
    <dgm:pt modelId="{1D74AE62-47DA-4736-8E1D-1420FEC0F01F}" type="sibTrans" cxnId="{9057DE71-1E96-4150-875F-F63BCF4A27E3}">
      <dgm:prSet/>
      <dgm:spPr/>
      <dgm:t>
        <a:bodyPr/>
        <a:lstStyle/>
        <a:p>
          <a:endParaRPr lang="en-US"/>
        </a:p>
      </dgm:t>
    </dgm:pt>
    <dgm:pt modelId="{57423634-731C-44C5-99EF-C45548C93DFD}">
      <dgm:prSet phldrT="[Text]" phldr="0"/>
      <dgm:spPr/>
      <dgm:t>
        <a:bodyPr/>
        <a:lstStyle/>
        <a:p>
          <a:r>
            <a:rPr lang="en-US"/>
            <a:t>Analytics</a:t>
          </a:r>
        </a:p>
      </dgm:t>
    </dgm:pt>
    <dgm:pt modelId="{E800A10D-31CF-4D4B-950C-53E04FEC4603}" type="parTrans" cxnId="{E841050C-C751-4BDB-96ED-DAE36C0217F8}">
      <dgm:prSet/>
      <dgm:spPr/>
      <dgm:t>
        <a:bodyPr/>
        <a:lstStyle/>
        <a:p>
          <a:endParaRPr lang="en-US"/>
        </a:p>
      </dgm:t>
    </dgm:pt>
    <dgm:pt modelId="{7D317A02-6B32-4EC3-99B1-4E0427C3058B}" type="sibTrans" cxnId="{E841050C-C751-4BDB-96ED-DAE36C0217F8}">
      <dgm:prSet/>
      <dgm:spPr/>
      <dgm:t>
        <a:bodyPr/>
        <a:lstStyle/>
        <a:p>
          <a:endParaRPr lang="en-US"/>
        </a:p>
      </dgm:t>
    </dgm:pt>
    <dgm:pt modelId="{4865CDFD-80F0-4795-8A92-FA7DB65F66B2}">
      <dgm:prSet phldrT="[Text]" phldr="0"/>
      <dgm:spPr/>
      <dgm:t>
        <a:bodyPr/>
        <a:lstStyle/>
        <a:p>
          <a:r>
            <a:rPr lang="en-US"/>
            <a:t>Insights</a:t>
          </a:r>
        </a:p>
      </dgm:t>
    </dgm:pt>
    <dgm:pt modelId="{06D3C552-3CAB-4D84-9AD2-A9A05B9E1C41}" type="parTrans" cxnId="{3F420E67-0EFA-4EAD-99E8-485599F518C7}">
      <dgm:prSet/>
      <dgm:spPr/>
      <dgm:t>
        <a:bodyPr/>
        <a:lstStyle/>
        <a:p>
          <a:endParaRPr lang="en-US"/>
        </a:p>
      </dgm:t>
    </dgm:pt>
    <dgm:pt modelId="{990853DA-4647-43AF-8F69-0EA8B4950DCE}" type="sibTrans" cxnId="{3F420E67-0EFA-4EAD-99E8-485599F518C7}">
      <dgm:prSet/>
      <dgm:spPr/>
      <dgm:t>
        <a:bodyPr/>
        <a:lstStyle/>
        <a:p>
          <a:endParaRPr lang="en-US"/>
        </a:p>
      </dgm:t>
    </dgm:pt>
    <dgm:pt modelId="{270CA4DF-A680-4995-91A5-6C49E8754DC2}">
      <dgm:prSet phldrT="[Text]" phldr="0"/>
      <dgm:spPr/>
      <dgm:t>
        <a:bodyPr/>
        <a:lstStyle/>
        <a:p>
          <a:r>
            <a:rPr lang="en-US"/>
            <a:t>Policy impact</a:t>
          </a:r>
        </a:p>
      </dgm:t>
    </dgm:pt>
    <dgm:pt modelId="{C30507F9-A514-4858-8BA0-C4D059C2F786}" type="parTrans" cxnId="{E337307C-B6F6-46E0-AC63-859893E9D8D0}">
      <dgm:prSet/>
      <dgm:spPr/>
      <dgm:t>
        <a:bodyPr/>
        <a:lstStyle/>
        <a:p>
          <a:endParaRPr lang="en-US"/>
        </a:p>
      </dgm:t>
    </dgm:pt>
    <dgm:pt modelId="{CE047646-77CA-49FF-B471-3A788E144098}" type="sibTrans" cxnId="{E337307C-B6F6-46E0-AC63-859893E9D8D0}">
      <dgm:prSet/>
      <dgm:spPr/>
      <dgm:t>
        <a:bodyPr/>
        <a:lstStyle/>
        <a:p>
          <a:endParaRPr lang="en-US"/>
        </a:p>
      </dgm:t>
    </dgm:pt>
    <dgm:pt modelId="{14E457EB-AB9B-4B8A-A772-12AED7F8B44D}" type="pres">
      <dgm:prSet presAssocID="{CD9B4D9C-7796-4329-9CE2-77E1D0BC38CE}" presName="Name0" presStyleCnt="0">
        <dgm:presLayoutVars>
          <dgm:dir/>
          <dgm:resizeHandles val="exact"/>
        </dgm:presLayoutVars>
      </dgm:prSet>
      <dgm:spPr/>
    </dgm:pt>
    <dgm:pt modelId="{EB0871D8-C4AD-429F-A6EB-3B06E39B95C5}" type="pres">
      <dgm:prSet presAssocID="{5104DCB5-A524-47E0-A6E4-71F4A4BDE1A1}" presName="node" presStyleLbl="node1" presStyleIdx="0" presStyleCnt="4">
        <dgm:presLayoutVars>
          <dgm:bulletEnabled val="1"/>
        </dgm:presLayoutVars>
      </dgm:prSet>
      <dgm:spPr/>
    </dgm:pt>
    <dgm:pt modelId="{F14A3595-DF63-4C01-839F-CDA2F917ECBB}" type="pres">
      <dgm:prSet presAssocID="{1D74AE62-47DA-4736-8E1D-1420FEC0F01F}" presName="sibTrans" presStyleLbl="sibTrans2D1" presStyleIdx="0" presStyleCnt="3"/>
      <dgm:spPr/>
    </dgm:pt>
    <dgm:pt modelId="{76513DC6-D39C-48F5-89E1-161B5081B42D}" type="pres">
      <dgm:prSet presAssocID="{1D74AE62-47DA-4736-8E1D-1420FEC0F01F}" presName="connectorText" presStyleLbl="sibTrans2D1" presStyleIdx="0" presStyleCnt="3"/>
      <dgm:spPr/>
    </dgm:pt>
    <dgm:pt modelId="{4B677AC8-AC7E-4106-9A6D-813BED60B976}" type="pres">
      <dgm:prSet presAssocID="{57423634-731C-44C5-99EF-C45548C93DFD}" presName="node" presStyleLbl="node1" presStyleIdx="1" presStyleCnt="4">
        <dgm:presLayoutVars>
          <dgm:bulletEnabled val="1"/>
        </dgm:presLayoutVars>
      </dgm:prSet>
      <dgm:spPr/>
    </dgm:pt>
    <dgm:pt modelId="{D7F8688A-33F0-4728-AA8B-EBD08F49FB26}" type="pres">
      <dgm:prSet presAssocID="{7D317A02-6B32-4EC3-99B1-4E0427C3058B}" presName="sibTrans" presStyleLbl="sibTrans2D1" presStyleIdx="1" presStyleCnt="3"/>
      <dgm:spPr/>
    </dgm:pt>
    <dgm:pt modelId="{376E1E13-97AB-4F19-B28C-58F875F8F3B3}" type="pres">
      <dgm:prSet presAssocID="{7D317A02-6B32-4EC3-99B1-4E0427C3058B}" presName="connectorText" presStyleLbl="sibTrans2D1" presStyleIdx="1" presStyleCnt="3"/>
      <dgm:spPr/>
    </dgm:pt>
    <dgm:pt modelId="{86018D7C-1CC5-4530-8D29-F78C16875CF4}" type="pres">
      <dgm:prSet presAssocID="{4865CDFD-80F0-4795-8A92-FA7DB65F66B2}" presName="node" presStyleLbl="node1" presStyleIdx="2" presStyleCnt="4">
        <dgm:presLayoutVars>
          <dgm:bulletEnabled val="1"/>
        </dgm:presLayoutVars>
      </dgm:prSet>
      <dgm:spPr/>
    </dgm:pt>
    <dgm:pt modelId="{828582AD-0A04-475B-907F-A77A0BAB2D4C}" type="pres">
      <dgm:prSet presAssocID="{990853DA-4647-43AF-8F69-0EA8B4950DCE}" presName="sibTrans" presStyleLbl="sibTrans2D1" presStyleIdx="2" presStyleCnt="3"/>
      <dgm:spPr/>
    </dgm:pt>
    <dgm:pt modelId="{686E0B5C-9CED-40CE-B437-4E761334F0AD}" type="pres">
      <dgm:prSet presAssocID="{990853DA-4647-43AF-8F69-0EA8B4950DCE}" presName="connectorText" presStyleLbl="sibTrans2D1" presStyleIdx="2" presStyleCnt="3"/>
      <dgm:spPr/>
    </dgm:pt>
    <dgm:pt modelId="{DD960E7C-E3D7-49D5-B0B7-B175BE890CDD}" type="pres">
      <dgm:prSet presAssocID="{270CA4DF-A680-4995-91A5-6C49E8754DC2}" presName="node" presStyleLbl="node1" presStyleIdx="3" presStyleCnt="4">
        <dgm:presLayoutVars>
          <dgm:bulletEnabled val="1"/>
        </dgm:presLayoutVars>
      </dgm:prSet>
      <dgm:spPr/>
    </dgm:pt>
  </dgm:ptLst>
  <dgm:cxnLst>
    <dgm:cxn modelId="{BE7BCC01-CEDA-4CB4-8EC8-58D6DC04BCBA}" type="presOf" srcId="{1D74AE62-47DA-4736-8E1D-1420FEC0F01F}" destId="{F14A3595-DF63-4C01-839F-CDA2F917ECBB}" srcOrd="0" destOrd="0" presId="urn:microsoft.com/office/officeart/2005/8/layout/process1"/>
    <dgm:cxn modelId="{E841050C-C751-4BDB-96ED-DAE36C0217F8}" srcId="{CD9B4D9C-7796-4329-9CE2-77E1D0BC38CE}" destId="{57423634-731C-44C5-99EF-C45548C93DFD}" srcOrd="1" destOrd="0" parTransId="{E800A10D-31CF-4D4B-950C-53E04FEC4603}" sibTransId="{7D317A02-6B32-4EC3-99B1-4E0427C3058B}"/>
    <dgm:cxn modelId="{9933C30E-8B39-4962-A176-A7A12522520B}" type="presOf" srcId="{1D74AE62-47DA-4736-8E1D-1420FEC0F01F}" destId="{76513DC6-D39C-48F5-89E1-161B5081B42D}" srcOrd="1" destOrd="0" presId="urn:microsoft.com/office/officeart/2005/8/layout/process1"/>
    <dgm:cxn modelId="{0579951B-1C97-4C19-AF0F-300A58938AEA}" type="presOf" srcId="{270CA4DF-A680-4995-91A5-6C49E8754DC2}" destId="{DD960E7C-E3D7-49D5-B0B7-B175BE890CDD}" srcOrd="0" destOrd="0" presId="urn:microsoft.com/office/officeart/2005/8/layout/process1"/>
    <dgm:cxn modelId="{89F0811D-CFD0-4D32-8C80-7A39F73705D4}" type="presOf" srcId="{990853DA-4647-43AF-8F69-0EA8B4950DCE}" destId="{686E0B5C-9CED-40CE-B437-4E761334F0AD}" srcOrd="1" destOrd="0" presId="urn:microsoft.com/office/officeart/2005/8/layout/process1"/>
    <dgm:cxn modelId="{54269A2B-44E6-4B70-9C3B-D23E6BFB65EF}" type="presOf" srcId="{5104DCB5-A524-47E0-A6E4-71F4A4BDE1A1}" destId="{EB0871D8-C4AD-429F-A6EB-3B06E39B95C5}" srcOrd="0" destOrd="0" presId="urn:microsoft.com/office/officeart/2005/8/layout/process1"/>
    <dgm:cxn modelId="{3F420E67-0EFA-4EAD-99E8-485599F518C7}" srcId="{CD9B4D9C-7796-4329-9CE2-77E1D0BC38CE}" destId="{4865CDFD-80F0-4795-8A92-FA7DB65F66B2}" srcOrd="2" destOrd="0" parTransId="{06D3C552-3CAB-4D84-9AD2-A9A05B9E1C41}" sibTransId="{990853DA-4647-43AF-8F69-0EA8B4950DCE}"/>
    <dgm:cxn modelId="{54EA9A6D-0ED0-4592-8A2B-248A3DB25A36}" type="presOf" srcId="{990853DA-4647-43AF-8F69-0EA8B4950DCE}" destId="{828582AD-0A04-475B-907F-A77A0BAB2D4C}" srcOrd="0" destOrd="0" presId="urn:microsoft.com/office/officeart/2005/8/layout/process1"/>
    <dgm:cxn modelId="{9057DE71-1E96-4150-875F-F63BCF4A27E3}" srcId="{CD9B4D9C-7796-4329-9CE2-77E1D0BC38CE}" destId="{5104DCB5-A524-47E0-A6E4-71F4A4BDE1A1}" srcOrd="0" destOrd="0" parTransId="{9F48A6E6-9AE9-4EC3-967B-1A2BC4B7B668}" sibTransId="{1D74AE62-47DA-4736-8E1D-1420FEC0F01F}"/>
    <dgm:cxn modelId="{E337307C-B6F6-46E0-AC63-859893E9D8D0}" srcId="{CD9B4D9C-7796-4329-9CE2-77E1D0BC38CE}" destId="{270CA4DF-A680-4995-91A5-6C49E8754DC2}" srcOrd="3" destOrd="0" parTransId="{C30507F9-A514-4858-8BA0-C4D059C2F786}" sibTransId="{CE047646-77CA-49FF-B471-3A788E144098}"/>
    <dgm:cxn modelId="{F0206E87-FA68-4CFC-ADAA-91D3C84EC45C}" type="presOf" srcId="{7D317A02-6B32-4EC3-99B1-4E0427C3058B}" destId="{D7F8688A-33F0-4728-AA8B-EBD08F49FB26}" srcOrd="0" destOrd="0" presId="urn:microsoft.com/office/officeart/2005/8/layout/process1"/>
    <dgm:cxn modelId="{34A5889B-AF83-4128-90B4-A2F1C120CBC9}" type="presOf" srcId="{57423634-731C-44C5-99EF-C45548C93DFD}" destId="{4B677AC8-AC7E-4106-9A6D-813BED60B976}" srcOrd="0" destOrd="0" presId="urn:microsoft.com/office/officeart/2005/8/layout/process1"/>
    <dgm:cxn modelId="{8E5EC9A9-D194-4872-9FC3-687129DC2219}" type="presOf" srcId="{4865CDFD-80F0-4795-8A92-FA7DB65F66B2}" destId="{86018D7C-1CC5-4530-8D29-F78C16875CF4}" srcOrd="0" destOrd="0" presId="urn:microsoft.com/office/officeart/2005/8/layout/process1"/>
    <dgm:cxn modelId="{2B67F9AD-4A12-49D5-AA7B-D58AE6630863}" type="presOf" srcId="{7D317A02-6B32-4EC3-99B1-4E0427C3058B}" destId="{376E1E13-97AB-4F19-B28C-58F875F8F3B3}" srcOrd="1" destOrd="0" presId="urn:microsoft.com/office/officeart/2005/8/layout/process1"/>
    <dgm:cxn modelId="{F743AED6-A285-4E6A-A87B-489E549F8AB4}" type="presOf" srcId="{CD9B4D9C-7796-4329-9CE2-77E1D0BC38CE}" destId="{14E457EB-AB9B-4B8A-A772-12AED7F8B44D}" srcOrd="0" destOrd="0" presId="urn:microsoft.com/office/officeart/2005/8/layout/process1"/>
    <dgm:cxn modelId="{7CA24F51-90ED-4485-A48A-1354DD3CDD75}" type="presParOf" srcId="{14E457EB-AB9B-4B8A-A772-12AED7F8B44D}" destId="{EB0871D8-C4AD-429F-A6EB-3B06E39B95C5}" srcOrd="0" destOrd="0" presId="urn:microsoft.com/office/officeart/2005/8/layout/process1"/>
    <dgm:cxn modelId="{DB78C014-A2AD-4E09-AA14-83F8A6E606F4}" type="presParOf" srcId="{14E457EB-AB9B-4B8A-A772-12AED7F8B44D}" destId="{F14A3595-DF63-4C01-839F-CDA2F917ECBB}" srcOrd="1" destOrd="0" presId="urn:microsoft.com/office/officeart/2005/8/layout/process1"/>
    <dgm:cxn modelId="{56F102D3-88BC-44CD-BD8F-DBF59D4A4445}" type="presParOf" srcId="{F14A3595-DF63-4C01-839F-CDA2F917ECBB}" destId="{76513DC6-D39C-48F5-89E1-161B5081B42D}" srcOrd="0" destOrd="0" presId="urn:microsoft.com/office/officeart/2005/8/layout/process1"/>
    <dgm:cxn modelId="{5B497B6C-5D38-4959-81A4-B795B417353D}" type="presParOf" srcId="{14E457EB-AB9B-4B8A-A772-12AED7F8B44D}" destId="{4B677AC8-AC7E-4106-9A6D-813BED60B976}" srcOrd="2" destOrd="0" presId="urn:microsoft.com/office/officeart/2005/8/layout/process1"/>
    <dgm:cxn modelId="{687F30B2-E957-4953-BDC8-24289B8B51B4}" type="presParOf" srcId="{14E457EB-AB9B-4B8A-A772-12AED7F8B44D}" destId="{D7F8688A-33F0-4728-AA8B-EBD08F49FB26}" srcOrd="3" destOrd="0" presId="urn:microsoft.com/office/officeart/2005/8/layout/process1"/>
    <dgm:cxn modelId="{90E81A4E-C589-40D1-9FF2-28CD85E839B9}" type="presParOf" srcId="{D7F8688A-33F0-4728-AA8B-EBD08F49FB26}" destId="{376E1E13-97AB-4F19-B28C-58F875F8F3B3}" srcOrd="0" destOrd="0" presId="urn:microsoft.com/office/officeart/2005/8/layout/process1"/>
    <dgm:cxn modelId="{93AC55D1-9005-442C-992E-61DF67A9CEF6}" type="presParOf" srcId="{14E457EB-AB9B-4B8A-A772-12AED7F8B44D}" destId="{86018D7C-1CC5-4530-8D29-F78C16875CF4}" srcOrd="4" destOrd="0" presId="urn:microsoft.com/office/officeart/2005/8/layout/process1"/>
    <dgm:cxn modelId="{F49A40EA-298B-4D72-8AAE-D2ADCF1B6EBC}" type="presParOf" srcId="{14E457EB-AB9B-4B8A-A772-12AED7F8B44D}" destId="{828582AD-0A04-475B-907F-A77A0BAB2D4C}" srcOrd="5" destOrd="0" presId="urn:microsoft.com/office/officeart/2005/8/layout/process1"/>
    <dgm:cxn modelId="{E7B1BA75-4568-4CD6-AA1D-E38234499892}" type="presParOf" srcId="{828582AD-0A04-475B-907F-A77A0BAB2D4C}" destId="{686E0B5C-9CED-40CE-B437-4E761334F0AD}" srcOrd="0" destOrd="0" presId="urn:microsoft.com/office/officeart/2005/8/layout/process1"/>
    <dgm:cxn modelId="{DF51A3A7-6EB6-4FA9-9B0B-3EE32EC08450}" type="presParOf" srcId="{14E457EB-AB9B-4B8A-A772-12AED7F8B44D}" destId="{DD960E7C-E3D7-49D5-B0B7-B175BE890CD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BE103-47A0-4103-A2F3-C2425B820EF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66135-ADFF-4B75-B163-486F54041358}">
      <dgm:prSet phldrT="[Text]" phldr="0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Common Research Barriers with T-MSIS Data</a:t>
          </a:r>
          <a:endParaRPr lang="en-US" b="1">
            <a:solidFill>
              <a:schemeClr val="tx1"/>
            </a:solidFill>
          </a:endParaRPr>
        </a:p>
      </dgm:t>
    </dgm:pt>
    <dgm:pt modelId="{FCFD1A4B-1ACF-482B-82F2-65776DF14187}" type="parTrans" cxnId="{3E0A618F-68F3-4D9B-95DC-81B2D17BA26D}">
      <dgm:prSet/>
      <dgm:spPr/>
      <dgm:t>
        <a:bodyPr/>
        <a:lstStyle/>
        <a:p>
          <a:endParaRPr lang="en-US"/>
        </a:p>
      </dgm:t>
    </dgm:pt>
    <dgm:pt modelId="{3A97D032-AF82-4FDE-BF92-9F2F414B9976}" type="sibTrans" cxnId="{3E0A618F-68F3-4D9B-95DC-81B2D17BA26D}">
      <dgm:prSet/>
      <dgm:spPr/>
      <dgm:t>
        <a:bodyPr/>
        <a:lstStyle/>
        <a:p>
          <a:endParaRPr lang="en-US"/>
        </a:p>
      </dgm:t>
    </dgm:pt>
    <dgm:pt modelId="{0783A39C-0357-4922-9CCB-29A9C7D11909}">
      <dgm:prSet phldrT="[Text]"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Very high initial costs</a:t>
          </a:r>
          <a:endParaRPr lang="en-US"/>
        </a:p>
      </dgm:t>
    </dgm:pt>
    <dgm:pt modelId="{D2544D06-F08A-4F26-8853-E8DD5A63B094}" type="parTrans" cxnId="{38F86DF9-DCB6-4E27-8147-47CB8FE09EAC}">
      <dgm:prSet/>
      <dgm:spPr/>
      <dgm:t>
        <a:bodyPr/>
        <a:lstStyle/>
        <a:p>
          <a:endParaRPr lang="en-US"/>
        </a:p>
      </dgm:t>
    </dgm:pt>
    <dgm:pt modelId="{A8942169-3405-41BE-BB35-FFE5971E3751}" type="sibTrans" cxnId="{38F86DF9-DCB6-4E27-8147-47CB8FE09EAC}">
      <dgm:prSet/>
      <dgm:spPr/>
      <dgm:t>
        <a:bodyPr/>
        <a:lstStyle/>
        <a:p>
          <a:endParaRPr lang="en-US"/>
        </a:p>
      </dgm:t>
    </dgm:pt>
    <dgm:pt modelId="{C72B10F5-8BCE-4D50-A654-85DBC30818D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Our Solutions</a:t>
          </a:r>
          <a:endParaRPr lang="en-US" b="1">
            <a:solidFill>
              <a:schemeClr val="tx1"/>
            </a:solidFill>
          </a:endParaRPr>
        </a:p>
      </dgm:t>
    </dgm:pt>
    <dgm:pt modelId="{7F4FF225-ECE4-4B76-8D60-57C8A562252B}" type="parTrans" cxnId="{8DF9BF8E-5C6F-4038-B18B-F19CC2609D7A}">
      <dgm:prSet/>
      <dgm:spPr/>
      <dgm:t>
        <a:bodyPr/>
        <a:lstStyle/>
        <a:p>
          <a:endParaRPr lang="en-US"/>
        </a:p>
      </dgm:t>
    </dgm:pt>
    <dgm:pt modelId="{C763FD57-A065-4EB8-8A46-5A56A947D447}" type="sibTrans" cxnId="{8DF9BF8E-5C6F-4038-B18B-F19CC2609D7A}">
      <dgm:prSet/>
      <dgm:spPr/>
      <dgm:t>
        <a:bodyPr/>
        <a:lstStyle/>
        <a:p>
          <a:endParaRPr lang="en-US"/>
        </a:p>
      </dgm:t>
    </dgm:pt>
    <dgm:pt modelId="{733E8156-5E80-4184-AE35-066DB14B643E}">
      <dgm:prSet phldrT="[Text]"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Cost-sharing model</a:t>
          </a:r>
          <a:endParaRPr lang="en-US"/>
        </a:p>
      </dgm:t>
    </dgm:pt>
    <dgm:pt modelId="{24692F77-48E1-4299-AB0E-1E85FCC70B51}" type="parTrans" cxnId="{4FA01F10-9ACD-4B0A-A8E0-7C075BB4C059}">
      <dgm:prSet/>
      <dgm:spPr/>
      <dgm:t>
        <a:bodyPr/>
        <a:lstStyle/>
        <a:p>
          <a:endParaRPr lang="en-US"/>
        </a:p>
      </dgm:t>
    </dgm:pt>
    <dgm:pt modelId="{C90BE008-CCF9-4211-9054-66F947D54C05}" type="sibTrans" cxnId="{4FA01F10-9ACD-4B0A-A8E0-7C075BB4C059}">
      <dgm:prSet/>
      <dgm:spPr/>
      <dgm:t>
        <a:bodyPr/>
        <a:lstStyle/>
        <a:p>
          <a:endParaRPr lang="en-US"/>
        </a:p>
      </dgm:t>
    </dgm:pt>
    <dgm:pt modelId="{A268753A-7CDF-4AAF-8C6C-8AAC30F20E7C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Lengthy procurement</a:t>
          </a:r>
        </a:p>
      </dgm:t>
    </dgm:pt>
    <dgm:pt modelId="{6855D31D-56C1-4851-9F4F-C0501D590333}" type="parTrans" cxnId="{D302F731-CDD4-4C7E-8F44-B7AFCF379EC5}">
      <dgm:prSet/>
      <dgm:spPr/>
      <dgm:t>
        <a:bodyPr/>
        <a:lstStyle/>
        <a:p>
          <a:endParaRPr lang="en-US"/>
        </a:p>
      </dgm:t>
    </dgm:pt>
    <dgm:pt modelId="{D27D85BA-1008-43A0-9669-B61E86352262}" type="sibTrans" cxnId="{D302F731-CDD4-4C7E-8F44-B7AFCF379EC5}">
      <dgm:prSet/>
      <dgm:spPr/>
      <dgm:t>
        <a:bodyPr/>
        <a:lstStyle/>
        <a:p>
          <a:endParaRPr lang="en-US"/>
        </a:p>
      </dgm:t>
    </dgm:pt>
    <dgm:pt modelId="{3771CE1A-FF9C-4E38-893F-C1B50ADD54A3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Steep learning curve</a:t>
          </a:r>
        </a:p>
      </dgm:t>
    </dgm:pt>
    <dgm:pt modelId="{9F43BC16-5A0F-4748-B5DB-57E8376CB152}" type="parTrans" cxnId="{480D860F-28F2-401A-BFCC-BC8391FBB865}">
      <dgm:prSet/>
      <dgm:spPr/>
      <dgm:t>
        <a:bodyPr/>
        <a:lstStyle/>
        <a:p>
          <a:endParaRPr lang="en-US"/>
        </a:p>
      </dgm:t>
    </dgm:pt>
    <dgm:pt modelId="{ADFE05E5-0BBB-4D0D-BA68-2F770A2F7415}" type="sibTrans" cxnId="{480D860F-28F2-401A-BFCC-BC8391FBB865}">
      <dgm:prSet/>
      <dgm:spPr/>
      <dgm:t>
        <a:bodyPr/>
        <a:lstStyle/>
        <a:p>
          <a:endParaRPr lang="en-US"/>
        </a:p>
      </dgm:t>
    </dgm:pt>
    <dgm:pt modelId="{93C5CE1B-6BE7-4CE0-B7B4-A484A1A7E6CC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Complex data management</a:t>
          </a:r>
        </a:p>
      </dgm:t>
    </dgm:pt>
    <dgm:pt modelId="{205CD5D5-0AF2-4096-A0D6-5385BD9D8E34}" type="parTrans" cxnId="{04ED1D33-ED9F-4B88-99F1-CAD30597A7A2}">
      <dgm:prSet/>
      <dgm:spPr/>
      <dgm:t>
        <a:bodyPr/>
        <a:lstStyle/>
        <a:p>
          <a:endParaRPr lang="en-US"/>
        </a:p>
      </dgm:t>
    </dgm:pt>
    <dgm:pt modelId="{EAE4E879-0DF9-4AD4-B34D-215268252C82}" type="sibTrans" cxnId="{04ED1D33-ED9F-4B88-99F1-CAD30597A7A2}">
      <dgm:prSet/>
      <dgm:spPr/>
      <dgm:t>
        <a:bodyPr/>
        <a:lstStyle/>
        <a:p>
          <a:endParaRPr lang="en-US"/>
        </a:p>
      </dgm:t>
    </dgm:pt>
    <dgm:pt modelId="{CC93A6BE-2652-4D5D-8C8F-D0BBF4F48EC6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Secured CMS approval</a:t>
          </a:r>
        </a:p>
      </dgm:t>
    </dgm:pt>
    <dgm:pt modelId="{6BCACAEC-1B5A-4122-BA75-8E8846D95036}" type="parTrans" cxnId="{E35AA21A-F7D4-4AA7-9187-210870D93FF9}">
      <dgm:prSet/>
      <dgm:spPr/>
      <dgm:t>
        <a:bodyPr/>
        <a:lstStyle/>
        <a:p>
          <a:endParaRPr lang="en-US"/>
        </a:p>
      </dgm:t>
    </dgm:pt>
    <dgm:pt modelId="{F1F467E0-1C0B-445C-A0B1-3ADA8233A450}" type="sibTrans" cxnId="{E35AA21A-F7D4-4AA7-9187-210870D93FF9}">
      <dgm:prSet/>
      <dgm:spPr/>
      <dgm:t>
        <a:bodyPr/>
        <a:lstStyle/>
        <a:p>
          <a:endParaRPr lang="en-US"/>
        </a:p>
      </dgm:t>
    </dgm:pt>
    <dgm:pt modelId="{E46F221E-B7B8-49D2-BBFD-930692C0A1C8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Experienced research team</a:t>
          </a:r>
        </a:p>
      </dgm:t>
    </dgm:pt>
    <dgm:pt modelId="{9C22BF9E-13A1-4C7A-9656-B40D64C1C92A}" type="parTrans" cxnId="{28A3A3D6-7BDD-4A3E-A340-1F1A97DEFCF4}">
      <dgm:prSet/>
      <dgm:spPr/>
      <dgm:t>
        <a:bodyPr/>
        <a:lstStyle/>
        <a:p>
          <a:endParaRPr lang="en-US"/>
        </a:p>
      </dgm:t>
    </dgm:pt>
    <dgm:pt modelId="{F3819560-8137-4612-B806-8D14E198431C}" type="sibTrans" cxnId="{28A3A3D6-7BDD-4A3E-A340-1F1A97DEFCF4}">
      <dgm:prSet/>
      <dgm:spPr/>
      <dgm:t>
        <a:bodyPr/>
        <a:lstStyle/>
        <a:p>
          <a:endParaRPr lang="en-US"/>
        </a:p>
      </dgm:t>
    </dgm:pt>
    <dgm:pt modelId="{E2F437A0-0E38-4F2C-A0B1-24E7EE61FA9F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Full analytical support provided</a:t>
          </a:r>
        </a:p>
      </dgm:t>
    </dgm:pt>
    <dgm:pt modelId="{046A6BCC-45FD-4ED0-9697-A6D0842294D0}" type="parTrans" cxnId="{3D554977-40F6-4A33-9AD4-F59DD69D78E1}">
      <dgm:prSet/>
      <dgm:spPr/>
      <dgm:t>
        <a:bodyPr/>
        <a:lstStyle/>
        <a:p>
          <a:endParaRPr lang="en-US"/>
        </a:p>
      </dgm:t>
    </dgm:pt>
    <dgm:pt modelId="{B52331CE-CE8E-40FB-8553-8FD6C2ADFB9C}" type="sibTrans" cxnId="{3D554977-40F6-4A33-9AD4-F59DD69D78E1}">
      <dgm:prSet/>
      <dgm:spPr/>
      <dgm:t>
        <a:bodyPr/>
        <a:lstStyle/>
        <a:p>
          <a:endParaRPr lang="en-US"/>
        </a:p>
      </dgm:t>
    </dgm:pt>
    <dgm:pt modelId="{5DCE32FC-14AD-4DBF-A90F-243A4FFFC934}" type="pres">
      <dgm:prSet presAssocID="{331BE103-47A0-4103-A2F3-C2425B820EF9}" presName="linearFlow" presStyleCnt="0">
        <dgm:presLayoutVars>
          <dgm:dir/>
          <dgm:animLvl val="lvl"/>
          <dgm:resizeHandles val="exact"/>
        </dgm:presLayoutVars>
      </dgm:prSet>
      <dgm:spPr/>
    </dgm:pt>
    <dgm:pt modelId="{A7D8FCC7-9B21-4BBA-8088-7EEEF43F6A7A}" type="pres">
      <dgm:prSet presAssocID="{75F66135-ADFF-4B75-B163-486F54041358}" presName="composite" presStyleCnt="0"/>
      <dgm:spPr/>
    </dgm:pt>
    <dgm:pt modelId="{3C17943D-4269-477F-8B73-7F68264243E5}" type="pres">
      <dgm:prSet presAssocID="{75F66135-ADFF-4B75-B163-486F54041358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96C14D79-5C13-4494-ABCD-4A8AFB9BB4FA}" type="pres">
      <dgm:prSet presAssocID="{75F66135-ADFF-4B75-B163-486F54041358}" presName="parSh" presStyleLbl="node1" presStyleIdx="0" presStyleCnt="2"/>
      <dgm:spPr/>
    </dgm:pt>
    <dgm:pt modelId="{CAD40485-2B5A-442D-95A8-D454F4ECC874}" type="pres">
      <dgm:prSet presAssocID="{75F66135-ADFF-4B75-B163-486F54041358}" presName="desTx" presStyleLbl="fgAcc1" presStyleIdx="0" presStyleCnt="2">
        <dgm:presLayoutVars>
          <dgm:bulletEnabled val="1"/>
        </dgm:presLayoutVars>
      </dgm:prSet>
      <dgm:spPr/>
    </dgm:pt>
    <dgm:pt modelId="{AC4F1266-0ECD-49F1-A5D5-41861BE6534D}" type="pres">
      <dgm:prSet presAssocID="{3A97D032-AF82-4FDE-BF92-9F2F414B9976}" presName="sibTrans" presStyleLbl="sibTrans2D1" presStyleIdx="0" presStyleCnt="1"/>
      <dgm:spPr/>
    </dgm:pt>
    <dgm:pt modelId="{6715A350-42F3-46B7-B0D8-E0FB34C30FF5}" type="pres">
      <dgm:prSet presAssocID="{3A97D032-AF82-4FDE-BF92-9F2F414B9976}" presName="connTx" presStyleLbl="sibTrans2D1" presStyleIdx="0" presStyleCnt="1"/>
      <dgm:spPr/>
    </dgm:pt>
    <dgm:pt modelId="{6D1F42CA-5DD7-4550-8FA9-509156B0E29C}" type="pres">
      <dgm:prSet presAssocID="{C72B10F5-8BCE-4D50-A654-85DBC30818D0}" presName="composite" presStyleCnt="0"/>
      <dgm:spPr/>
    </dgm:pt>
    <dgm:pt modelId="{9C623008-3D2F-45F2-800D-4E85A6EB71A8}" type="pres">
      <dgm:prSet presAssocID="{C72B10F5-8BCE-4D50-A654-85DBC30818D0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47E9A6B5-310F-49D3-A24E-387C72FFEE53}" type="pres">
      <dgm:prSet presAssocID="{C72B10F5-8BCE-4D50-A654-85DBC30818D0}" presName="parSh" presStyleLbl="node1" presStyleIdx="1" presStyleCnt="2"/>
      <dgm:spPr/>
    </dgm:pt>
    <dgm:pt modelId="{B07EA94C-9018-4514-9F1D-C744460C5DA3}" type="pres">
      <dgm:prSet presAssocID="{C72B10F5-8BCE-4D50-A654-85DBC30818D0}" presName="desTx" presStyleLbl="fgAcc1" presStyleIdx="1" presStyleCnt="2">
        <dgm:presLayoutVars>
          <dgm:bulletEnabled val="1"/>
        </dgm:presLayoutVars>
      </dgm:prSet>
      <dgm:spPr/>
    </dgm:pt>
  </dgm:ptLst>
  <dgm:cxnLst>
    <dgm:cxn modelId="{480D860F-28F2-401A-BFCC-BC8391FBB865}" srcId="{75F66135-ADFF-4B75-B163-486F54041358}" destId="{3771CE1A-FF9C-4E38-893F-C1B50ADD54A3}" srcOrd="2" destOrd="0" parTransId="{9F43BC16-5A0F-4748-B5DB-57E8376CB152}" sibTransId="{ADFE05E5-0BBB-4D0D-BA68-2F770A2F7415}"/>
    <dgm:cxn modelId="{4FA01F10-9ACD-4B0A-A8E0-7C075BB4C059}" srcId="{C72B10F5-8BCE-4D50-A654-85DBC30818D0}" destId="{733E8156-5E80-4184-AE35-066DB14B643E}" srcOrd="0" destOrd="0" parTransId="{24692F77-48E1-4299-AB0E-1E85FCC70B51}" sibTransId="{C90BE008-CCF9-4211-9054-66F947D54C05}"/>
    <dgm:cxn modelId="{E35AA21A-F7D4-4AA7-9187-210870D93FF9}" srcId="{C72B10F5-8BCE-4D50-A654-85DBC30818D0}" destId="{CC93A6BE-2652-4D5D-8C8F-D0BBF4F48EC6}" srcOrd="1" destOrd="0" parTransId="{6BCACAEC-1B5A-4122-BA75-8E8846D95036}" sibTransId="{F1F467E0-1C0B-445C-A0B1-3ADA8233A450}"/>
    <dgm:cxn modelId="{D302F731-CDD4-4C7E-8F44-B7AFCF379EC5}" srcId="{75F66135-ADFF-4B75-B163-486F54041358}" destId="{A268753A-7CDF-4AAF-8C6C-8AAC30F20E7C}" srcOrd="1" destOrd="0" parTransId="{6855D31D-56C1-4851-9F4F-C0501D590333}" sibTransId="{D27D85BA-1008-43A0-9669-B61E86352262}"/>
    <dgm:cxn modelId="{04ED1D33-ED9F-4B88-99F1-CAD30597A7A2}" srcId="{75F66135-ADFF-4B75-B163-486F54041358}" destId="{93C5CE1B-6BE7-4CE0-B7B4-A484A1A7E6CC}" srcOrd="3" destOrd="0" parTransId="{205CD5D5-0AF2-4096-A0D6-5385BD9D8E34}" sibTransId="{EAE4E879-0DF9-4AD4-B34D-215268252C82}"/>
    <dgm:cxn modelId="{2068FA35-AF8E-4D10-AE64-D989DDD35800}" type="presOf" srcId="{733E8156-5E80-4184-AE35-066DB14B643E}" destId="{B07EA94C-9018-4514-9F1D-C744460C5DA3}" srcOrd="0" destOrd="0" presId="urn:microsoft.com/office/officeart/2005/8/layout/process3"/>
    <dgm:cxn modelId="{673AA05E-E3F4-4A8F-8371-039AB4AD75A0}" type="presOf" srcId="{CC93A6BE-2652-4D5D-8C8F-D0BBF4F48EC6}" destId="{B07EA94C-9018-4514-9F1D-C744460C5DA3}" srcOrd="0" destOrd="1" presId="urn:microsoft.com/office/officeart/2005/8/layout/process3"/>
    <dgm:cxn modelId="{29D01E62-4EBA-4EEE-ACC5-B90B6D930D35}" type="presOf" srcId="{93C5CE1B-6BE7-4CE0-B7B4-A484A1A7E6CC}" destId="{CAD40485-2B5A-442D-95A8-D454F4ECC874}" srcOrd="0" destOrd="3" presId="urn:microsoft.com/office/officeart/2005/8/layout/process3"/>
    <dgm:cxn modelId="{1C06256D-3FC4-411B-B853-9567C6B964B9}" type="presOf" srcId="{A268753A-7CDF-4AAF-8C6C-8AAC30F20E7C}" destId="{CAD40485-2B5A-442D-95A8-D454F4ECC874}" srcOrd="0" destOrd="1" presId="urn:microsoft.com/office/officeart/2005/8/layout/process3"/>
    <dgm:cxn modelId="{DFDBAD6E-15FE-488C-A4DD-8B775EFAB631}" type="presOf" srcId="{E2F437A0-0E38-4F2C-A0B1-24E7EE61FA9F}" destId="{B07EA94C-9018-4514-9F1D-C744460C5DA3}" srcOrd="0" destOrd="3" presId="urn:microsoft.com/office/officeart/2005/8/layout/process3"/>
    <dgm:cxn modelId="{3D554977-40F6-4A33-9AD4-F59DD69D78E1}" srcId="{C72B10F5-8BCE-4D50-A654-85DBC30818D0}" destId="{E2F437A0-0E38-4F2C-A0B1-24E7EE61FA9F}" srcOrd="3" destOrd="0" parTransId="{046A6BCC-45FD-4ED0-9697-A6D0842294D0}" sibTransId="{B52331CE-CE8E-40FB-8553-8FD6C2ADFB9C}"/>
    <dgm:cxn modelId="{575D137C-5820-4897-8D9F-C784E56155B3}" type="presOf" srcId="{3A97D032-AF82-4FDE-BF92-9F2F414B9976}" destId="{6715A350-42F3-46B7-B0D8-E0FB34C30FF5}" srcOrd="1" destOrd="0" presId="urn:microsoft.com/office/officeart/2005/8/layout/process3"/>
    <dgm:cxn modelId="{CD185B7C-7525-4CFD-A45A-3F55524E3026}" type="presOf" srcId="{3A97D032-AF82-4FDE-BF92-9F2F414B9976}" destId="{AC4F1266-0ECD-49F1-A5D5-41861BE6534D}" srcOrd="0" destOrd="0" presId="urn:microsoft.com/office/officeart/2005/8/layout/process3"/>
    <dgm:cxn modelId="{ECA6617D-AA72-44E3-BF14-7545671A7096}" type="presOf" srcId="{C72B10F5-8BCE-4D50-A654-85DBC30818D0}" destId="{47E9A6B5-310F-49D3-A24E-387C72FFEE53}" srcOrd="1" destOrd="0" presId="urn:microsoft.com/office/officeart/2005/8/layout/process3"/>
    <dgm:cxn modelId="{FDCBA987-3F4A-4F7C-8AAA-3AE7E3BC4E13}" type="presOf" srcId="{331BE103-47A0-4103-A2F3-C2425B820EF9}" destId="{5DCE32FC-14AD-4DBF-A90F-243A4FFFC934}" srcOrd="0" destOrd="0" presId="urn:microsoft.com/office/officeart/2005/8/layout/process3"/>
    <dgm:cxn modelId="{8DF9BF8E-5C6F-4038-B18B-F19CC2609D7A}" srcId="{331BE103-47A0-4103-A2F3-C2425B820EF9}" destId="{C72B10F5-8BCE-4D50-A654-85DBC30818D0}" srcOrd="1" destOrd="0" parTransId="{7F4FF225-ECE4-4B76-8D60-57C8A562252B}" sibTransId="{C763FD57-A065-4EB8-8A46-5A56A947D447}"/>
    <dgm:cxn modelId="{3E0A618F-68F3-4D9B-95DC-81B2D17BA26D}" srcId="{331BE103-47A0-4103-A2F3-C2425B820EF9}" destId="{75F66135-ADFF-4B75-B163-486F54041358}" srcOrd="0" destOrd="0" parTransId="{FCFD1A4B-1ACF-482B-82F2-65776DF14187}" sibTransId="{3A97D032-AF82-4FDE-BF92-9F2F414B9976}"/>
    <dgm:cxn modelId="{68EEC1AB-13EA-4727-959F-A7EB7EC1AC08}" type="presOf" srcId="{75F66135-ADFF-4B75-B163-486F54041358}" destId="{3C17943D-4269-477F-8B73-7F68264243E5}" srcOrd="0" destOrd="0" presId="urn:microsoft.com/office/officeart/2005/8/layout/process3"/>
    <dgm:cxn modelId="{98D6B8B6-DF43-4A51-BE26-0BC584E25313}" type="presOf" srcId="{0783A39C-0357-4922-9CCB-29A9C7D11909}" destId="{CAD40485-2B5A-442D-95A8-D454F4ECC874}" srcOrd="0" destOrd="0" presId="urn:microsoft.com/office/officeart/2005/8/layout/process3"/>
    <dgm:cxn modelId="{28A3A3D6-7BDD-4A3E-A340-1F1A97DEFCF4}" srcId="{C72B10F5-8BCE-4D50-A654-85DBC30818D0}" destId="{E46F221E-B7B8-49D2-BBFD-930692C0A1C8}" srcOrd="2" destOrd="0" parTransId="{9C22BF9E-13A1-4C7A-9656-B40D64C1C92A}" sibTransId="{F3819560-8137-4612-B806-8D14E198431C}"/>
    <dgm:cxn modelId="{A53C2BE3-6DCE-4542-9C2C-18BBB7FB60E3}" type="presOf" srcId="{3771CE1A-FF9C-4E38-893F-C1B50ADD54A3}" destId="{CAD40485-2B5A-442D-95A8-D454F4ECC874}" srcOrd="0" destOrd="2" presId="urn:microsoft.com/office/officeart/2005/8/layout/process3"/>
    <dgm:cxn modelId="{CEFDFBF2-6068-4D04-AA1E-CC3532C87593}" type="presOf" srcId="{E46F221E-B7B8-49D2-BBFD-930692C0A1C8}" destId="{B07EA94C-9018-4514-9F1D-C744460C5DA3}" srcOrd="0" destOrd="2" presId="urn:microsoft.com/office/officeart/2005/8/layout/process3"/>
    <dgm:cxn modelId="{7C89E3F3-E427-4495-8524-89195CDAFCD4}" type="presOf" srcId="{C72B10F5-8BCE-4D50-A654-85DBC30818D0}" destId="{9C623008-3D2F-45F2-800D-4E85A6EB71A8}" srcOrd="0" destOrd="0" presId="urn:microsoft.com/office/officeart/2005/8/layout/process3"/>
    <dgm:cxn modelId="{38F86DF9-DCB6-4E27-8147-47CB8FE09EAC}" srcId="{75F66135-ADFF-4B75-B163-486F54041358}" destId="{0783A39C-0357-4922-9CCB-29A9C7D11909}" srcOrd="0" destOrd="0" parTransId="{D2544D06-F08A-4F26-8853-E8DD5A63B094}" sibTransId="{A8942169-3405-41BE-BB35-FFE5971E3751}"/>
    <dgm:cxn modelId="{3535FBFA-1D98-4A02-9D8E-E9016EA223D1}" type="presOf" srcId="{75F66135-ADFF-4B75-B163-486F54041358}" destId="{96C14D79-5C13-4494-ABCD-4A8AFB9BB4FA}" srcOrd="1" destOrd="0" presId="urn:microsoft.com/office/officeart/2005/8/layout/process3"/>
    <dgm:cxn modelId="{76FD8916-4403-4A05-B994-0E96FE612BE4}" type="presParOf" srcId="{5DCE32FC-14AD-4DBF-A90F-243A4FFFC934}" destId="{A7D8FCC7-9B21-4BBA-8088-7EEEF43F6A7A}" srcOrd="0" destOrd="0" presId="urn:microsoft.com/office/officeart/2005/8/layout/process3"/>
    <dgm:cxn modelId="{B2B4AFB2-C2A1-40BE-859E-46777A4AABF5}" type="presParOf" srcId="{A7D8FCC7-9B21-4BBA-8088-7EEEF43F6A7A}" destId="{3C17943D-4269-477F-8B73-7F68264243E5}" srcOrd="0" destOrd="0" presId="urn:microsoft.com/office/officeart/2005/8/layout/process3"/>
    <dgm:cxn modelId="{3140579C-EFC1-47F2-B695-C015AEDA5050}" type="presParOf" srcId="{A7D8FCC7-9B21-4BBA-8088-7EEEF43F6A7A}" destId="{96C14D79-5C13-4494-ABCD-4A8AFB9BB4FA}" srcOrd="1" destOrd="0" presId="urn:microsoft.com/office/officeart/2005/8/layout/process3"/>
    <dgm:cxn modelId="{C5958CAD-9E83-4720-9D1D-D65E8EC192D9}" type="presParOf" srcId="{A7D8FCC7-9B21-4BBA-8088-7EEEF43F6A7A}" destId="{CAD40485-2B5A-442D-95A8-D454F4ECC874}" srcOrd="2" destOrd="0" presId="urn:microsoft.com/office/officeart/2005/8/layout/process3"/>
    <dgm:cxn modelId="{076B43B3-0B6E-461E-B5DF-A709ACB2BB6B}" type="presParOf" srcId="{5DCE32FC-14AD-4DBF-A90F-243A4FFFC934}" destId="{AC4F1266-0ECD-49F1-A5D5-41861BE6534D}" srcOrd="1" destOrd="0" presId="urn:microsoft.com/office/officeart/2005/8/layout/process3"/>
    <dgm:cxn modelId="{3F88B3F7-DF6F-4293-B6DE-7C5ACE245C90}" type="presParOf" srcId="{AC4F1266-0ECD-49F1-A5D5-41861BE6534D}" destId="{6715A350-42F3-46B7-B0D8-E0FB34C30FF5}" srcOrd="0" destOrd="0" presId="urn:microsoft.com/office/officeart/2005/8/layout/process3"/>
    <dgm:cxn modelId="{F704B308-5466-4B9D-A3C9-EF926A998A64}" type="presParOf" srcId="{5DCE32FC-14AD-4DBF-A90F-243A4FFFC934}" destId="{6D1F42CA-5DD7-4550-8FA9-509156B0E29C}" srcOrd="2" destOrd="0" presId="urn:microsoft.com/office/officeart/2005/8/layout/process3"/>
    <dgm:cxn modelId="{7F87CB85-870D-4792-8D9C-DD41456E1BFF}" type="presParOf" srcId="{6D1F42CA-5DD7-4550-8FA9-509156B0E29C}" destId="{9C623008-3D2F-45F2-800D-4E85A6EB71A8}" srcOrd="0" destOrd="0" presId="urn:microsoft.com/office/officeart/2005/8/layout/process3"/>
    <dgm:cxn modelId="{CF9269B3-1E86-41F0-81B6-FB02C2A0C43C}" type="presParOf" srcId="{6D1F42CA-5DD7-4550-8FA9-509156B0E29C}" destId="{47E9A6B5-310F-49D3-A24E-387C72FFEE53}" srcOrd="1" destOrd="0" presId="urn:microsoft.com/office/officeart/2005/8/layout/process3"/>
    <dgm:cxn modelId="{295D1858-6589-43F9-9278-A3AB0B159E39}" type="presParOf" srcId="{6D1F42CA-5DD7-4550-8FA9-509156B0E29C}" destId="{B07EA94C-9018-4514-9F1D-C744460C5DA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871D8-C4AD-429F-A6EB-3B06E39B95C5}">
      <dsp:nvSpPr>
        <dsp:cNvPr id="0" name=""/>
        <dsp:cNvSpPr/>
      </dsp:nvSpPr>
      <dsp:spPr>
        <a:xfrm>
          <a:off x="8484" y="1642105"/>
          <a:ext cx="3709554" cy="2225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Claims</a:t>
          </a:r>
        </a:p>
      </dsp:txBody>
      <dsp:txXfrm>
        <a:off x="73673" y="1707294"/>
        <a:ext cx="3579176" cy="2095354"/>
      </dsp:txXfrm>
    </dsp:sp>
    <dsp:sp modelId="{F14A3595-DF63-4C01-839F-CDA2F917ECBB}">
      <dsp:nvSpPr>
        <dsp:cNvPr id="0" name=""/>
        <dsp:cNvSpPr/>
      </dsp:nvSpPr>
      <dsp:spPr>
        <a:xfrm>
          <a:off x="4088994" y="2294987"/>
          <a:ext cx="786425" cy="9199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4088994" y="2478981"/>
        <a:ext cx="550498" cy="551981"/>
      </dsp:txXfrm>
    </dsp:sp>
    <dsp:sp modelId="{4B677AC8-AC7E-4106-9A6D-813BED60B976}">
      <dsp:nvSpPr>
        <dsp:cNvPr id="0" name=""/>
        <dsp:cNvSpPr/>
      </dsp:nvSpPr>
      <dsp:spPr>
        <a:xfrm>
          <a:off x="5201860" y="1642105"/>
          <a:ext cx="3709554" cy="2225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Analytics</a:t>
          </a:r>
        </a:p>
      </dsp:txBody>
      <dsp:txXfrm>
        <a:off x="5267049" y="1707294"/>
        <a:ext cx="3579176" cy="2095354"/>
      </dsp:txXfrm>
    </dsp:sp>
    <dsp:sp modelId="{D7F8688A-33F0-4728-AA8B-EBD08F49FB26}">
      <dsp:nvSpPr>
        <dsp:cNvPr id="0" name=""/>
        <dsp:cNvSpPr/>
      </dsp:nvSpPr>
      <dsp:spPr>
        <a:xfrm>
          <a:off x="9282370" y="2294987"/>
          <a:ext cx="786425" cy="9199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9282370" y="2478981"/>
        <a:ext cx="550498" cy="551981"/>
      </dsp:txXfrm>
    </dsp:sp>
    <dsp:sp modelId="{86018D7C-1CC5-4530-8D29-F78C16875CF4}">
      <dsp:nvSpPr>
        <dsp:cNvPr id="0" name=""/>
        <dsp:cNvSpPr/>
      </dsp:nvSpPr>
      <dsp:spPr>
        <a:xfrm>
          <a:off x="10395236" y="1642105"/>
          <a:ext cx="3709554" cy="2225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Insights</a:t>
          </a:r>
        </a:p>
      </dsp:txBody>
      <dsp:txXfrm>
        <a:off x="10460425" y="1707294"/>
        <a:ext cx="3579176" cy="2095354"/>
      </dsp:txXfrm>
    </dsp:sp>
    <dsp:sp modelId="{828582AD-0A04-475B-907F-A77A0BAB2D4C}">
      <dsp:nvSpPr>
        <dsp:cNvPr id="0" name=""/>
        <dsp:cNvSpPr/>
      </dsp:nvSpPr>
      <dsp:spPr>
        <a:xfrm>
          <a:off x="14475746" y="2294987"/>
          <a:ext cx="786425" cy="9199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14475746" y="2478981"/>
        <a:ext cx="550498" cy="551981"/>
      </dsp:txXfrm>
    </dsp:sp>
    <dsp:sp modelId="{DD960E7C-E3D7-49D5-B0B7-B175BE890CDD}">
      <dsp:nvSpPr>
        <dsp:cNvPr id="0" name=""/>
        <dsp:cNvSpPr/>
      </dsp:nvSpPr>
      <dsp:spPr>
        <a:xfrm>
          <a:off x="15588613" y="1642105"/>
          <a:ext cx="3709554" cy="2225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Policy impact</a:t>
          </a:r>
        </a:p>
      </dsp:txBody>
      <dsp:txXfrm>
        <a:off x="15653802" y="1707294"/>
        <a:ext cx="3579176" cy="2095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14D79-5C13-4494-ABCD-4A8AFB9BB4FA}">
      <dsp:nvSpPr>
        <dsp:cNvPr id="0" name=""/>
        <dsp:cNvSpPr/>
      </dsp:nvSpPr>
      <dsp:spPr>
        <a:xfrm>
          <a:off x="6974" y="602267"/>
          <a:ext cx="5987317" cy="359239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Common Research Barriers with T-MSIS Data</a:t>
          </a:r>
          <a:endParaRPr lang="en-US" sz="4500" b="1" kern="1200">
            <a:solidFill>
              <a:schemeClr val="tx1"/>
            </a:solidFill>
          </a:endParaRPr>
        </a:p>
      </dsp:txBody>
      <dsp:txXfrm>
        <a:off x="6974" y="602267"/>
        <a:ext cx="5987317" cy="2394926"/>
      </dsp:txXfrm>
    </dsp:sp>
    <dsp:sp modelId="{CAD40485-2B5A-442D-95A8-D454F4ECC874}">
      <dsp:nvSpPr>
        <dsp:cNvPr id="0" name=""/>
        <dsp:cNvSpPr/>
      </dsp:nvSpPr>
      <dsp:spPr>
        <a:xfrm>
          <a:off x="1233292" y="2997193"/>
          <a:ext cx="5987317" cy="631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5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Very high initial costs</a:t>
          </a:r>
          <a:endParaRPr lang="en-US" sz="4500" kern="120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5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Lengthy procurement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5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Steep learning curve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5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Complex data management</a:t>
          </a:r>
        </a:p>
      </dsp:txBody>
      <dsp:txXfrm>
        <a:off x="1408655" y="3172556"/>
        <a:ext cx="5636591" cy="5967274"/>
      </dsp:txXfrm>
    </dsp:sp>
    <dsp:sp modelId="{AC4F1266-0ECD-49F1-A5D5-41861BE6534D}">
      <dsp:nvSpPr>
        <dsp:cNvPr id="0" name=""/>
        <dsp:cNvSpPr/>
      </dsp:nvSpPr>
      <dsp:spPr>
        <a:xfrm>
          <a:off x="6901947" y="1054396"/>
          <a:ext cx="1924229" cy="1490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901947" y="1352530"/>
        <a:ext cx="1477029" cy="894400"/>
      </dsp:txXfrm>
    </dsp:sp>
    <dsp:sp modelId="{47E9A6B5-310F-49D3-A24E-387C72FFEE53}">
      <dsp:nvSpPr>
        <dsp:cNvPr id="0" name=""/>
        <dsp:cNvSpPr/>
      </dsp:nvSpPr>
      <dsp:spPr>
        <a:xfrm>
          <a:off x="9624914" y="602267"/>
          <a:ext cx="5987317" cy="35923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Our Solutions</a:t>
          </a:r>
          <a:endParaRPr lang="en-US" sz="4500" b="1" kern="1200">
            <a:solidFill>
              <a:schemeClr val="tx1"/>
            </a:solidFill>
          </a:endParaRPr>
        </a:p>
      </dsp:txBody>
      <dsp:txXfrm>
        <a:off x="9624914" y="602267"/>
        <a:ext cx="5987317" cy="2394926"/>
      </dsp:txXfrm>
    </dsp:sp>
    <dsp:sp modelId="{B07EA94C-9018-4514-9F1D-C744460C5DA3}">
      <dsp:nvSpPr>
        <dsp:cNvPr id="0" name=""/>
        <dsp:cNvSpPr/>
      </dsp:nvSpPr>
      <dsp:spPr>
        <a:xfrm>
          <a:off x="10851232" y="2997193"/>
          <a:ext cx="5987317" cy="631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5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Cost-sharing model</a:t>
          </a:r>
          <a:endParaRPr lang="en-US" sz="4500" kern="120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5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Secured CMS approval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5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Experienced research team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5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Full analytical support provided</a:t>
          </a:r>
        </a:p>
      </dsp:txBody>
      <dsp:txXfrm>
        <a:off x="11026595" y="3172556"/>
        <a:ext cx="5636591" cy="5967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0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1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367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7" userDrawn="1">
          <p15:clr>
            <a:srgbClr val="FBAE40"/>
          </p15:clr>
        </p15:guide>
        <p15:guide id="2" orient="horz" pos="18547" userDrawn="1">
          <p15:clr>
            <a:srgbClr val="FBAE40"/>
          </p15:clr>
        </p15:guide>
        <p15:guide id="3" pos="1382" userDrawn="1">
          <p15:clr>
            <a:srgbClr val="FBAE40"/>
          </p15:clr>
        </p15:guide>
        <p15:guide id="4" pos="2626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8206745"/>
            <a:ext cx="37856160" cy="13693138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22029425"/>
            <a:ext cx="37856160" cy="7200898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1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2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3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8069582"/>
            <a:ext cx="18568033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12024360"/>
            <a:ext cx="18568033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8069582"/>
            <a:ext cx="18659477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5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5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7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7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5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8F6B-79D4-44C7-A2D1-6F42F30C21C7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2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FFFA1-6B45-4157-992C-C5D12B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12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TMSISDataUAB" TargetMode="External"/><Relationship Id="rId11" Type="http://schemas.openxmlformats.org/officeDocument/2006/relationships/diagramColors" Target="../diagrams/colors1.xml"/><Relationship Id="rId5" Type="http://schemas.openxmlformats.org/officeDocument/2006/relationships/hyperlink" Target="mailto:bsen@uab.edu" TargetMode="External"/><Relationship Id="rId10" Type="http://schemas.openxmlformats.org/officeDocument/2006/relationships/diagramQuickStyle" Target="../diagrams/quickStyle1.xml"/><Relationship Id="rId4" Type="http://schemas.openxmlformats.org/officeDocument/2006/relationships/hyperlink" Target="mailto:jmcdouga@uab.edu" TargetMode="External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diagramQuickStyle" Target="../diagrams/quickStyle2.xml"/><Relationship Id="rId18" Type="http://schemas.openxmlformats.org/officeDocument/2006/relationships/hyperlink" Target="mailto:bsen@uab.edu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diagramLayout" Target="../diagrams/layout2.xml"/><Relationship Id="rId17" Type="http://schemas.openxmlformats.org/officeDocument/2006/relationships/hyperlink" Target="mailto:jmcdouga@uab.edu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diagramData" Target="../diagrams/data2.xml"/><Relationship Id="rId5" Type="http://schemas.openxmlformats.org/officeDocument/2006/relationships/image" Target="../media/image6.jpeg"/><Relationship Id="rId15" Type="http://schemas.microsoft.com/office/2007/relationships/diagramDrawing" Target="../diagrams/drawing2.xml"/><Relationship Id="rId10" Type="http://schemas.openxmlformats.org/officeDocument/2006/relationships/image" Target="../media/image11.jpeg"/><Relationship Id="rId19" Type="http://schemas.openxmlformats.org/officeDocument/2006/relationships/hyperlink" Target="https://tinyurl.com/TMSISDataUAB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282" y="1451698"/>
            <a:ext cx="43674631" cy="199605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ts val="16200"/>
              </a:lnSpc>
            </a:pPr>
            <a:r>
              <a:rPr lang="en-US" sz="11500" b="1">
                <a:solidFill>
                  <a:schemeClr val="accent3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T-MSIS Data &amp; Research Core (DRC) at UAB</a:t>
            </a:r>
            <a:endParaRPr lang="en-US" sz="11500" b="1">
              <a:solidFill>
                <a:schemeClr val="accent3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616" y="3328280"/>
            <a:ext cx="43703503" cy="1107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Harnessing National Medicaid Data to Advance Health Outcomes &amp; Policy Research</a:t>
            </a:r>
            <a:endParaRPr lang="en-US" sz="660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751774" y="23973914"/>
            <a:ext cx="18519408" cy="6401490"/>
          </a:xfrm>
          <a:prstGeom prst="rect">
            <a:avLst/>
          </a:prstGeom>
          <a:noFill/>
        </p:spPr>
        <p:txBody>
          <a:bodyPr wrap="square" lIns="493776" tIns="45720" rIns="493776" bIns="45720" rtlCol="0" anchor="t">
            <a:spAutoFit/>
          </a:bodyPr>
          <a:lstStyle/>
          <a:p>
            <a:pPr algn="ctr"/>
            <a:r>
              <a:rPr lang="en-US" sz="5400" b="1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WHAT IS IN ADMINISTRATIVE CLAIMS DATA?</a:t>
            </a:r>
          </a:p>
          <a:p>
            <a:pPr algn="ctr"/>
            <a:endParaRPr lang="en-US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b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Demographics:</a:t>
            </a:r>
            <a:r>
              <a:rPr lang="en-US" alt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Age, race, ethnicity, location </a:t>
            </a: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4800" b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of service: </a:t>
            </a:r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Outpatient, inpatient, ED, telehealth</a:t>
            </a:r>
            <a:endParaRPr lang="en-US" alt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b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Diagnoses:</a:t>
            </a:r>
            <a:r>
              <a:rPr lang="en-US" alt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ICD codes for primary &amp; secondary conditions </a:t>
            </a: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b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Procedures:</a:t>
            </a:r>
            <a:r>
              <a:rPr lang="en-US" altLang="en-US" sz="48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CPT/HCPCS codes for services provided </a:t>
            </a: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b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Prescriptions:</a:t>
            </a:r>
            <a:r>
              <a:rPr lang="en-US" altLang="en-US" sz="48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Drug Codes (NDC) for medications </a:t>
            </a: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b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Providers:</a:t>
            </a:r>
            <a:r>
              <a:rPr lang="en-US" altLang="en-US" sz="48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Physician NPIs &amp; facility types </a:t>
            </a: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b="1">
                <a:solidFill>
                  <a:schemeClr val="accent5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Costs:</a:t>
            </a:r>
            <a:r>
              <a:rPr lang="en-US" altLang="en-US" sz="4800">
                <a:solidFill>
                  <a:schemeClr val="accent5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altLang="en-US" sz="4800">
                <a:latin typeface="Tahoma"/>
                <a:ea typeface="Tahoma"/>
                <a:cs typeface="Tahoma"/>
              </a:rPr>
              <a:t>Payments made by state Medicaid programs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28872" y="-54364"/>
            <a:ext cx="43891200" cy="1299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129">
              <a:solidFill>
                <a:schemeClr val="accent1"/>
              </a:solidFill>
            </a:endParaRP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D639117-CCAF-C529-4918-1EC21CDAB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6" y="224996"/>
            <a:ext cx="7062660" cy="1398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95C01B-80C0-3A71-AB23-924AC911B971}"/>
              </a:ext>
            </a:extLst>
          </p:cNvPr>
          <p:cNvSpPr txBox="1"/>
          <p:nvPr/>
        </p:nvSpPr>
        <p:spPr>
          <a:xfrm>
            <a:off x="504562" y="5639217"/>
            <a:ext cx="11226463" cy="26093297"/>
          </a:xfrm>
          <a:prstGeom prst="rect">
            <a:avLst/>
          </a:prstGeom>
          <a:noFill/>
        </p:spPr>
        <p:txBody>
          <a:bodyPr wrap="square" lIns="0" tIns="45720" rIns="493776" bIns="45720" rtlCol="0" anchor="t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What is the T-MSIS DRC?</a:t>
            </a:r>
          </a:p>
          <a:p>
            <a:endParaRPr lang="en-US" sz="2400" b="1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ahoma"/>
                <a:ea typeface="Tahoma"/>
                <a:cs typeface="Tahoma"/>
              </a:rPr>
              <a:t>Launched in Spring of 2025</a:t>
            </a:r>
          </a:p>
          <a:p>
            <a:pPr marL="617220" indent="-61722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ahoma"/>
                <a:ea typeface="Tahoma"/>
                <a:cs typeface="Tahoma"/>
              </a:rPr>
              <a:t>University-wide resource for national</a:t>
            </a: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 Medicaid &amp; CHIP</a:t>
            </a:r>
            <a:r>
              <a:rPr lang="en-US" altLang="en-US" sz="4800" dirty="0">
                <a:latin typeface="Tahoma"/>
                <a:ea typeface="Tahoma"/>
                <a:cs typeface="Tahoma"/>
              </a:rPr>
              <a:t> claims data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ahoma"/>
                <a:ea typeface="Tahoma"/>
                <a:cs typeface="Tahoma"/>
              </a:rPr>
              <a:t>Supports multi-state health services &amp; policy research</a:t>
            </a: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ahoma"/>
                <a:ea typeface="Tahoma"/>
                <a:cs typeface="Tahoma"/>
              </a:rPr>
              <a:t>Secure access, expert analytics &amp; collaboration support</a:t>
            </a: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The Power of T-MSIS Data</a:t>
            </a:r>
          </a:p>
          <a:p>
            <a:endParaRPr lang="en-US" sz="2400" b="1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indent="-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50-state</a:t>
            </a:r>
            <a:r>
              <a:rPr lang="en-US" altLang="en-US" sz="4800" dirty="0">
                <a:latin typeface="Tahoma"/>
                <a:ea typeface="Tahoma"/>
                <a:cs typeface="Tahoma"/>
              </a:rPr>
              <a:t> Medicaid/CHIP coverage </a:t>
            </a:r>
          </a:p>
          <a:p>
            <a:pPr marL="1028700" indent="-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75+ Million</a:t>
            </a:r>
            <a:r>
              <a:rPr lang="en-US" altLang="en-US" sz="4800" dirty="0">
                <a:latin typeface="Tahoma"/>
                <a:ea typeface="Tahoma"/>
                <a:cs typeface="Tahoma"/>
              </a:rPr>
              <a:t> beneficiaries per year </a:t>
            </a:r>
          </a:p>
          <a:p>
            <a:pPr marL="1028700" indent="-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Billions</a:t>
            </a:r>
            <a:r>
              <a:rPr lang="en-US" altLang="en-US" sz="4800" dirty="0">
                <a:latin typeface="Tahoma"/>
                <a:ea typeface="Tahoma"/>
                <a:cs typeface="Tahoma"/>
              </a:rPr>
              <a:t> of longitudinal claims</a:t>
            </a:r>
          </a:p>
          <a:p>
            <a:pPr marL="1028700" indent="-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T-MSIS DRC Services</a:t>
            </a:r>
          </a:p>
          <a:p>
            <a:endParaRPr lang="en-US" sz="288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ahoma"/>
                <a:ea typeface="Tahoma"/>
                <a:cs typeface="Tahoma"/>
              </a:rPr>
              <a:t>Study design consultation</a:t>
            </a: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ahoma"/>
                <a:ea typeface="Tahoma"/>
                <a:cs typeface="Tahoma"/>
              </a:rPr>
              <a:t>Support for Data-Reuse Applications</a:t>
            </a: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ahoma"/>
                <a:ea typeface="Tahoma"/>
                <a:cs typeface="Tahoma"/>
              </a:rPr>
              <a:t>Cohort building &amp; variable creation</a:t>
            </a: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ahoma"/>
                <a:ea typeface="Tahoma"/>
                <a:cs typeface="Tahoma"/>
              </a:rPr>
              <a:t>Statistical analysis &amp; interpretation</a:t>
            </a: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ahoma"/>
                <a:ea typeface="Tahoma"/>
                <a:cs typeface="Tahoma"/>
              </a:rPr>
              <a:t>Grant &amp; manuscript support</a:t>
            </a:r>
          </a:p>
          <a:p>
            <a:pPr marL="1028700" indent="-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Unique Advantage</a:t>
            </a:r>
          </a:p>
          <a:p>
            <a:endParaRPr lang="en-US" sz="288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accent3">
                    <a:lumMod val="75000"/>
                    <a:lumOff val="25000"/>
                  </a:schemeClr>
                </a:solidFill>
                <a:latin typeface="Tahoma"/>
                <a:ea typeface="Tahoma"/>
                <a:cs typeface="Tahoma"/>
              </a:rPr>
              <a:t>Early mover </a:t>
            </a:r>
            <a:r>
              <a:rPr lang="en-US" sz="4800" dirty="0">
                <a:latin typeface="Tahoma"/>
                <a:ea typeface="Tahoma"/>
                <a:cs typeface="Tahoma"/>
              </a:rPr>
              <a:t>advantage with research using T-MSIS data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ahoma"/>
                <a:ea typeface="Tahoma"/>
                <a:cs typeface="Tahoma"/>
              </a:rPr>
              <a:t>Team expertise in </a:t>
            </a:r>
            <a:r>
              <a:rPr lang="en-US" sz="4800" b="1" dirty="0">
                <a:solidFill>
                  <a:schemeClr val="accent3">
                    <a:lumMod val="75000"/>
                    <a:lumOff val="25000"/>
                  </a:schemeClr>
                </a:solidFill>
                <a:latin typeface="Tahoma"/>
                <a:ea typeface="Tahoma"/>
                <a:cs typeface="Tahoma"/>
              </a:rPr>
              <a:t>advanced analyses of big healthcare data</a:t>
            </a:r>
            <a:endParaRPr lang="en-US" sz="4800" dirty="0">
              <a:solidFill>
                <a:schemeClr val="accent3">
                  <a:lumMod val="75000"/>
                  <a:lumOff val="25000"/>
                </a:schemeClr>
              </a:solidFill>
              <a:latin typeface="Tahoma"/>
              <a:ea typeface="Tahoma"/>
              <a:cs typeface="Tahoma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ahoma"/>
                <a:ea typeface="Tahoma"/>
                <a:cs typeface="Tahoma"/>
              </a:rPr>
              <a:t>Strong connections with Medicaid Data Learning Network (MDLN)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ahoma"/>
                <a:ea typeface="Tahoma"/>
                <a:cs typeface="Tahoma"/>
              </a:rPr>
              <a:t>Strong departmental support (Health Policy &amp; Organization)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en-US" alt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1623C-0E44-FFB4-68AF-91BAFBA86686}"/>
              </a:ext>
            </a:extLst>
          </p:cNvPr>
          <p:cNvSpPr txBox="1"/>
          <p:nvPr/>
        </p:nvSpPr>
        <p:spPr>
          <a:xfrm>
            <a:off x="32019868" y="5670060"/>
            <a:ext cx="11328025" cy="193591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Current Research Focus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indent="-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ahoma"/>
                <a:ea typeface="Tahoma"/>
                <a:cs typeface="Tahoma"/>
              </a:rPr>
              <a:t>Diabetes &amp; obesity</a:t>
            </a: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ahoma"/>
                <a:ea typeface="Tahoma"/>
                <a:cs typeface="Tahoma"/>
              </a:rPr>
              <a:t>Behavioral health &amp; substance use</a:t>
            </a:r>
          </a:p>
          <a:p>
            <a:pPr marL="617220" indent="-61722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Tahoma"/>
                <a:ea typeface="Tahoma"/>
                <a:cs typeface="Tahoma"/>
              </a:rPr>
              <a:t>Maternal &amp; child health</a:t>
            </a:r>
            <a:endParaRPr lang="en-US" altLang="en-US" sz="4800" dirty="0">
              <a:latin typeface="Tahoma"/>
              <a:ea typeface="Tahoma"/>
              <a:cs typeface="Tahoma"/>
            </a:endParaRP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ahoma"/>
                <a:ea typeface="Tahoma"/>
                <a:cs typeface="Tahoma"/>
              </a:rPr>
              <a:t>Rural health &amp; access disparities</a:t>
            </a: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ahoma"/>
                <a:ea typeface="Tahoma"/>
                <a:cs typeface="Tahoma"/>
              </a:rPr>
              <a:t>Health outcomes &amp; policy evaluation</a:t>
            </a:r>
          </a:p>
          <a:p>
            <a:endParaRPr lang="en-US" sz="3200" b="1">
              <a:solidFill>
                <a:srgbClr val="0C582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indent="-1028700">
              <a:buFont typeface="Arial" panose="020B0604020202020204" pitchFamily="34" charset="0"/>
              <a:buChar char="•"/>
            </a:pPr>
            <a:endParaRPr lang="en-US" altLang="en-US" sz="32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Ongoing Projects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indent="-1028700">
              <a:buFont typeface="Arial" panose="020B0604020202020204" pitchFamily="34" charset="0"/>
              <a:buChar char="•"/>
            </a:pPr>
            <a:r>
              <a:rPr lang="en-US" sz="4800" dirty="0">
                <a:latin typeface="Tahoma"/>
                <a:ea typeface="Tahoma"/>
                <a:cs typeface="Tahoma"/>
              </a:rPr>
              <a:t>HRSA/DHHS: Postpartum care transitions </a:t>
            </a:r>
          </a:p>
          <a:p>
            <a:pPr marL="1028700" indent="-1028700">
              <a:buFont typeface="Arial" panose="020B0604020202020204" pitchFamily="34" charset="0"/>
              <a:buChar char="•"/>
            </a:pPr>
            <a:r>
              <a:rPr lang="en-US" sz="4800" dirty="0">
                <a:latin typeface="Tahoma"/>
                <a:ea typeface="Tahoma"/>
                <a:cs typeface="Tahoma"/>
              </a:rPr>
              <a:t>UAB pilot: Cannabis policy &amp; pain management </a:t>
            </a:r>
          </a:p>
          <a:p>
            <a:pPr marL="1028700" indent="-1028700">
              <a:buFont typeface="Arial" panose="020B0604020202020204" pitchFamily="34" charset="0"/>
              <a:buChar char="•"/>
            </a:pPr>
            <a:r>
              <a:rPr lang="en-US" sz="4800" dirty="0">
                <a:latin typeface="Tahoma"/>
                <a:ea typeface="Tahoma"/>
                <a:cs typeface="Tahoma"/>
              </a:rPr>
              <a:t>Foundation Grant: LARC &amp; birth spacing</a:t>
            </a:r>
          </a:p>
          <a:p>
            <a:pPr marL="1028700" indent="-1028700">
              <a:buFont typeface="Arial" panose="020B0604020202020204" pitchFamily="34" charset="0"/>
              <a:buChar char="•"/>
            </a:pPr>
            <a:r>
              <a:rPr lang="en-US" sz="4800" dirty="0">
                <a:latin typeface="Tahoma"/>
                <a:ea typeface="Tahoma"/>
                <a:cs typeface="Tahoma"/>
              </a:rPr>
              <a:t>CMS/Medicaid: Evaluation of maternal &amp; child health programs</a:t>
            </a:r>
          </a:p>
          <a:p>
            <a:pPr marL="1028700" indent="-1028700">
              <a:buFont typeface="Arial" panose="020B0604020202020204" pitchFamily="34" charset="0"/>
              <a:buChar char="•"/>
            </a:pPr>
            <a:r>
              <a:rPr lang="en-US" sz="4800" dirty="0">
                <a:latin typeface="Tahoma"/>
                <a:ea typeface="Tahoma"/>
                <a:cs typeface="Tahoma"/>
              </a:rPr>
              <a:t>Part of funded Center grants like TOP-UP (HRSA)</a:t>
            </a:r>
          </a:p>
          <a:p>
            <a:pPr marL="1028700" indent="-1028700">
              <a:buFont typeface="Arial" panose="020B0604020202020204" pitchFamily="34" charset="0"/>
              <a:buChar char="•"/>
            </a:pPr>
            <a:r>
              <a:rPr lang="en-US" sz="4800" dirty="0">
                <a:latin typeface="Tahoma"/>
                <a:ea typeface="Tahoma"/>
                <a:cs typeface="Tahoma"/>
              </a:rPr>
              <a:t>Internally Funded: Risk factors for delayed diagnosis of diabetes</a:t>
            </a:r>
            <a:endParaRPr lang="en-US" sz="7250" dirty="0">
              <a:latin typeface="Calibri" panose="020F0502020204030204"/>
              <a:ea typeface="Calibri"/>
              <a:cs typeface="Calibri"/>
            </a:endParaRPr>
          </a:p>
          <a:p>
            <a:pPr marL="1028700" indent="-1028700">
              <a:buFont typeface="Arial" panose="020B0604020202020204" pitchFamily="34" charset="0"/>
              <a:buChar char="•"/>
            </a:pPr>
            <a:r>
              <a:rPr lang="en-US" sz="4800" dirty="0">
                <a:latin typeface="Tahoma"/>
                <a:ea typeface="Tahoma"/>
                <a:cs typeface="Tahoma"/>
              </a:rPr>
              <a:t>Multiple journal articles, manuscripts under review &amp; conference presentations</a:t>
            </a:r>
            <a:endParaRPr lang="en-US" sz="7250" dirty="0">
              <a:ea typeface="Calibri"/>
              <a:cs typeface="Calibri"/>
            </a:endParaRPr>
          </a:p>
          <a:p>
            <a:pPr marL="1028700" indent="-1028700">
              <a:buFont typeface="Arial" panose="020B0604020202020204" pitchFamily="34" charset="0"/>
              <a:buChar char="•"/>
            </a:pPr>
            <a:endParaRPr lang="en-US" sz="4800" dirty="0">
              <a:latin typeface="Tahoma"/>
              <a:ea typeface="Tahoma"/>
              <a:cs typeface="Tahoma"/>
            </a:endParaRPr>
          </a:p>
        </p:txBody>
      </p:sp>
      <p:pic>
        <p:nvPicPr>
          <p:cNvPr id="11" name="Picture 10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7305CC9D-AF02-516E-D64E-AFAAB7DAE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6725" y="26166476"/>
            <a:ext cx="5006709" cy="5006709"/>
          </a:xfrm>
          <a:prstGeom prst="rect">
            <a:avLst/>
          </a:prstGeom>
        </p:spPr>
      </p:pic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5881916F-0209-B202-2C2F-54CB50893582}"/>
              </a:ext>
            </a:extLst>
          </p:cNvPr>
          <p:cNvSpPr txBox="1">
            <a:spLocks/>
          </p:cNvSpPr>
          <p:nvPr/>
        </p:nvSpPr>
        <p:spPr>
          <a:xfrm>
            <a:off x="29602554" y="14678856"/>
            <a:ext cx="14891432" cy="92925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504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C820CA-183B-451C-2B05-C8187D4AC782}"/>
              </a:ext>
            </a:extLst>
          </p:cNvPr>
          <p:cNvSpPr txBox="1"/>
          <p:nvPr/>
        </p:nvSpPr>
        <p:spPr>
          <a:xfrm>
            <a:off x="4501589" y="30895592"/>
            <a:ext cx="35826032" cy="22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8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us: </a:t>
            </a:r>
            <a:r>
              <a:rPr lang="en-US" altLang="en-US" sz="504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Julie McDougal: </a:t>
            </a:r>
            <a:r>
              <a:rPr lang="en-US" altLang="en-US" sz="504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jmcdouga@uab.edu</a:t>
            </a:r>
            <a:r>
              <a:rPr lang="en-US" altLang="en-US" sz="504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Dr. Pia Sen: </a:t>
            </a:r>
            <a:r>
              <a:rPr lang="en-US" altLang="en-US" sz="504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bsen@uab.edu</a:t>
            </a:r>
            <a:r>
              <a:rPr lang="en-US" altLang="en-US" sz="504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Visit: </a:t>
            </a:r>
            <a:r>
              <a:rPr lang="en-US" altLang="en-US" sz="504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https://tinyurl.com/TMSISDataUAB</a:t>
            </a:r>
            <a:r>
              <a:rPr lang="en-US" altLang="en-US" sz="504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617220" indent="-6172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504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0F77013-53FD-D5EC-2CB6-4DB66E2A1916}"/>
              </a:ext>
            </a:extLst>
          </p:cNvPr>
          <p:cNvGrpSpPr/>
          <p:nvPr/>
        </p:nvGrpSpPr>
        <p:grpSpPr>
          <a:xfrm>
            <a:off x="11360856" y="10268001"/>
            <a:ext cx="19782839" cy="12985223"/>
            <a:chOff x="11545978" y="12693416"/>
            <a:chExt cx="19782839" cy="12985223"/>
          </a:xfrm>
        </p:grpSpPr>
        <p:pic>
          <p:nvPicPr>
            <p:cNvPr id="4" name="Picture 3" descr="A map of the united states&#10;&#10;AI-generated content may be incorrect.">
              <a:extLst>
                <a:ext uri="{FF2B5EF4-FFF2-40B4-BE49-F238E27FC236}">
                  <a16:creationId xmlns:a16="http://schemas.microsoft.com/office/drawing/2014/main" id="{481307ED-D347-C851-DC96-9507FA91A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7" r="715" b="22381"/>
            <a:stretch>
              <a:fillRect/>
            </a:stretch>
          </p:blipFill>
          <p:spPr>
            <a:xfrm>
              <a:off x="11545978" y="12693416"/>
              <a:ext cx="19628628" cy="11456089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B1F3E5D-8F69-105C-7705-87680F0D3AB8}"/>
                </a:ext>
              </a:extLst>
            </p:cNvPr>
            <p:cNvGrpSpPr/>
            <p:nvPr/>
          </p:nvGrpSpPr>
          <p:grpSpPr>
            <a:xfrm>
              <a:off x="13402528" y="23808053"/>
              <a:ext cx="17926289" cy="1870586"/>
              <a:chOff x="13402528" y="23808053"/>
              <a:chExt cx="17926289" cy="187058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086990E-6D1B-700D-C1E0-B8E808BFC39C}"/>
                  </a:ext>
                </a:extLst>
              </p:cNvPr>
              <p:cNvSpPr/>
              <p:nvPr/>
            </p:nvSpPr>
            <p:spPr>
              <a:xfrm>
                <a:off x="22365673" y="23864124"/>
                <a:ext cx="1772796" cy="762000"/>
              </a:xfrm>
              <a:prstGeom prst="rect">
                <a:avLst/>
              </a:prstGeom>
              <a:solidFill>
                <a:srgbClr val="E25B00"/>
              </a:solidFill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F3112F7-E9D0-8EAF-BDBB-9DE892C42EBC}"/>
                  </a:ext>
                </a:extLst>
              </p:cNvPr>
              <p:cNvSpPr/>
              <p:nvPr/>
            </p:nvSpPr>
            <p:spPr>
              <a:xfrm>
                <a:off x="13402528" y="24856834"/>
                <a:ext cx="1796846" cy="762000"/>
              </a:xfrm>
              <a:prstGeom prst="rect">
                <a:avLst/>
              </a:prstGeom>
              <a:solidFill>
                <a:srgbClr val="EABD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AF43B2E-53E8-6C32-F278-27ABDF2A3AD6}"/>
                  </a:ext>
                </a:extLst>
              </p:cNvPr>
              <p:cNvSpPr/>
              <p:nvPr/>
            </p:nvSpPr>
            <p:spPr>
              <a:xfrm>
                <a:off x="13402528" y="23808053"/>
                <a:ext cx="1796846" cy="762000"/>
              </a:xfrm>
              <a:prstGeom prst="rect">
                <a:avLst/>
              </a:prstGeom>
              <a:solidFill>
                <a:srgbClr val="00133A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9659B68-8619-28BE-00EF-3DCA91693E7B}"/>
                  </a:ext>
                </a:extLst>
              </p:cNvPr>
              <p:cNvSpPr/>
              <p:nvPr/>
            </p:nvSpPr>
            <p:spPr>
              <a:xfrm>
                <a:off x="22365673" y="24886504"/>
                <a:ext cx="1796846" cy="792135"/>
              </a:xfrm>
              <a:prstGeom prst="rect">
                <a:avLst/>
              </a:prstGeom>
              <a:solidFill>
                <a:srgbClr val="A200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784FFA-8D36-D507-5327-4B03D76B9A75}"/>
                  </a:ext>
                </a:extLst>
              </p:cNvPr>
              <p:cNvSpPr txBox="1"/>
              <p:nvPr/>
            </p:nvSpPr>
            <p:spPr>
              <a:xfrm>
                <a:off x="15299597" y="23822656"/>
                <a:ext cx="62502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Meets all data quality targets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C84146-29EA-25DF-5BB4-B6F2E649A626}"/>
                  </a:ext>
                </a:extLst>
              </p:cNvPr>
              <p:cNvSpPr txBox="1"/>
              <p:nvPr/>
            </p:nvSpPr>
            <p:spPr>
              <a:xfrm>
                <a:off x="15299597" y="24856834"/>
                <a:ext cx="67455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Meets most data quality targets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772DF9-0FEC-F0DE-0EA0-0100021A0F6B}"/>
                  </a:ext>
                </a:extLst>
              </p:cNvPr>
              <p:cNvSpPr txBox="1"/>
              <p:nvPr/>
            </p:nvSpPr>
            <p:spPr>
              <a:xfrm>
                <a:off x="24406722" y="24025755"/>
                <a:ext cx="69220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Meets some data quality targets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6AA06E7-BAD2-C0A3-DE20-5CB8D4E1DF9A}"/>
                  </a:ext>
                </a:extLst>
              </p:cNvPr>
              <p:cNvSpPr txBox="1"/>
              <p:nvPr/>
            </p:nvSpPr>
            <p:spPr>
              <a:xfrm>
                <a:off x="24406722" y="24923909"/>
                <a:ext cx="67455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Does not submit T-MSIS data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5E4369E-EF47-0BC9-FC2E-0BDB5EE74192}"/>
              </a:ext>
            </a:extLst>
          </p:cNvPr>
          <p:cNvSpPr txBox="1"/>
          <p:nvPr/>
        </p:nvSpPr>
        <p:spPr>
          <a:xfrm>
            <a:off x="32086281" y="27912131"/>
            <a:ext cx="49469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Scan Me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22967DB7-E232-E558-6A5B-7C41FD529442}"/>
              </a:ext>
            </a:extLst>
          </p:cNvPr>
          <p:cNvSpPr/>
          <p:nvPr/>
        </p:nvSpPr>
        <p:spPr>
          <a:xfrm>
            <a:off x="37033199" y="28210722"/>
            <a:ext cx="1223525" cy="7280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8CF1E65-2098-A2AD-E629-39519EA98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354956"/>
              </p:ext>
            </p:extLst>
          </p:nvPr>
        </p:nvGraphicFramePr>
        <p:xfrm>
          <a:off x="11940505" y="4340884"/>
          <a:ext cx="19306652" cy="550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2075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124F8-B80D-3849-A5E5-C4458E36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2D0E68-B9DB-FCCB-FD22-4B644E09A01F}"/>
              </a:ext>
            </a:extLst>
          </p:cNvPr>
          <p:cNvCxnSpPr>
            <a:cxnSpLocks/>
          </p:cNvCxnSpPr>
          <p:nvPr/>
        </p:nvCxnSpPr>
        <p:spPr>
          <a:xfrm>
            <a:off x="19408231" y="8634709"/>
            <a:ext cx="0" cy="4903506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903954-ED78-4905-F2DA-D39FE7A170FB}"/>
              </a:ext>
            </a:extLst>
          </p:cNvPr>
          <p:cNvCxnSpPr>
            <a:cxnSpLocks/>
          </p:cNvCxnSpPr>
          <p:nvPr/>
        </p:nvCxnSpPr>
        <p:spPr>
          <a:xfrm>
            <a:off x="39102467" y="8634709"/>
            <a:ext cx="0" cy="4903506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3EBD7E7-323D-15D4-6173-0F445F676948}"/>
              </a:ext>
            </a:extLst>
          </p:cNvPr>
          <p:cNvSpPr/>
          <p:nvPr/>
        </p:nvSpPr>
        <p:spPr>
          <a:xfrm>
            <a:off x="-28872" y="-29148"/>
            <a:ext cx="43891200" cy="1299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129">
              <a:solidFill>
                <a:schemeClr val="accent1"/>
              </a:solidFill>
            </a:endParaRP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81665ED-3E75-6A12-4064-69EF72EAD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9" y="283885"/>
            <a:ext cx="7062660" cy="1398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DA81C3-DF3F-819C-9BC1-64FCC37583C5}"/>
              </a:ext>
            </a:extLst>
          </p:cNvPr>
          <p:cNvSpPr txBox="1"/>
          <p:nvPr/>
        </p:nvSpPr>
        <p:spPr>
          <a:xfrm>
            <a:off x="441023" y="5836674"/>
            <a:ext cx="17843321" cy="16304976"/>
          </a:xfrm>
          <a:prstGeom prst="rect">
            <a:avLst/>
          </a:prstGeom>
          <a:noFill/>
        </p:spPr>
        <p:txBody>
          <a:bodyPr wrap="square" lIns="0" tIns="45720" rIns="493776" bIns="45720" rtlCol="0" anchor="t">
            <a:spAutoFit/>
          </a:bodyPr>
          <a:lstStyle/>
          <a:p>
            <a:r>
              <a:rPr lang="en-US" sz="6000" b="1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Core Team Members</a:t>
            </a:r>
          </a:p>
          <a:p>
            <a:pPr marL="857250" indent="-857250">
              <a:buFont typeface="Arial"/>
              <a:buChar char="•"/>
            </a:pPr>
            <a:r>
              <a:rPr lang="en-US" sz="4800">
                <a:latin typeface="Tahoma"/>
                <a:ea typeface="Tahoma"/>
                <a:cs typeface="Tahoma"/>
              </a:rPr>
              <a:t>Diverse team with expertise in </a:t>
            </a:r>
          </a:p>
          <a:p>
            <a:pPr marL="2700655" lvl="1" indent="-857250">
              <a:buFont typeface="Courier New"/>
              <a:buChar char="o"/>
            </a:pPr>
            <a:r>
              <a:rPr lang="en-US" sz="4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Health Economics </a:t>
            </a:r>
          </a:p>
          <a:p>
            <a:pPr marL="2700655" lvl="1" indent="-857250">
              <a:buFont typeface="Courier New"/>
              <a:buChar char="o"/>
            </a:pPr>
            <a:r>
              <a:rPr lang="en-US" sz="4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Health Policy &amp; Health Outcomes </a:t>
            </a:r>
          </a:p>
          <a:p>
            <a:pPr marL="2700655" lvl="1" indent="-857250">
              <a:buFont typeface="Courier New"/>
              <a:buChar char="o"/>
            </a:pPr>
            <a:r>
              <a:rPr lang="en-US" sz="4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Econometrics &amp; Quasi-Experimental Studies</a:t>
            </a:r>
          </a:p>
          <a:p>
            <a:pPr marL="2700655" lvl="1" indent="-857250">
              <a:buFont typeface="Courier New"/>
              <a:buChar char="o"/>
            </a:pPr>
            <a:r>
              <a:rPr lang="en-US" sz="4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Epidemiology</a:t>
            </a:r>
          </a:p>
          <a:p>
            <a:pPr marL="2700655" lvl="1" indent="-857250">
              <a:buFont typeface="Courier New"/>
              <a:buChar char="o"/>
            </a:pPr>
            <a:r>
              <a:rPr lang="en-US" sz="4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Cost-effectiveness &amp; Comparative-effectiveness</a:t>
            </a:r>
          </a:p>
          <a:p>
            <a:pPr marL="2700655" lvl="1" indent="-857250">
              <a:buFont typeface="Courier New"/>
              <a:buChar char="o"/>
            </a:pPr>
            <a:r>
              <a:rPr lang="en-US" sz="4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Health Administration &amp; Management</a:t>
            </a:r>
          </a:p>
          <a:p>
            <a:pPr marL="2700655" lvl="1" indent="-857250">
              <a:buFont typeface="Courier New"/>
              <a:buChar char="o"/>
            </a:pPr>
            <a:r>
              <a:rPr lang="en-US" sz="4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Maternal &amp; Child Health</a:t>
            </a:r>
          </a:p>
          <a:p>
            <a:endParaRPr lang="en-US" sz="6000" b="1">
              <a:solidFill>
                <a:srgbClr val="0C5823"/>
              </a:solidFill>
              <a:latin typeface="Tahoma"/>
              <a:ea typeface="Tahoma"/>
              <a:cs typeface="Tahoma"/>
            </a:endParaRPr>
          </a:p>
          <a:p>
            <a:r>
              <a:rPr lang="en-US" sz="6000" b="1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Manuscripts/Presentations</a:t>
            </a:r>
            <a:endParaRPr lang="en-US" sz="7250">
              <a:solidFill>
                <a:schemeClr val="accent5">
                  <a:lumMod val="50000"/>
                </a:schemeClr>
              </a:solidFill>
              <a:ea typeface="Calibri"/>
              <a:cs typeface="Calibri"/>
            </a:endParaRPr>
          </a:p>
          <a:p>
            <a:pPr marL="1028700" indent="-1028700">
              <a:buFont typeface="Arial" panose="020B0604020202020204" pitchFamily="34" charset="0"/>
              <a:buChar char="•"/>
            </a:pPr>
            <a:r>
              <a:rPr lang="en-US" sz="4800">
                <a:latin typeface="Tahoma"/>
                <a:ea typeface="Tahoma"/>
                <a:cs typeface="Tahoma"/>
              </a:rPr>
              <a:t>Prevalence of pediatric diabetes in Medicaid population, 2016-2021</a:t>
            </a:r>
          </a:p>
          <a:p>
            <a:pPr marL="1028700" indent="-1028700">
              <a:buFont typeface="Arial" panose="020B0604020202020204" pitchFamily="34" charset="0"/>
              <a:buChar char="•"/>
            </a:pPr>
            <a:r>
              <a:rPr lang="en-US" sz="4800">
                <a:latin typeface="Tahoma"/>
                <a:ea typeface="Tahoma"/>
                <a:cs typeface="Tahoma"/>
              </a:rPr>
              <a:t>Characteristics of pediatric patients who receive a new diagnosis of diabetes in the ED setting</a:t>
            </a:r>
          </a:p>
          <a:p>
            <a:pPr marL="1028700" indent="-1028700">
              <a:buFont typeface="Arial" panose="020B0604020202020204" pitchFamily="34" charset="0"/>
              <a:buChar char="•"/>
            </a:pPr>
            <a:r>
              <a:rPr lang="en-US" sz="4800">
                <a:latin typeface="Tahoma"/>
                <a:ea typeface="Tahoma"/>
                <a:cs typeface="Tahoma"/>
              </a:rPr>
              <a:t>Geographic differences in postpartum visits &amp; diabetes screening among women enrolled in Medicaid experiencing gestational diabetes during pregnancy</a:t>
            </a:r>
          </a:p>
          <a:p>
            <a:pPr marL="1028700" indent="-1028700">
              <a:buFont typeface="Arial" panose="020B0604020202020204" pitchFamily="34" charset="0"/>
              <a:buChar char="•"/>
            </a:pPr>
            <a:r>
              <a:rPr lang="en-US" sz="4800">
                <a:latin typeface="Tahoma"/>
                <a:ea typeface="Tahoma"/>
                <a:cs typeface="Tahoma"/>
              </a:rPr>
              <a:t>Poster presentations at </a:t>
            </a:r>
            <a:r>
              <a:rPr lang="en-US" sz="4800" err="1">
                <a:latin typeface="Tahoma"/>
                <a:ea typeface="Tahoma"/>
                <a:cs typeface="Tahoma"/>
              </a:rPr>
              <a:t>AcademyHealth</a:t>
            </a:r>
            <a:r>
              <a:rPr lang="en-US" sz="4800">
                <a:latin typeface="Tahoma"/>
                <a:ea typeface="Tahoma"/>
                <a:cs typeface="Tahoma"/>
              </a:rPr>
              <a:t> (June 2025) </a:t>
            </a:r>
          </a:p>
          <a:p>
            <a:pPr marL="1028700" indent="-1028700">
              <a:buFont typeface="Arial" panose="020B0604020202020204" pitchFamily="34" charset="0"/>
              <a:buChar char="•"/>
            </a:pPr>
            <a:endParaRPr lang="en-US" sz="504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</a:pPr>
            <a:r>
              <a:rPr lang="en-US" sz="5200">
                <a:latin typeface="Tahoma"/>
                <a:ea typeface="Tahoma"/>
                <a:cs typeface="Tahoma"/>
              </a:rPr>
              <a:t>  </a:t>
            </a:r>
          </a:p>
        </p:txBody>
      </p:sp>
      <p:pic>
        <p:nvPicPr>
          <p:cNvPr id="29" name="Picture 28" descr="A person in a black jacket&#10;&#10;AI-generated content may be incorrect.">
            <a:extLst>
              <a:ext uri="{FF2B5EF4-FFF2-40B4-BE49-F238E27FC236}">
                <a16:creationId xmlns:a16="http://schemas.microsoft.com/office/drawing/2014/main" id="{89870F6F-3B29-CBD7-F720-8168ED828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5995" y="8369299"/>
            <a:ext cx="4635828" cy="64087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3A13557-3F80-20BC-E7F0-28F1F19A69A0}"/>
              </a:ext>
            </a:extLst>
          </p:cNvPr>
          <p:cNvSpPr txBox="1"/>
          <p:nvPr/>
        </p:nvSpPr>
        <p:spPr>
          <a:xfrm>
            <a:off x="18292930" y="14852085"/>
            <a:ext cx="6263640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kern="100" err="1">
                <a:solidFill>
                  <a:schemeClr val="accent1"/>
                </a:solidFill>
                <a:latin typeface="Tahoma"/>
                <a:ea typeface="Tahoma"/>
                <a:cs typeface="Tahoma"/>
              </a:rPr>
              <a:t>Bisakha</a:t>
            </a:r>
            <a:r>
              <a:rPr lang="en-US" sz="3600" b="1" kern="100">
                <a:solidFill>
                  <a:schemeClr val="accent1"/>
                </a:solidFill>
                <a:latin typeface="Tahoma"/>
                <a:ea typeface="Tahoma"/>
                <a:cs typeface="Tahoma"/>
              </a:rPr>
              <a:t> “Pia” Sen, PhD</a:t>
            </a:r>
          </a:p>
          <a:p>
            <a:pPr algn="ctr"/>
            <a:r>
              <a:rPr lang="en-US" sz="3600" kern="100">
                <a:latin typeface="Tahoma"/>
                <a:ea typeface="Tahoma"/>
                <a:cs typeface="Tahoma"/>
              </a:rPr>
              <a:t>Professor &amp; Blue Cross Blue Sheild Endowed Chair in Health Economics </a:t>
            </a:r>
          </a:p>
          <a:p>
            <a:pPr algn="ctr"/>
            <a:r>
              <a:rPr lang="en-US" sz="3600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 Director</a:t>
            </a:r>
          </a:p>
        </p:txBody>
      </p:sp>
      <p:pic>
        <p:nvPicPr>
          <p:cNvPr id="34" name="Picture 33" descr="A person wearing a grey sweater and a necklace&#10;&#10;AI-generated content may be incorrect.">
            <a:extLst>
              <a:ext uri="{FF2B5EF4-FFF2-40B4-BE49-F238E27FC236}">
                <a16:creationId xmlns:a16="http://schemas.microsoft.com/office/drawing/2014/main" id="{3A7A157C-E35E-A10B-BDCF-5B028952B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4041" y="8398313"/>
            <a:ext cx="4635828" cy="649882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8F37251-B63A-BE22-E310-FD29BB39D91F}"/>
              </a:ext>
            </a:extLst>
          </p:cNvPr>
          <p:cNvSpPr txBox="1"/>
          <p:nvPr/>
        </p:nvSpPr>
        <p:spPr>
          <a:xfrm>
            <a:off x="24858651" y="14922620"/>
            <a:ext cx="55549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1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Julie McDougal, MAE</a:t>
            </a:r>
          </a:p>
          <a:p>
            <a:pPr algn="ctr"/>
            <a:r>
              <a:rPr lang="en-US" sz="3600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Director II</a:t>
            </a:r>
          </a:p>
          <a:p>
            <a:r>
              <a:rPr lang="en-US" sz="3600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pic>
        <p:nvPicPr>
          <p:cNvPr id="36" name="Picture 3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69D92612-5B56-4A2E-293B-136F57BBF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7733" y="8398315"/>
            <a:ext cx="4701906" cy="658266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B2549E-758D-5520-BE0D-04AF3A9B7628}"/>
              </a:ext>
            </a:extLst>
          </p:cNvPr>
          <p:cNvSpPr txBox="1"/>
          <p:nvPr/>
        </p:nvSpPr>
        <p:spPr>
          <a:xfrm>
            <a:off x="31199308" y="15015489"/>
            <a:ext cx="51257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1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Hao Zhang, PhD</a:t>
            </a:r>
          </a:p>
          <a:p>
            <a:pPr algn="ctr"/>
            <a:r>
              <a:rPr lang="en-US" sz="3600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Assistant Professor</a:t>
            </a:r>
          </a:p>
          <a:p>
            <a:pPr algn="ctr"/>
            <a:r>
              <a:rPr lang="en-US" sz="3600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 Deputy Director</a:t>
            </a:r>
          </a:p>
        </p:txBody>
      </p:sp>
      <p:pic>
        <p:nvPicPr>
          <p:cNvPr id="38" name="Picture 3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FA49FE40-A967-2DEC-2361-47AC7F1F7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6825" y="8423132"/>
            <a:ext cx="4702547" cy="659235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2E58E53-3AE6-014A-5229-B417A3C8E694}"/>
              </a:ext>
            </a:extLst>
          </p:cNvPr>
          <p:cNvSpPr txBox="1"/>
          <p:nvPr/>
        </p:nvSpPr>
        <p:spPr>
          <a:xfrm>
            <a:off x="37289174" y="15129082"/>
            <a:ext cx="5125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1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 Liu, DrPH</a:t>
            </a:r>
          </a:p>
          <a:p>
            <a:pPr algn="ctr"/>
            <a:r>
              <a:rPr lang="en-US" sz="3600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Assistant Professor</a:t>
            </a:r>
          </a:p>
        </p:txBody>
      </p:sp>
      <p:pic>
        <p:nvPicPr>
          <p:cNvPr id="40" name="Picture 39" descr="A person in a black shirt&#10;&#10;AI-generated content may be incorrect.">
            <a:extLst>
              <a:ext uri="{FF2B5EF4-FFF2-40B4-BE49-F238E27FC236}">
                <a16:creationId xmlns:a16="http://schemas.microsoft.com/office/drawing/2014/main" id="{78D26CE2-3DBC-01B0-E49B-638AEACBF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68134" y="18246945"/>
            <a:ext cx="4571550" cy="640871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5C1025-9692-343C-6410-EAB65E646B52}"/>
              </a:ext>
            </a:extLst>
          </p:cNvPr>
          <p:cNvSpPr txBox="1"/>
          <p:nvPr/>
        </p:nvSpPr>
        <p:spPr>
          <a:xfrm>
            <a:off x="18841130" y="24970137"/>
            <a:ext cx="5162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1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Becker, PhD</a:t>
            </a:r>
          </a:p>
          <a:p>
            <a:pPr algn="ctr"/>
            <a:r>
              <a:rPr lang="en-US" sz="3600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 Professor</a:t>
            </a:r>
          </a:p>
        </p:txBody>
      </p:sp>
      <p:pic>
        <p:nvPicPr>
          <p:cNvPr id="42" name="Picture 41" descr="A person in a suit and tie&#10;&#10;AI-generated content may be incorrect.">
            <a:extLst>
              <a:ext uri="{FF2B5EF4-FFF2-40B4-BE49-F238E27FC236}">
                <a16:creationId xmlns:a16="http://schemas.microsoft.com/office/drawing/2014/main" id="{672ED2B2-FD30-74F6-8664-D2EF42BB60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13820" y="18246945"/>
            <a:ext cx="4638542" cy="6502633"/>
          </a:xfrm>
          <a:prstGeom prst="rect">
            <a:avLst/>
          </a:prstGeom>
        </p:spPr>
      </p:pic>
      <p:pic>
        <p:nvPicPr>
          <p:cNvPr id="43" name="Picture 42" descr="A person in a blue shirt&#10;&#10;AI-generated content may be incorrect.">
            <a:extLst>
              <a:ext uri="{FF2B5EF4-FFF2-40B4-BE49-F238E27FC236}">
                <a16:creationId xmlns:a16="http://schemas.microsoft.com/office/drawing/2014/main" id="{9A0CDD2C-DBB0-76B7-8254-9352323B00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44586" y="18246946"/>
            <a:ext cx="4638542" cy="6502630"/>
          </a:xfrm>
          <a:prstGeom prst="rect">
            <a:avLst/>
          </a:prstGeom>
        </p:spPr>
      </p:pic>
      <p:pic>
        <p:nvPicPr>
          <p:cNvPr id="44" name="Picture 43" descr="A person wearing glasses and a blue and white checkered shirt&#10;&#10;AI-generated content may be incorrect.">
            <a:extLst>
              <a:ext uri="{FF2B5EF4-FFF2-40B4-BE49-F238E27FC236}">
                <a16:creationId xmlns:a16="http://schemas.microsoft.com/office/drawing/2014/main" id="{18565601-B098-E483-42CC-BB528FE5E5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56386" y="18246945"/>
            <a:ext cx="4715842" cy="65826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40EB4F9-6FF9-5979-FB4C-E05FA08F68FA}"/>
              </a:ext>
            </a:extLst>
          </p:cNvPr>
          <p:cNvSpPr txBox="1"/>
          <p:nvPr/>
        </p:nvSpPr>
        <p:spPr>
          <a:xfrm>
            <a:off x="24003256" y="24988180"/>
            <a:ext cx="67790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1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Giannouchos, PhD</a:t>
            </a:r>
          </a:p>
          <a:p>
            <a:pPr algn="ctr"/>
            <a:r>
              <a:rPr lang="en-US" sz="3600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Assistant Professor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09F204-F9F1-EB3C-D016-BC1C8972378E}"/>
              </a:ext>
            </a:extLst>
          </p:cNvPr>
          <p:cNvSpPr txBox="1"/>
          <p:nvPr/>
        </p:nvSpPr>
        <p:spPr>
          <a:xfrm>
            <a:off x="30583589" y="24993015"/>
            <a:ext cx="6160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1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Pradeep Sharma, MS</a:t>
            </a:r>
          </a:p>
          <a:p>
            <a:pPr algn="ctr"/>
            <a:r>
              <a:rPr lang="en-US" sz="3600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Scientist II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94E5A1-9F74-2BDC-C7CB-2023E3E282A3}"/>
              </a:ext>
            </a:extLst>
          </p:cNvPr>
          <p:cNvSpPr txBox="1"/>
          <p:nvPr/>
        </p:nvSpPr>
        <p:spPr>
          <a:xfrm>
            <a:off x="37147060" y="24988178"/>
            <a:ext cx="59555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1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Jillur Rahim, MA</a:t>
            </a:r>
          </a:p>
          <a:p>
            <a:pPr algn="ctr"/>
            <a:r>
              <a:rPr lang="en-US" sz="3600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Statistician II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066E9E-2283-39AD-CFE9-F1338B49E3BA}"/>
              </a:ext>
            </a:extLst>
          </p:cNvPr>
          <p:cNvSpPr txBox="1"/>
          <p:nvPr/>
        </p:nvSpPr>
        <p:spPr>
          <a:xfrm>
            <a:off x="108282" y="1451698"/>
            <a:ext cx="43674631" cy="1956177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algn="ctr">
              <a:lnSpc>
                <a:spcPts val="16200"/>
              </a:lnSpc>
            </a:pPr>
            <a:r>
              <a:rPr lang="en-US" sz="11500" b="1">
                <a:solidFill>
                  <a:schemeClr val="accent3">
                    <a:lumMod val="75000"/>
                    <a:lumOff val="25000"/>
                  </a:schemeClr>
                </a:solidFill>
                <a:latin typeface="Verdana"/>
                <a:ea typeface="Verdana"/>
                <a:cs typeface="Tahoma"/>
              </a:rPr>
              <a:t>T-MSIS Data &amp; Research Core (DRC) at UAB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70A3D37-B86A-CC10-B8FB-08D7F74BDEB6}"/>
              </a:ext>
            </a:extLst>
          </p:cNvPr>
          <p:cNvSpPr txBox="1"/>
          <p:nvPr/>
        </p:nvSpPr>
        <p:spPr>
          <a:xfrm>
            <a:off x="452616" y="3328280"/>
            <a:ext cx="43703503" cy="1107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Harnessing National Medicaid Data to Advance Health Outcomes &amp; Policy Research</a:t>
            </a:r>
            <a:endParaRPr lang="en-US" sz="660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41AF68-2953-07AA-B4BD-B604338617F4}"/>
              </a:ext>
            </a:extLst>
          </p:cNvPr>
          <p:cNvSpPr txBox="1"/>
          <p:nvPr/>
        </p:nvSpPr>
        <p:spPr>
          <a:xfrm>
            <a:off x="19137225" y="5851588"/>
            <a:ext cx="232242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 Team Members</a:t>
            </a:r>
          </a:p>
        </p:txBody>
      </p:sp>
      <p:graphicFrame>
        <p:nvGraphicFramePr>
          <p:cNvPr id="59" name="Diagram 58">
            <a:extLst>
              <a:ext uri="{FF2B5EF4-FFF2-40B4-BE49-F238E27FC236}">
                <a16:creationId xmlns:a16="http://schemas.microsoft.com/office/drawing/2014/main" id="{2B99946C-6551-7698-37CE-42D695DA5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73560"/>
              </p:ext>
            </p:extLst>
          </p:nvPr>
        </p:nvGraphicFramePr>
        <p:xfrm>
          <a:off x="945806" y="21238897"/>
          <a:ext cx="16845524" cy="9917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8" name="Picture 17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F68DAF55-AB66-4841-3009-6054D9204F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098158" y="26864168"/>
            <a:ext cx="5006709" cy="50067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402D9A-53E1-436A-FDC9-F1B59ECF1B43}"/>
              </a:ext>
            </a:extLst>
          </p:cNvPr>
          <p:cNvSpPr txBox="1"/>
          <p:nvPr/>
        </p:nvSpPr>
        <p:spPr>
          <a:xfrm>
            <a:off x="30580171" y="28712573"/>
            <a:ext cx="51844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Scan Me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47A110F-FFAC-EBBF-6D02-E1856F3BAB2F}"/>
              </a:ext>
            </a:extLst>
          </p:cNvPr>
          <p:cNvSpPr/>
          <p:nvPr/>
        </p:nvSpPr>
        <p:spPr>
          <a:xfrm>
            <a:off x="36303793" y="29003555"/>
            <a:ext cx="1223525" cy="7280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50729D-C739-FD1A-79A6-D1D078156330}"/>
              </a:ext>
            </a:extLst>
          </p:cNvPr>
          <p:cNvSpPr txBox="1"/>
          <p:nvPr/>
        </p:nvSpPr>
        <p:spPr>
          <a:xfrm>
            <a:off x="1427099" y="31618154"/>
            <a:ext cx="36628854" cy="17632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850" b="0" i="0" u="none" strike="noStrike">
                <a:solidFill>
                  <a:srgbClr val="000000"/>
                </a:solidFill>
                <a:latin typeface="Tahoma"/>
                <a:ea typeface="Segoe UI"/>
                <a:cs typeface="Segoe UI"/>
              </a:rPr>
              <a:t>​</a:t>
            </a:r>
          </a:p>
          <a:p>
            <a:pPr algn="l" rtl="0">
              <a:lnSpc>
                <a:spcPts val="900"/>
              </a:lnSpc>
            </a:pPr>
            <a:r>
              <a:rPr lang="en-US" sz="6000" b="1" i="0" u="none" strike="noStrike" baseline="0">
                <a:solidFill>
                  <a:srgbClr val="0C5823"/>
                </a:solidFill>
                <a:latin typeface="Tahoma"/>
                <a:ea typeface="Segoe UI"/>
                <a:cs typeface="Segoe UI"/>
              </a:rPr>
              <a:t>Contact us: </a:t>
            </a:r>
            <a:r>
              <a:rPr lang="en-US" sz="5000" b="0" i="0" u="none" strike="noStrike" baseline="0">
                <a:solidFill>
                  <a:srgbClr val="000000"/>
                </a:solidFill>
                <a:latin typeface="Tahoma"/>
                <a:ea typeface="Segoe UI"/>
                <a:cs typeface="Segoe UI"/>
              </a:rPr>
              <a:t>Julie McDougal: </a:t>
            </a:r>
            <a:r>
              <a:rPr lang="en-US" sz="5000" b="0" i="0" u="sng" strike="noStrike" baseline="0">
                <a:solidFill>
                  <a:srgbClr val="41CAF0"/>
                </a:solidFill>
                <a:latin typeface="Tahoma"/>
                <a:ea typeface="Segoe UI"/>
                <a:cs typeface="Segoe UI"/>
                <a:hlinkClick r:id="rId17"/>
              </a:rPr>
              <a:t>jmcdouga@uab.edu</a:t>
            </a:r>
            <a:r>
              <a:rPr lang="en-US" sz="5000" b="0" i="0" u="none" strike="noStrike" baseline="0">
                <a:solidFill>
                  <a:srgbClr val="000000"/>
                </a:solidFill>
                <a:latin typeface="Tahoma"/>
                <a:ea typeface="Segoe UI"/>
                <a:cs typeface="Segoe UI"/>
              </a:rPr>
              <a:t> | Dr. Pia Sen: </a:t>
            </a:r>
            <a:r>
              <a:rPr lang="en-US" sz="5000" b="0" i="0" u="sng" strike="noStrike" baseline="0">
                <a:solidFill>
                  <a:srgbClr val="41CAF0"/>
                </a:solidFill>
                <a:latin typeface="Tahoma"/>
                <a:ea typeface="Segoe UI"/>
                <a:cs typeface="Segoe UI"/>
                <a:hlinkClick r:id="rId18"/>
              </a:rPr>
              <a:t>bsen@uab.edu</a:t>
            </a:r>
            <a:r>
              <a:rPr lang="en-US" sz="5000" b="0" i="0" u="none" strike="noStrike" baseline="0">
                <a:solidFill>
                  <a:srgbClr val="000000"/>
                </a:solidFill>
                <a:latin typeface="Tahoma"/>
                <a:ea typeface="Segoe UI"/>
                <a:cs typeface="Segoe UI"/>
              </a:rPr>
              <a:t> | Visit: </a:t>
            </a:r>
            <a:r>
              <a:rPr lang="en-US" sz="5000" b="0" i="0" u="sng" strike="noStrike" baseline="0">
                <a:solidFill>
                  <a:srgbClr val="41CAF0"/>
                </a:solidFill>
                <a:latin typeface="Tahoma"/>
                <a:ea typeface="Segoe UI"/>
                <a:cs typeface="Segoe UI"/>
                <a:hlinkClick r:id="rId19"/>
              </a:rPr>
              <a:t>https://tinyurl.com/TMSISDataUAB</a:t>
            </a:r>
            <a:r>
              <a:rPr lang="en-US" sz="5000" b="0" i="0" u="none" strike="noStrike" baseline="0">
                <a:solidFill>
                  <a:srgbClr val="000000"/>
                </a:solidFill>
                <a:latin typeface="Tahoma"/>
                <a:ea typeface="Segoe UI"/>
                <a:cs typeface="Segoe UI"/>
              </a:rPr>
              <a:t> 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24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A5632"/>
      </a:accent1>
      <a:accent2>
        <a:srgbClr val="FDB913"/>
      </a:accent2>
      <a:accent3>
        <a:srgbClr val="033319"/>
      </a:accent3>
      <a:accent4>
        <a:srgbClr val="90D308"/>
      </a:accent4>
      <a:accent5>
        <a:srgbClr val="17B045"/>
      </a:accent5>
      <a:accent6>
        <a:srgbClr val="70AD47"/>
      </a:accent6>
      <a:hlink>
        <a:srgbClr val="41CAF0"/>
      </a:hlink>
      <a:folHlink>
        <a:srgbClr val="1A56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-poster-traditional" id="{5FACDCEE-24D3-1844-96B8-13EAB7D7F8AD}" vid="{63EBCCA1-0057-6D40-8538-AFF199D1CB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16_9 Ratio - Text Based</Template>
  <Application>Microsoft Office PowerPoint</Application>
  <PresentationFormat>Custom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Rahim, Jillur</dc:creator>
  <cp:revision>22</cp:revision>
  <dcterms:created xsi:type="dcterms:W3CDTF">2025-12-17T21:35:08Z</dcterms:created>
  <dcterms:modified xsi:type="dcterms:W3CDTF">2026-01-02T17:03:22Z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7542bc-63e5-412b-b0a0-d9586028a7d0_Enabled">
    <vt:lpwstr>true</vt:lpwstr>
  </property>
  <property fmtid="{D5CDD505-2E9C-101B-9397-08002B2CF9AE}" pid="3" name="MSIP_Label_ae7542bc-63e5-412b-b0a0-d9586028a7d0_SetDate">
    <vt:lpwstr>2025-02-27T15:06:50Z</vt:lpwstr>
  </property>
  <property fmtid="{D5CDD505-2E9C-101B-9397-08002B2CF9AE}" pid="4" name="MSIP_Label_ae7542bc-63e5-412b-b0a0-d9586028a7d0_Method">
    <vt:lpwstr>Standard</vt:lpwstr>
  </property>
  <property fmtid="{D5CDD505-2E9C-101B-9397-08002B2CF9AE}" pid="5" name="MSIP_Label_ae7542bc-63e5-412b-b0a0-d9586028a7d0_Name">
    <vt:lpwstr>Sensitive</vt:lpwstr>
  </property>
  <property fmtid="{D5CDD505-2E9C-101B-9397-08002B2CF9AE}" pid="6" name="MSIP_Label_ae7542bc-63e5-412b-b0a0-d9586028a7d0_SiteId">
    <vt:lpwstr>d8999fe4-76af-40b3-b435-1d8977abc08c</vt:lpwstr>
  </property>
  <property fmtid="{D5CDD505-2E9C-101B-9397-08002B2CF9AE}" pid="7" name="MSIP_Label_ae7542bc-63e5-412b-b0a0-d9586028a7d0_ActionId">
    <vt:lpwstr>3861afe3-196e-4e99-9d6b-3dadf98ba2d6</vt:lpwstr>
  </property>
  <property fmtid="{D5CDD505-2E9C-101B-9397-08002B2CF9AE}" pid="8" name="MSIP_Label_ae7542bc-63e5-412b-b0a0-d9586028a7d0_ContentBits">
    <vt:lpwstr>0</vt:lpwstr>
  </property>
  <property fmtid="{D5CDD505-2E9C-101B-9397-08002B2CF9AE}" pid="9" name="MSIP_Label_ae7542bc-63e5-412b-b0a0-d9586028a7d0_Tag">
    <vt:lpwstr>50, 3, 0, 1</vt:lpwstr>
  </property>
</Properties>
</file>