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51206400" cy="32918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92" autoAdjust="0"/>
    <p:restoredTop sz="94660"/>
  </p:normalViewPr>
  <p:slideViewPr>
    <p:cSldViewPr snapToGrid="0">
      <p:cViewPr>
        <p:scale>
          <a:sx n="30" d="100"/>
          <a:sy n="30" d="100"/>
        </p:scale>
        <p:origin x="234" y="-13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7DF1FB6-43D0-4308-95C8-681C955B4EBE}" type="datetimeFigureOut">
              <a:rPr lang="en-US" smtClean="0"/>
              <a:t>12/10/2025</a:t>
            </a:fld>
            <a:endParaRPr lang="en-US"/>
          </a:p>
        </p:txBody>
      </p:sp>
      <p:sp>
        <p:nvSpPr>
          <p:cNvPr id="4" name="Slide Image Placeholder 3"/>
          <p:cNvSpPr>
            <a:spLocks noGrp="1" noRot="1" noChangeAspect="1"/>
          </p:cNvSpPr>
          <p:nvPr>
            <p:ph type="sldImg" idx="2"/>
          </p:nvPr>
        </p:nvSpPr>
        <p:spPr>
          <a:xfrm>
            <a:off x="2771775" y="857250"/>
            <a:ext cx="36004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0B73F80-DB85-4831-9D9B-CD816D746EE4}" type="slidenum">
              <a:rPr lang="en-US" smtClean="0"/>
              <a:t>‹#›</a:t>
            </a:fld>
            <a:endParaRPr lang="en-US"/>
          </a:p>
        </p:txBody>
      </p:sp>
    </p:spTree>
    <p:extLst>
      <p:ext uri="{BB962C8B-B14F-4D97-AF65-F5344CB8AC3E}">
        <p14:creationId xmlns:p14="http://schemas.microsoft.com/office/powerpoint/2010/main" val="1934475395"/>
      </p:ext>
    </p:extLst>
  </p:cSld>
  <p:clrMap bg1="lt1" tx1="dk1" bg2="lt2" tx2="dk2" accent1="accent1" accent2="accent2" accent3="accent3" accent4="accent4" accent5="accent5" accent6="accent6" hlink="hlink" folHlink="folHlink"/>
  <p:notesStyle>
    <a:lvl1pPr marL="0" algn="l" defTabSz="4213555" rtl="0" eaLnBrk="1" latinLnBrk="0" hangingPunct="1">
      <a:defRPr sz="5530" kern="1200">
        <a:solidFill>
          <a:schemeClr val="tx1"/>
        </a:solidFill>
        <a:latin typeface="+mn-lt"/>
        <a:ea typeface="+mn-ea"/>
        <a:cs typeface="+mn-cs"/>
      </a:defRPr>
    </a:lvl1pPr>
    <a:lvl2pPr marL="2106778" algn="l" defTabSz="4213555" rtl="0" eaLnBrk="1" latinLnBrk="0" hangingPunct="1">
      <a:defRPr sz="5530" kern="1200">
        <a:solidFill>
          <a:schemeClr val="tx1"/>
        </a:solidFill>
        <a:latin typeface="+mn-lt"/>
        <a:ea typeface="+mn-ea"/>
        <a:cs typeface="+mn-cs"/>
      </a:defRPr>
    </a:lvl2pPr>
    <a:lvl3pPr marL="4213555" algn="l" defTabSz="4213555" rtl="0" eaLnBrk="1" latinLnBrk="0" hangingPunct="1">
      <a:defRPr sz="5530" kern="1200">
        <a:solidFill>
          <a:schemeClr val="tx1"/>
        </a:solidFill>
        <a:latin typeface="+mn-lt"/>
        <a:ea typeface="+mn-ea"/>
        <a:cs typeface="+mn-cs"/>
      </a:defRPr>
    </a:lvl3pPr>
    <a:lvl4pPr marL="6320333" algn="l" defTabSz="4213555" rtl="0" eaLnBrk="1" latinLnBrk="0" hangingPunct="1">
      <a:defRPr sz="5530" kern="1200">
        <a:solidFill>
          <a:schemeClr val="tx1"/>
        </a:solidFill>
        <a:latin typeface="+mn-lt"/>
        <a:ea typeface="+mn-ea"/>
        <a:cs typeface="+mn-cs"/>
      </a:defRPr>
    </a:lvl4pPr>
    <a:lvl5pPr marL="8427110" algn="l" defTabSz="4213555" rtl="0" eaLnBrk="1" latinLnBrk="0" hangingPunct="1">
      <a:defRPr sz="5530" kern="1200">
        <a:solidFill>
          <a:schemeClr val="tx1"/>
        </a:solidFill>
        <a:latin typeface="+mn-lt"/>
        <a:ea typeface="+mn-ea"/>
        <a:cs typeface="+mn-cs"/>
      </a:defRPr>
    </a:lvl5pPr>
    <a:lvl6pPr marL="10533888" algn="l" defTabSz="4213555" rtl="0" eaLnBrk="1" latinLnBrk="0" hangingPunct="1">
      <a:defRPr sz="5530" kern="1200">
        <a:solidFill>
          <a:schemeClr val="tx1"/>
        </a:solidFill>
        <a:latin typeface="+mn-lt"/>
        <a:ea typeface="+mn-ea"/>
        <a:cs typeface="+mn-cs"/>
      </a:defRPr>
    </a:lvl6pPr>
    <a:lvl7pPr marL="12640666" algn="l" defTabSz="4213555" rtl="0" eaLnBrk="1" latinLnBrk="0" hangingPunct="1">
      <a:defRPr sz="5530" kern="1200">
        <a:solidFill>
          <a:schemeClr val="tx1"/>
        </a:solidFill>
        <a:latin typeface="+mn-lt"/>
        <a:ea typeface="+mn-ea"/>
        <a:cs typeface="+mn-cs"/>
      </a:defRPr>
    </a:lvl7pPr>
    <a:lvl8pPr marL="14747443" algn="l" defTabSz="4213555" rtl="0" eaLnBrk="1" latinLnBrk="0" hangingPunct="1">
      <a:defRPr sz="5530" kern="1200">
        <a:solidFill>
          <a:schemeClr val="tx1"/>
        </a:solidFill>
        <a:latin typeface="+mn-lt"/>
        <a:ea typeface="+mn-ea"/>
        <a:cs typeface="+mn-cs"/>
      </a:defRPr>
    </a:lvl8pPr>
    <a:lvl9pPr marL="16854221" algn="l" defTabSz="4213555" rtl="0" eaLnBrk="1" latinLnBrk="0" hangingPunct="1">
      <a:defRPr sz="553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387342"/>
            <a:ext cx="38404800" cy="1146048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7289782"/>
            <a:ext cx="384048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37C33F-5A78-40E4-A13E-B3BBA410B1B0}"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212945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37C33F-5A78-40E4-A13E-B3BBA410B1B0}"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1995913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52600"/>
            <a:ext cx="1104138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752600"/>
            <a:ext cx="3248406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37C33F-5A78-40E4-A13E-B3BBA410B1B0}"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121779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37C33F-5A78-40E4-A13E-B3BBA410B1B0}"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354794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8206745"/>
            <a:ext cx="44165520" cy="13693138"/>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22029425"/>
            <a:ext cx="44165520" cy="7200898"/>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37C33F-5A78-40E4-A13E-B3BBA410B1B0}"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1702393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8763000"/>
            <a:ext cx="2176272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8763000"/>
            <a:ext cx="2176272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37C33F-5A78-40E4-A13E-B3BBA410B1B0}"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388655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52603"/>
            <a:ext cx="4416552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8069582"/>
            <a:ext cx="21662705"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4" name="Content Placeholder 3"/>
          <p:cNvSpPr>
            <a:spLocks noGrp="1"/>
          </p:cNvSpPr>
          <p:nvPr>
            <p:ph sz="half" idx="2"/>
          </p:nvPr>
        </p:nvSpPr>
        <p:spPr>
          <a:xfrm>
            <a:off x="3527112" y="12024360"/>
            <a:ext cx="21662705"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8069582"/>
            <a:ext cx="21769390"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6" name="Content Placeholder 5"/>
          <p:cNvSpPr>
            <a:spLocks noGrp="1"/>
          </p:cNvSpPr>
          <p:nvPr>
            <p:ph sz="quarter" idx="4"/>
          </p:nvPr>
        </p:nvSpPr>
        <p:spPr>
          <a:xfrm>
            <a:off x="25923240" y="12024360"/>
            <a:ext cx="2176939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37C33F-5A78-40E4-A13E-B3BBA410B1B0}" type="datetimeFigureOut">
              <a:rPr lang="en-US" smtClean="0"/>
              <a:t>12/10/2025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2784696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37C33F-5A78-40E4-A13E-B3BBA410B1B0}" type="datetimeFigureOut">
              <a:rPr lang="en-US" smtClean="0"/>
              <a:t>12/10/2025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264520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7C33F-5A78-40E4-A13E-B3BBA410B1B0}" type="datetimeFigureOut">
              <a:rPr lang="en-US" smtClean="0"/>
              <a:t>12/10/2025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145046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739642"/>
            <a:ext cx="2592324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F737C33F-5A78-40E4-A13E-B3BBA410B1B0}"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340545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739642"/>
            <a:ext cx="2592324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F737C33F-5A78-40E4-A13E-B3BBA410B1B0}"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312109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8763000"/>
            <a:ext cx="4416552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F737C33F-5A78-40E4-A13E-B3BBA410B1B0}" type="datetimeFigureOut">
              <a:rPr lang="en-US" smtClean="0"/>
              <a:t>12/10/2025</a:t>
            </a:fld>
            <a:endParaRPr lang="en-US"/>
          </a:p>
        </p:txBody>
      </p:sp>
      <p:sp>
        <p:nvSpPr>
          <p:cNvPr id="5" name="Footer Placeholder 4"/>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58E89D74-4EFB-43FC-AA66-0E7762E1ADB5}" type="slidenum">
              <a:rPr lang="en-US" smtClean="0"/>
              <a:t>‹#›</a:t>
            </a:fld>
            <a:endParaRPr lang="en-US"/>
          </a:p>
        </p:txBody>
      </p:sp>
    </p:spTree>
    <p:extLst>
      <p:ext uri="{BB962C8B-B14F-4D97-AF65-F5344CB8AC3E}">
        <p14:creationId xmlns:p14="http://schemas.microsoft.com/office/powerpoint/2010/main" val="35856183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TBRNotification@uabmc.edu" TargetMode="External"/><Relationship Id="rId3" Type="http://schemas.openxmlformats.org/officeDocument/2006/relationships/image" Target="../media/image2.png"/><Relationship Id="rId7" Type="http://schemas.openxmlformats.org/officeDocument/2006/relationships/hyperlink" Target="https://sites.uab.edu/tissuebank/requesting-services"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mailto:DigitalPathRes@uabmc.edu" TargetMode="External"/><Relationship Id="rId4" Type="http://schemas.openxmlformats.org/officeDocument/2006/relationships/image" Target="../media/image3.png"/><Relationship Id="rId9" Type="http://schemas.openxmlformats.org/officeDocument/2006/relationships/hyperlink" Target="mailto:PCLTBRRequest@uabmc.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322" y="2786602"/>
            <a:ext cx="4781360" cy="3153406"/>
          </a:xfrm>
        </p:spPr>
        <p:txBody>
          <a:bodyPr>
            <a:normAutofit/>
          </a:bodyPr>
          <a:lstStyle/>
          <a:p>
            <a:r>
              <a:rPr lang="en-US" sz="7560" b="1" dirty="0">
                <a:latin typeface="Times New Roman" panose="02020603050405020304" pitchFamily="18" charset="0"/>
                <a:cs typeface="Times New Roman" panose="02020603050405020304" pitchFamily="18" charset="0"/>
              </a:rPr>
              <a:t>                 </a:t>
            </a:r>
            <a:endParaRPr lang="en-US" sz="1176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3676" y="7779307"/>
            <a:ext cx="18055477" cy="9849953"/>
          </a:xfrm>
        </p:spPr>
        <p:txBody>
          <a:bodyPr vert="horz" lIns="384048" tIns="192024" rIns="384048" bIns="192024" rtlCol="0" anchor="t">
            <a:normAutofit fontScale="25000" lnSpcReduction="20000"/>
          </a:bodyPr>
          <a:lstStyle/>
          <a:p>
            <a:pPr algn="just">
              <a:lnSpc>
                <a:spcPts val="4200"/>
              </a:lnSpc>
              <a:spcBef>
                <a:spcPts val="0"/>
              </a:spcBef>
              <a:buFont typeface="Wingdings" panose="05000000000000000000" pitchFamily="2" charset="2"/>
              <a:buChar char="§"/>
            </a:pPr>
            <a:r>
              <a:rPr lang="en-US" sz="15120" dirty="0">
                <a:latin typeface="Calibri" pitchFamily="34" charset="0"/>
              </a:rPr>
              <a:t>The UAB Tissue Bioreposity (UAB TBR), </a:t>
            </a:r>
            <a:r>
              <a:rPr lang="en-US" sz="15120" dirty="0">
                <a:latin typeface="Calibri" pitchFamily="34" charset="0"/>
                <a:ea typeface="Arial" charset="0"/>
                <a:cs typeface="Arial" charset="0"/>
              </a:rPr>
              <a:t>formerly the UAB Tissue Collection and Banking Facility,</a:t>
            </a:r>
            <a:r>
              <a:rPr lang="en-US" sz="15120" dirty="0">
                <a:latin typeface="Calibri" pitchFamily="34" charset="0"/>
              </a:rPr>
              <a:t> will provide support to translational and basic research. </a:t>
            </a:r>
          </a:p>
          <a:p>
            <a:pPr algn="just">
              <a:lnSpc>
                <a:spcPts val="4200"/>
              </a:lnSpc>
              <a:spcBef>
                <a:spcPts val="0"/>
              </a:spcBef>
              <a:buFont typeface="Wingdings" panose="05000000000000000000" pitchFamily="2" charset="2"/>
              <a:buChar char="§"/>
            </a:pPr>
            <a:r>
              <a:rPr lang="en-US" sz="15120" dirty="0">
                <a:latin typeface="Calibri" pitchFamily="34" charset="0"/>
              </a:rPr>
              <a:t>The UAB TBR constitutes the Biorepository (tissue procurement and archiving) and the Pathology Core Research Laboratory (routine &amp; advanced histology services) units. We ensure that provision of human tissues for research meets ethical and regulatory requirements  and that patient welfare is protected.</a:t>
            </a:r>
            <a:endParaRPr lang="en-US" sz="15120" dirty="0">
              <a:latin typeface="Calibri" pitchFamily="34" charset="0"/>
              <a:cs typeface="Calibri"/>
            </a:endParaRPr>
          </a:p>
          <a:p>
            <a:pPr algn="just">
              <a:lnSpc>
                <a:spcPts val="4200"/>
              </a:lnSpc>
              <a:spcBef>
                <a:spcPts val="0"/>
              </a:spcBef>
              <a:buFont typeface="Wingdings" panose="05000000000000000000" pitchFamily="2" charset="2"/>
              <a:buChar char="§"/>
            </a:pPr>
            <a:r>
              <a:rPr lang="en-US" sz="15120" dirty="0">
                <a:latin typeface="Calibri" pitchFamily="34" charset="0"/>
              </a:rPr>
              <a:t>We operate as a bioresource of UAB and provide remnant human tissues from routine surgical resections, autopsies, and other clinical procedures.  </a:t>
            </a:r>
            <a:r>
              <a:rPr lang="en-US" sz="15120" b="1" dirty="0">
                <a:latin typeface="Calibri" pitchFamily="34" charset="0"/>
              </a:rPr>
              <a:t>Specimens include fresh, frozen, in RNA</a:t>
            </a:r>
            <a:r>
              <a:rPr lang="en-US" sz="15120" b="1" i="1" dirty="0">
                <a:latin typeface="Calibri" pitchFamily="34" charset="0"/>
              </a:rPr>
              <a:t>later</a:t>
            </a:r>
            <a:r>
              <a:rPr lang="en-US" sz="15120" b="1" dirty="0">
                <a:latin typeface="Calibri" pitchFamily="34" charset="0"/>
              </a:rPr>
              <a:t>, fixed (formalin or of your choice), or as paraffin blocks, or tissue slices on slides, as requested by the investigator. </a:t>
            </a:r>
            <a:r>
              <a:rPr lang="en-US" sz="15120" dirty="0">
                <a:latin typeface="Calibri" pitchFamily="34" charset="0"/>
              </a:rPr>
              <a:t> </a:t>
            </a:r>
          </a:p>
          <a:p>
            <a:pPr algn="just">
              <a:lnSpc>
                <a:spcPts val="4200"/>
              </a:lnSpc>
              <a:spcBef>
                <a:spcPts val="0"/>
              </a:spcBef>
              <a:buFont typeface="Wingdings" panose="05000000000000000000" pitchFamily="2" charset="2"/>
              <a:buChar char="§"/>
            </a:pPr>
            <a:r>
              <a:rPr lang="en-US" sz="15120" dirty="0">
                <a:latin typeface="Calibri" pitchFamily="34" charset="0"/>
              </a:rPr>
              <a:t>The UAB TBR assures investigators have access to human tissues that are collected following standard operating procedures, quality control (QC), and quality assurance (QA), and follows the Best Practice guidelines of the national (NCI/NIH) and international (ISBER) biorepository organizations/agencies.  </a:t>
            </a:r>
          </a:p>
          <a:p>
            <a:pPr algn="just">
              <a:lnSpc>
                <a:spcPts val="4200"/>
              </a:lnSpc>
              <a:spcBef>
                <a:spcPts val="0"/>
              </a:spcBef>
              <a:buFont typeface="Wingdings" panose="05000000000000000000" pitchFamily="2" charset="2"/>
              <a:buChar char="§"/>
            </a:pPr>
            <a:r>
              <a:rPr lang="en-US" sz="15120" dirty="0">
                <a:latin typeface="Calibri" pitchFamily="34" charset="0"/>
              </a:rPr>
              <a:t>Additionally, specimens will be collected, processed, stored, and supplied according to investigator-specific requirements/protocols. The UAB TBR links the Investigators with pathologists according to their sub-specialties.</a:t>
            </a:r>
            <a:endParaRPr lang="en-US" dirty="0"/>
          </a:p>
        </p:txBody>
      </p:sp>
      <p:sp>
        <p:nvSpPr>
          <p:cNvPr id="25" name="Text Box 7"/>
          <p:cNvSpPr txBox="1">
            <a:spLocks noChangeArrowheads="1"/>
          </p:cNvSpPr>
          <p:nvPr/>
        </p:nvSpPr>
        <p:spPr bwMode="auto">
          <a:xfrm>
            <a:off x="7319893" y="2374463"/>
            <a:ext cx="38929989" cy="1656015"/>
          </a:xfrm>
          <a:prstGeom prst="rect">
            <a:avLst/>
          </a:prstGeom>
          <a:noFill/>
          <a:ln w="9525">
            <a:noFill/>
            <a:miter lim="800000"/>
            <a:headEnd/>
            <a:tailEnd/>
          </a:ln>
        </p:spPr>
        <p:txBody>
          <a:bodyPr wrap="square" lIns="308658" tIns="154329" rIns="308658" bIns="154329">
            <a:prstTxWarp prst="textNoShape">
              <a:avLst/>
            </a:prstTxWarp>
            <a:spAutoFit/>
          </a:bodyPr>
          <a:lstStyle/>
          <a:p>
            <a:pPr algn="ctr" defTabSz="3087055">
              <a:lnSpc>
                <a:spcPct val="80000"/>
              </a:lnSpc>
            </a:pPr>
            <a:r>
              <a:rPr lang="en-US" sz="10920" b="1" dirty="0">
                <a:effectLst>
                  <a:outerShdw blurRad="38100" dist="38100" dir="2700000" algn="tl">
                    <a:srgbClr val="000000">
                      <a:alpha val="43137"/>
                    </a:srgbClr>
                  </a:outerShdw>
                </a:effectLst>
                <a:latin typeface="Arial" charset="0"/>
              </a:rPr>
              <a:t>UAB Tissue Biorepository-Pathology Core Research Lab</a:t>
            </a:r>
            <a:endParaRPr lang="en-US" sz="10920" b="1" dirty="0">
              <a:solidFill>
                <a:srgbClr val="FF0000"/>
              </a:solidFill>
              <a:effectLst>
                <a:outerShdw blurRad="38100" dist="38100" dir="2700000" algn="tl">
                  <a:srgbClr val="000000">
                    <a:alpha val="43137"/>
                  </a:srgbClr>
                </a:outerShdw>
              </a:effectLst>
              <a:latin typeface="Arial" charset="0"/>
            </a:endParaRPr>
          </a:p>
        </p:txBody>
      </p:sp>
      <p:sp>
        <p:nvSpPr>
          <p:cNvPr id="26" name="Text Box 8"/>
          <p:cNvSpPr txBox="1">
            <a:spLocks noChangeArrowheads="1"/>
          </p:cNvSpPr>
          <p:nvPr/>
        </p:nvSpPr>
        <p:spPr bwMode="auto">
          <a:xfrm>
            <a:off x="5474503" y="3868696"/>
            <a:ext cx="39739308" cy="1992132"/>
          </a:xfrm>
          <a:prstGeom prst="rect">
            <a:avLst/>
          </a:prstGeom>
          <a:noFill/>
          <a:ln w="9525">
            <a:noFill/>
            <a:miter lim="800000"/>
            <a:headEnd/>
            <a:tailEnd/>
          </a:ln>
        </p:spPr>
        <p:txBody>
          <a:bodyPr wrap="square" lIns="308658" tIns="154329" rIns="308658" bIns="154329" anchor="t">
            <a:prstTxWarp prst="textNoShape">
              <a:avLst/>
            </a:prstTxWarp>
            <a:spAutoFit/>
          </a:bodyPr>
          <a:lstStyle/>
          <a:p>
            <a:pPr algn="ctr" defTabSz="3087055"/>
            <a:r>
              <a:rPr lang="en-US" sz="5460" b="1" u="sng" dirty="0">
                <a:latin typeface="Arial" charset="0"/>
              </a:rPr>
              <a:t>Directors</a:t>
            </a:r>
            <a:r>
              <a:rPr lang="en-US" sz="5460" b="1" dirty="0">
                <a:latin typeface="Arial" charset="0"/>
              </a:rPr>
              <a:t>: Paul Benson, MD &amp; Upender Manne, MS, PhD - Co-Director </a:t>
            </a:r>
          </a:p>
          <a:p>
            <a:pPr algn="ctr" defTabSz="3087055"/>
            <a:r>
              <a:rPr lang="en-US" sz="5460" b="1" u="sng" dirty="0">
                <a:latin typeface="Arial" charset="0"/>
              </a:rPr>
              <a:t>Program Director</a:t>
            </a:r>
            <a:r>
              <a:rPr lang="en-US" sz="5460" b="1" dirty="0">
                <a:latin typeface="Arial" charset="0"/>
              </a:rPr>
              <a:t>: Dezhi Wang, MD, MBA</a:t>
            </a:r>
          </a:p>
        </p:txBody>
      </p:sp>
      <p:sp>
        <p:nvSpPr>
          <p:cNvPr id="43" name="Text Box 24"/>
          <p:cNvSpPr txBox="1">
            <a:spLocks noChangeArrowheads="1"/>
          </p:cNvSpPr>
          <p:nvPr/>
        </p:nvSpPr>
        <p:spPr bwMode="auto">
          <a:xfrm>
            <a:off x="2628978" y="26264063"/>
            <a:ext cx="623409" cy="5672371"/>
          </a:xfrm>
          <a:prstGeom prst="rect">
            <a:avLst/>
          </a:prstGeom>
          <a:noFill/>
          <a:ln w="9525">
            <a:noFill/>
            <a:miter lim="800000"/>
            <a:headEnd/>
            <a:tailEnd/>
          </a:ln>
        </p:spPr>
        <p:txBody>
          <a:bodyPr wrap="none" lIns="308658" tIns="154329" rIns="308658" bIns="154329">
            <a:prstTxWarp prst="textNoShape">
              <a:avLst/>
            </a:prstTxWarp>
            <a:spAutoFit/>
          </a:bodyPr>
          <a:lstStyle/>
          <a:p>
            <a:pPr defTabSz="3087055"/>
            <a:endParaRPr lang="en-US" sz="34835"/>
          </a:p>
        </p:txBody>
      </p:sp>
      <p:sp>
        <p:nvSpPr>
          <p:cNvPr id="46" name="Rectangle 61"/>
          <p:cNvSpPr>
            <a:spLocks noChangeArrowheads="1"/>
          </p:cNvSpPr>
          <p:nvPr/>
        </p:nvSpPr>
        <p:spPr bwMode="auto">
          <a:xfrm>
            <a:off x="128022" y="6001724"/>
            <a:ext cx="18031132" cy="1777581"/>
          </a:xfrm>
          <a:prstGeom prst="rect">
            <a:avLst/>
          </a:prstGeom>
          <a:solidFill>
            <a:srgbClr val="13593D"/>
          </a:solidFill>
          <a:ln w="9525">
            <a:noFill/>
            <a:miter lim="800000"/>
            <a:headEnd/>
            <a:tailEnd/>
          </a:ln>
        </p:spPr>
        <p:txBody>
          <a:bodyPr wrap="none" lIns="308658" tIns="154329" rIns="308658" bIns="154329" anchor="ctr">
            <a:prstTxWarp prst="textNoShape">
              <a:avLst/>
            </a:prstTxWarp>
          </a:bodyPr>
          <a:lstStyle/>
          <a:p>
            <a:pPr algn="ctr" defTabSz="3087055"/>
            <a:r>
              <a:rPr lang="en-US" sz="5880" b="1" dirty="0">
                <a:solidFill>
                  <a:srgbClr val="FFCC00"/>
                </a:solidFill>
                <a:latin typeface="Arial" charset="0"/>
              </a:rPr>
              <a:t>Structure, Services, and Operation</a:t>
            </a:r>
          </a:p>
        </p:txBody>
      </p:sp>
      <p:sp>
        <p:nvSpPr>
          <p:cNvPr id="47" name="Rectangle 63"/>
          <p:cNvSpPr>
            <a:spLocks noChangeArrowheads="1"/>
          </p:cNvSpPr>
          <p:nvPr/>
        </p:nvSpPr>
        <p:spPr bwMode="auto">
          <a:xfrm>
            <a:off x="18471181" y="6001725"/>
            <a:ext cx="32559635" cy="1654901"/>
          </a:xfrm>
          <a:prstGeom prst="rect">
            <a:avLst/>
          </a:prstGeom>
          <a:solidFill>
            <a:srgbClr val="13593D"/>
          </a:solidFill>
          <a:ln w="9525">
            <a:noFill/>
            <a:miter lim="800000"/>
            <a:headEnd/>
            <a:tailEnd/>
          </a:ln>
        </p:spPr>
        <p:txBody>
          <a:bodyPr wrap="none" lIns="308658" tIns="154329" rIns="308658" bIns="154329" anchor="ctr">
            <a:prstTxWarp prst="textNoShape">
              <a:avLst/>
            </a:prstTxWarp>
          </a:bodyPr>
          <a:lstStyle/>
          <a:p>
            <a:pPr algn="ctr" defTabSz="3087055"/>
            <a:r>
              <a:rPr lang="en-US" sz="5880" b="1" dirty="0">
                <a:solidFill>
                  <a:srgbClr val="FFCC00"/>
                </a:solidFill>
                <a:latin typeface="Arial" charset="0"/>
              </a:rPr>
              <a:t>Specific Services Offered to the UAB Community</a:t>
            </a:r>
          </a:p>
        </p:txBody>
      </p:sp>
      <p:sp>
        <p:nvSpPr>
          <p:cNvPr id="48" name="Rectangle 65"/>
          <p:cNvSpPr>
            <a:spLocks noChangeArrowheads="1"/>
          </p:cNvSpPr>
          <p:nvPr/>
        </p:nvSpPr>
        <p:spPr bwMode="auto">
          <a:xfrm>
            <a:off x="18635352" y="27935374"/>
            <a:ext cx="32395464" cy="1369369"/>
          </a:xfrm>
          <a:prstGeom prst="rect">
            <a:avLst/>
          </a:prstGeom>
          <a:solidFill>
            <a:srgbClr val="13593D"/>
          </a:solidFill>
          <a:ln w="9525">
            <a:noFill/>
            <a:miter lim="800000"/>
            <a:headEnd/>
            <a:tailEnd/>
          </a:ln>
        </p:spPr>
        <p:txBody>
          <a:bodyPr wrap="none" lIns="308658" tIns="154329" rIns="308658" bIns="154329" anchor="ctr">
            <a:prstTxWarp prst="textNoShape">
              <a:avLst/>
            </a:prstTxWarp>
          </a:bodyPr>
          <a:lstStyle/>
          <a:p>
            <a:pPr algn="ctr" defTabSz="3087055"/>
            <a:r>
              <a:rPr lang="en-US" sz="5880" b="1" dirty="0">
                <a:solidFill>
                  <a:srgbClr val="FFCC00"/>
                </a:solidFill>
                <a:latin typeface="Arial" charset="0"/>
              </a:rPr>
              <a:t>Contact Information</a:t>
            </a:r>
          </a:p>
        </p:txBody>
      </p:sp>
      <p:sp>
        <p:nvSpPr>
          <p:cNvPr id="51" name="Text Box 101"/>
          <p:cNvSpPr txBox="1">
            <a:spLocks noChangeArrowheads="1"/>
          </p:cNvSpPr>
          <p:nvPr/>
        </p:nvSpPr>
        <p:spPr bwMode="auto">
          <a:xfrm>
            <a:off x="251309" y="20223223"/>
            <a:ext cx="18020062" cy="9939436"/>
          </a:xfrm>
          <a:prstGeom prst="rect">
            <a:avLst/>
          </a:prstGeom>
          <a:noFill/>
          <a:ln w="9525">
            <a:noFill/>
            <a:miter lim="800000"/>
            <a:headEnd/>
            <a:tailEnd/>
          </a:ln>
        </p:spPr>
        <p:txBody>
          <a:bodyPr wrap="square" lIns="308658" tIns="154329" rIns="308658" bIns="154329" anchor="t">
            <a:prstTxWarp prst="textNoShape">
              <a:avLst/>
            </a:prstTxWarp>
            <a:spAutoFit/>
          </a:bodyPr>
          <a:lstStyle/>
          <a:p>
            <a:r>
              <a:rPr lang="en-US" sz="3780" b="1" dirty="0">
                <a:latin typeface="Calibri" pitchFamily="34" charset="0"/>
              </a:rPr>
              <a:t>Provides a wide-range of specimens (</a:t>
            </a:r>
            <a:r>
              <a:rPr lang="en-US" sz="3780" b="1" i="1" dirty="0">
                <a:latin typeface="Calibri" pitchFamily="34" charset="0"/>
              </a:rPr>
              <a:t>e.g.</a:t>
            </a:r>
            <a:r>
              <a:rPr lang="en-US" sz="3780" b="1" dirty="0">
                <a:latin typeface="Calibri" pitchFamily="34" charset="0"/>
              </a:rPr>
              <a:t>, benign, diseased, neoplastic, normal)  from multiple sources (</a:t>
            </a:r>
            <a:r>
              <a:rPr lang="en-US" sz="3780" b="1" i="1" dirty="0">
                <a:latin typeface="Calibri" pitchFamily="34" charset="0"/>
              </a:rPr>
              <a:t>e.g.</a:t>
            </a:r>
            <a:r>
              <a:rPr lang="en-US" sz="3780" b="1" dirty="0">
                <a:latin typeface="Calibri" pitchFamily="34" charset="0"/>
              </a:rPr>
              <a:t>, surgery, autopsy, clinical pathology).  </a:t>
            </a:r>
          </a:p>
          <a:p>
            <a:r>
              <a:rPr lang="en-US" sz="3780" dirty="0">
                <a:latin typeface="Calibri" pitchFamily="34" charset="0"/>
              </a:rPr>
              <a:t>Has supported studies that have resulted in publications as follows:</a:t>
            </a:r>
          </a:p>
          <a:p>
            <a:pPr marL="720090" indent="-720090">
              <a:buFont typeface="Wingdings" panose="05000000000000000000" pitchFamily="2" charset="2"/>
              <a:buChar char="§"/>
            </a:pPr>
            <a:r>
              <a:rPr lang="en-US" sz="3780" dirty="0">
                <a:latin typeface="Calibri" pitchFamily="34" charset="0"/>
              </a:rPr>
              <a:t> &gt;4000 publications; </a:t>
            </a:r>
            <a:r>
              <a:rPr lang="en-US" sz="3780" dirty="0">
                <a:latin typeface="Calibri" pitchFamily="34" charset="0"/>
                <a:cs typeface="Calibri"/>
              </a:rPr>
              <a:t> of these ~</a:t>
            </a:r>
            <a:r>
              <a:rPr lang="en-US" sz="3780" dirty="0">
                <a:latin typeface="Calibri" pitchFamily="34" charset="0"/>
              </a:rPr>
              <a:t>1750 appeared in very </a:t>
            </a:r>
          </a:p>
          <a:p>
            <a:r>
              <a:rPr lang="en-US" sz="3780" dirty="0">
                <a:latin typeface="Calibri" pitchFamily="34" charset="0"/>
              </a:rPr>
              <a:t>       high-impact journals </a:t>
            </a:r>
            <a:endParaRPr lang="en-US" sz="3780" dirty="0">
              <a:latin typeface="Calibri" pitchFamily="34" charset="0"/>
              <a:cs typeface="Calibri"/>
            </a:endParaRPr>
          </a:p>
          <a:p>
            <a:pPr marL="720090" indent="-720090">
              <a:buFont typeface="Wingdings" panose="05000000000000000000" pitchFamily="2" charset="2"/>
              <a:buChar char="§"/>
            </a:pPr>
            <a:r>
              <a:rPr lang="en-US" sz="3780" dirty="0">
                <a:latin typeface="Calibri" pitchFamily="34" charset="0"/>
              </a:rPr>
              <a:t> &gt;50  (since 2013) describe significant discoveries and developments</a:t>
            </a:r>
          </a:p>
          <a:p>
            <a:pPr>
              <a:lnSpc>
                <a:spcPts val="2520"/>
              </a:lnSpc>
            </a:pPr>
            <a:endParaRPr lang="en-US" sz="3780" dirty="0">
              <a:latin typeface="Calibri" pitchFamily="34" charset="0"/>
            </a:endParaRPr>
          </a:p>
          <a:p>
            <a:r>
              <a:rPr lang="en-US" sz="3780" b="1" dirty="0">
                <a:latin typeface="Calibri" pitchFamily="34" charset="0"/>
              </a:rPr>
              <a:t>Value-Added aspects include:</a:t>
            </a:r>
          </a:p>
          <a:p>
            <a:pPr marL="720090" indent="-720090">
              <a:buFont typeface="Wingdings" panose="05000000000000000000" pitchFamily="2" charset="2"/>
              <a:buChar char="§"/>
            </a:pPr>
            <a:r>
              <a:rPr lang="en-US" sz="3780" dirty="0">
                <a:latin typeface="Calibri" pitchFamily="34" charset="0"/>
              </a:rPr>
              <a:t> Centralization of services</a:t>
            </a:r>
          </a:p>
          <a:p>
            <a:pPr marL="720090" indent="-720090">
              <a:buFont typeface="Wingdings" panose="05000000000000000000" pitchFamily="2" charset="2"/>
              <a:buChar char="§"/>
            </a:pPr>
            <a:r>
              <a:rPr lang="en-US" sz="3780" dirty="0">
                <a:latin typeface="Calibri" pitchFamily="34" charset="0"/>
              </a:rPr>
              <a:t> Quality control</a:t>
            </a:r>
          </a:p>
          <a:p>
            <a:pPr marL="720090" indent="-720090">
              <a:buFont typeface="Wingdings" panose="05000000000000000000" pitchFamily="2" charset="2"/>
              <a:buChar char="§"/>
            </a:pPr>
            <a:r>
              <a:rPr lang="en-US" sz="3780" dirty="0">
                <a:latin typeface="Calibri" pitchFamily="34" charset="0"/>
              </a:rPr>
              <a:t> Customized patient and molecular information</a:t>
            </a:r>
            <a:endParaRPr lang="en-US" sz="3780" dirty="0">
              <a:latin typeface="Calibri" pitchFamily="34" charset="0"/>
              <a:cs typeface="Calibri"/>
            </a:endParaRPr>
          </a:p>
          <a:p>
            <a:pPr marL="720090" indent="-720090">
              <a:buFont typeface="Wingdings" panose="05000000000000000000" pitchFamily="2" charset="2"/>
              <a:buChar char="§"/>
            </a:pPr>
            <a:r>
              <a:rPr lang="en-US" sz="3780" dirty="0">
                <a:latin typeface="Calibri" pitchFamily="34" charset="0"/>
              </a:rPr>
              <a:t> Education of investigators, mentoring and expert  consultation</a:t>
            </a:r>
          </a:p>
          <a:p>
            <a:pPr marL="720090" indent="-720090">
              <a:buFont typeface="Wingdings" panose="05000000000000000000" pitchFamily="2" charset="2"/>
              <a:buChar char="§"/>
            </a:pPr>
            <a:r>
              <a:rPr lang="en-US" sz="3780" dirty="0">
                <a:latin typeface="Calibri" pitchFamily="34" charset="0"/>
              </a:rPr>
              <a:t> Optimized state-of-the-art, cost-effective tissue banking</a:t>
            </a:r>
          </a:p>
          <a:p>
            <a:pPr marL="720090" indent="-720090">
              <a:buFont typeface="Wingdings" panose="05000000000000000000" pitchFamily="2" charset="2"/>
              <a:buChar char="§"/>
            </a:pPr>
            <a:r>
              <a:rPr lang="en-US" sz="3780" dirty="0">
                <a:latin typeface="Calibri" pitchFamily="34" charset="0"/>
              </a:rPr>
              <a:t> De-identified specimens</a:t>
            </a:r>
          </a:p>
          <a:p>
            <a:pPr marL="720090" indent="-720090">
              <a:buFont typeface="Wingdings" panose="05000000000000000000" pitchFamily="2" charset="2"/>
              <a:buChar char="§"/>
            </a:pPr>
            <a:r>
              <a:rPr lang="en-US" sz="3780" dirty="0">
                <a:latin typeface="Calibri" pitchFamily="34" charset="0"/>
              </a:rPr>
              <a:t> Support for IRB applications</a:t>
            </a:r>
          </a:p>
          <a:p>
            <a:pPr marL="720090" indent="-720090">
              <a:buFont typeface="Wingdings" panose="05000000000000000000" pitchFamily="2" charset="2"/>
              <a:buChar char="§"/>
            </a:pPr>
            <a:r>
              <a:rPr lang="en-US" sz="3780" dirty="0">
                <a:latin typeface="Calibri" pitchFamily="34" charset="0"/>
                <a:cs typeface="Calibri"/>
              </a:rPr>
              <a:t>Advanced histology services, including TMA construction</a:t>
            </a:r>
          </a:p>
          <a:p>
            <a:pPr marL="720090" indent="-720090">
              <a:buFont typeface="Wingdings" panose="05000000000000000000" pitchFamily="2" charset="2"/>
              <a:buChar char="§"/>
            </a:pPr>
            <a:r>
              <a:rPr lang="en-US" sz="3780" dirty="0">
                <a:latin typeface="Calibri" pitchFamily="34" charset="0"/>
                <a:cs typeface="Calibri"/>
              </a:rPr>
              <a:t>Digital slide scanning for research</a:t>
            </a:r>
          </a:p>
        </p:txBody>
      </p:sp>
      <p:sp>
        <p:nvSpPr>
          <p:cNvPr id="52" name="Rectangle 102"/>
          <p:cNvSpPr>
            <a:spLocks noChangeArrowheads="1"/>
          </p:cNvSpPr>
          <p:nvPr/>
        </p:nvSpPr>
        <p:spPr bwMode="auto">
          <a:xfrm>
            <a:off x="128022" y="18092804"/>
            <a:ext cx="18143349" cy="1666875"/>
          </a:xfrm>
          <a:prstGeom prst="rect">
            <a:avLst/>
          </a:prstGeom>
          <a:solidFill>
            <a:srgbClr val="13593D"/>
          </a:solidFill>
          <a:ln w="9525">
            <a:noFill/>
            <a:miter lim="800000"/>
            <a:headEnd/>
            <a:tailEnd/>
          </a:ln>
        </p:spPr>
        <p:txBody>
          <a:bodyPr wrap="none" lIns="308658" tIns="154329" rIns="308658" bIns="154329" anchor="ctr">
            <a:prstTxWarp prst="textNoShape">
              <a:avLst/>
            </a:prstTxWarp>
          </a:bodyPr>
          <a:lstStyle/>
          <a:p>
            <a:pPr algn="ctr" defTabSz="3087055"/>
            <a:r>
              <a:rPr lang="en-US" sz="5880" b="1" dirty="0">
                <a:solidFill>
                  <a:srgbClr val="FFCC00"/>
                </a:solidFill>
                <a:latin typeface="Arial" charset="0"/>
              </a:rPr>
              <a:t>Rationale and Value-Added</a:t>
            </a:r>
          </a:p>
        </p:txBody>
      </p:sp>
      <p:sp>
        <p:nvSpPr>
          <p:cNvPr id="53" name="Text Box 147"/>
          <p:cNvSpPr txBox="1">
            <a:spLocks noChangeArrowheads="1"/>
          </p:cNvSpPr>
          <p:nvPr/>
        </p:nvSpPr>
        <p:spPr bwMode="auto">
          <a:xfrm>
            <a:off x="15057198" y="23323697"/>
            <a:ext cx="623409" cy="1022636"/>
          </a:xfrm>
          <a:prstGeom prst="rect">
            <a:avLst/>
          </a:prstGeom>
          <a:noFill/>
          <a:ln w="9525">
            <a:noFill/>
            <a:miter lim="800000"/>
            <a:headEnd/>
            <a:tailEnd/>
          </a:ln>
        </p:spPr>
        <p:txBody>
          <a:bodyPr wrap="none" lIns="308658" tIns="154329" rIns="308658" bIns="154329">
            <a:prstTxWarp prst="textNoShape">
              <a:avLst/>
            </a:prstTxWarp>
            <a:spAutoFit/>
          </a:bodyPr>
          <a:lstStyle/>
          <a:p>
            <a:pPr defTabSz="3087055"/>
            <a:endParaRPr lang="en-US" sz="4620"/>
          </a:p>
        </p:txBody>
      </p:sp>
      <p:sp>
        <p:nvSpPr>
          <p:cNvPr id="54" name="Text Box 148"/>
          <p:cNvSpPr txBox="1">
            <a:spLocks noChangeArrowheads="1"/>
          </p:cNvSpPr>
          <p:nvPr/>
        </p:nvSpPr>
        <p:spPr bwMode="auto">
          <a:xfrm>
            <a:off x="15057198" y="24270482"/>
            <a:ext cx="623409" cy="1151902"/>
          </a:xfrm>
          <a:prstGeom prst="rect">
            <a:avLst/>
          </a:prstGeom>
          <a:noFill/>
          <a:ln w="9525">
            <a:noFill/>
            <a:miter lim="800000"/>
            <a:headEnd/>
            <a:tailEnd/>
          </a:ln>
        </p:spPr>
        <p:txBody>
          <a:bodyPr wrap="none" lIns="308658" tIns="154329" rIns="308658" bIns="154329">
            <a:prstTxWarp prst="textNoShape">
              <a:avLst/>
            </a:prstTxWarp>
            <a:spAutoFit/>
          </a:bodyPr>
          <a:lstStyle/>
          <a:p>
            <a:pPr defTabSz="3087055"/>
            <a:endParaRPr lang="en-US" sz="5460">
              <a:latin typeface="Arial" charset="0"/>
              <a:ea typeface="Arial" charset="0"/>
              <a:cs typeface="Arial" charset="0"/>
            </a:endParaRPr>
          </a:p>
        </p:txBody>
      </p:sp>
      <p:sp>
        <p:nvSpPr>
          <p:cNvPr id="56" name="Text Box 165"/>
          <p:cNvSpPr txBox="1">
            <a:spLocks noChangeArrowheads="1"/>
          </p:cNvSpPr>
          <p:nvPr/>
        </p:nvSpPr>
        <p:spPr bwMode="auto">
          <a:xfrm>
            <a:off x="18389097" y="7779305"/>
            <a:ext cx="32559631" cy="7292045"/>
          </a:xfrm>
          <a:prstGeom prst="rect">
            <a:avLst/>
          </a:prstGeom>
          <a:noFill/>
          <a:ln w="9525">
            <a:noFill/>
            <a:miter lim="800000"/>
            <a:headEnd/>
            <a:tailEnd/>
          </a:ln>
        </p:spPr>
        <p:txBody>
          <a:bodyPr wrap="square" lIns="308658" tIns="154329" rIns="308658" bIns="154329">
            <a:prstTxWarp prst="textNoShape">
              <a:avLst/>
            </a:prstTxWarp>
            <a:spAutoFit/>
          </a:bodyPr>
          <a:lstStyle/>
          <a:p>
            <a:pPr algn="just" defTabSz="3087055">
              <a:spcAft>
                <a:spcPct val="25000"/>
              </a:spcAft>
            </a:pPr>
            <a:r>
              <a:rPr lang="en-US" sz="3780" b="1" u="sng" dirty="0">
                <a:latin typeface="Calibri" pitchFamily="34" charset="0"/>
                <a:ea typeface="Arial" charset="0"/>
                <a:cs typeface="Arial" charset="0"/>
              </a:rPr>
              <a:t>Tissue Biorepository</a:t>
            </a:r>
            <a:r>
              <a:rPr lang="en-US" sz="3780" b="1" dirty="0">
                <a:latin typeface="Calibri" pitchFamily="34" charset="0"/>
                <a:ea typeface="Arial" charset="0"/>
                <a:cs typeface="Arial" charset="0"/>
              </a:rPr>
              <a:t>:  </a:t>
            </a:r>
            <a:r>
              <a:rPr lang="en-US" sz="3780" dirty="0">
                <a:latin typeface="Calibri" pitchFamily="34" charset="0"/>
                <a:ea typeface="Arial" charset="0"/>
                <a:cs typeface="Arial" charset="0"/>
              </a:rPr>
              <a:t>The UAB TBR now focuses exclusively on meeting the needs of UAB investigators through prospective procurement, or via identification of previously banked frozen and/or FFPE samples. </a:t>
            </a:r>
          </a:p>
          <a:p>
            <a:pPr algn="just" defTabSz="3087055">
              <a:spcAft>
                <a:spcPct val="25000"/>
              </a:spcAft>
            </a:pPr>
            <a:r>
              <a:rPr lang="en-US" sz="3780" b="1" u="sng" dirty="0">
                <a:latin typeface="Calibri" pitchFamily="34" charset="0"/>
                <a:ea typeface="Arial" charset="0"/>
                <a:cs typeface="Arial" charset="0"/>
              </a:rPr>
              <a:t>Tissue Procurement Shared Resource (TPRO)</a:t>
            </a:r>
            <a:r>
              <a:rPr lang="en-US" sz="3780" b="1" dirty="0">
                <a:latin typeface="Calibri" pitchFamily="34" charset="0"/>
                <a:ea typeface="Arial" charset="0"/>
                <a:cs typeface="Arial" charset="0"/>
              </a:rPr>
              <a:t>:  </a:t>
            </a:r>
            <a:r>
              <a:rPr lang="en-US" sz="3780" dirty="0">
                <a:latin typeface="Calibri" pitchFamily="34" charset="0"/>
                <a:ea typeface="Arial" charset="0"/>
                <a:cs typeface="Arial" charset="0"/>
              </a:rPr>
              <a:t>As a Shared Facility of the UAB O’Neal Comprehensive Cancer Center (OCCC), the facility prospectively collects and/or provides banked remnant tissue samples from routine surgical resections and autopsies for OCCC members, as well as providing support of clinical trials. </a:t>
            </a:r>
          </a:p>
          <a:p>
            <a:pPr algn="just" defTabSz="3087055">
              <a:spcAft>
                <a:spcPct val="25000"/>
              </a:spcAft>
            </a:pPr>
            <a:r>
              <a:rPr lang="en-US" sz="3780" b="1" u="sng" dirty="0">
                <a:latin typeface="Calibri" pitchFamily="34" charset="0"/>
                <a:ea typeface="Arial" charset="0"/>
                <a:cs typeface="Arial" charset="0"/>
              </a:rPr>
              <a:t>Pathology Core Research Lab (PCRL)/Histology</a:t>
            </a:r>
            <a:r>
              <a:rPr lang="en-US" sz="3780" b="1" dirty="0">
                <a:latin typeface="Calibri" pitchFamily="34" charset="0"/>
                <a:ea typeface="Arial" charset="0"/>
                <a:cs typeface="Arial" charset="0"/>
              </a:rPr>
              <a:t>:  </a:t>
            </a:r>
            <a:r>
              <a:rPr lang="en-US" sz="3780" dirty="0">
                <a:latin typeface="Calibri" pitchFamily="34" charset="0"/>
                <a:ea typeface="Arial" charset="0"/>
                <a:cs typeface="Arial" charset="0"/>
              </a:rPr>
              <a:t>The UAB TBR/PCRL includes </a:t>
            </a:r>
            <a:r>
              <a:rPr lang="en-US" sz="3780" b="1" dirty="0">
                <a:latin typeface="Calibri" pitchFamily="34" charset="0"/>
                <a:ea typeface="Arial" charset="0"/>
                <a:cs typeface="Arial" charset="0"/>
              </a:rPr>
              <a:t>research histology labs that can provide routine histology services for human as well as animal tissues.  </a:t>
            </a:r>
            <a:r>
              <a:rPr lang="en-US" sz="3780" dirty="0">
                <a:latin typeface="Calibri" pitchFamily="34" charset="0"/>
                <a:ea typeface="Arial" charset="0"/>
                <a:cs typeface="Arial" charset="0"/>
              </a:rPr>
              <a:t>Services include </a:t>
            </a:r>
            <a:r>
              <a:rPr lang="en-US" sz="3780" b="1" dirty="0">
                <a:latin typeface="Calibri" pitchFamily="34" charset="0"/>
                <a:ea typeface="Arial" charset="0"/>
                <a:cs typeface="Arial" charset="0"/>
              </a:rPr>
              <a:t>preparation of paraffin-embedded blocks &amp; slides, frozen sections and plastic-embedded procedures.  Immunohistochemistry (BOND Rx or Manual), construction of tissue arrays (TMA) , and special slide preparation for spatial transcriptomic analysis  are also available via PCRL. </a:t>
            </a:r>
          </a:p>
          <a:p>
            <a:pPr algn="just" defTabSz="3087055">
              <a:spcAft>
                <a:spcPct val="25000"/>
              </a:spcAft>
            </a:pPr>
            <a:r>
              <a:rPr lang="en-US" sz="3780" b="1" u="sng" dirty="0">
                <a:latin typeface="Calibri" pitchFamily="34" charset="0"/>
                <a:ea typeface="Arial" charset="0"/>
                <a:cs typeface="Arial" charset="0"/>
              </a:rPr>
              <a:t>Banking</a:t>
            </a:r>
            <a:r>
              <a:rPr lang="en-US" sz="3780" b="1" dirty="0">
                <a:latin typeface="Calibri" pitchFamily="34" charset="0"/>
                <a:ea typeface="Arial" charset="0"/>
                <a:cs typeface="Arial" charset="0"/>
              </a:rPr>
              <a:t>:</a:t>
            </a:r>
            <a:r>
              <a:rPr lang="en-US" sz="3780" dirty="0">
                <a:latin typeface="Calibri" pitchFamily="34" charset="0"/>
                <a:ea typeface="Arial" charset="0"/>
                <a:cs typeface="Arial" charset="0"/>
              </a:rPr>
              <a:t>  The UAB TBR can serve as a repository for special project tissue banking.  The TBR can serve as the repository for your collection, and/or our trained personnel can assist with the collection, processing and distribution of samples for your project.  Repositories are tailored to meet investigator and protocol needs</a:t>
            </a:r>
          </a:p>
          <a:p>
            <a:pPr algn="just" defTabSz="3087055">
              <a:spcAft>
                <a:spcPct val="25000"/>
              </a:spcAft>
            </a:pPr>
            <a:r>
              <a:rPr lang="en-US" sz="3780" b="1" u="sng" dirty="0">
                <a:latin typeface="Calibri" pitchFamily="34" charset="0"/>
                <a:ea typeface="Arial" charset="0"/>
                <a:cs typeface="Arial" charset="0"/>
              </a:rPr>
              <a:t>Protocol Support</a:t>
            </a:r>
            <a:r>
              <a:rPr lang="en-US" sz="3780" b="1" dirty="0">
                <a:latin typeface="Calibri" pitchFamily="34" charset="0"/>
                <a:ea typeface="Arial" charset="0"/>
                <a:cs typeface="Arial" charset="0"/>
              </a:rPr>
              <a:t>: </a:t>
            </a:r>
            <a:r>
              <a:rPr lang="en-US" sz="3780" dirty="0">
                <a:latin typeface="Calibri" pitchFamily="34" charset="0"/>
                <a:ea typeface="Arial" charset="0"/>
                <a:cs typeface="Arial" charset="0"/>
              </a:rPr>
              <a:t>The UAB Tissue Biorepository provides support for UAB research clinical trial protocols utilizing tissue handling activities.  Support can include procurement of tissue, transport, handling, processing, storage, shipping/distribution and clinical data management.</a:t>
            </a:r>
          </a:p>
        </p:txBody>
      </p:sp>
      <p:pic>
        <p:nvPicPr>
          <p:cNvPr id="1026" name="Picture 2" descr="University of Alabama at Birmingham | Pathology Resident Wiki | Fan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89" y="2485768"/>
            <a:ext cx="6365146" cy="3375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6775845" y="2374465"/>
            <a:ext cx="4090800" cy="3499411"/>
          </a:xfrm>
          <a:prstGeom prst="rect">
            <a:avLst/>
          </a:prstGeom>
        </p:spPr>
      </p:pic>
      <p:grpSp>
        <p:nvGrpSpPr>
          <p:cNvPr id="5" name="Group 4"/>
          <p:cNvGrpSpPr/>
          <p:nvPr/>
        </p:nvGrpSpPr>
        <p:grpSpPr>
          <a:xfrm>
            <a:off x="20015252" y="15194029"/>
            <a:ext cx="29307320" cy="12543069"/>
            <a:chOff x="18961283" y="15306261"/>
            <a:chExt cx="29307320" cy="12543069"/>
          </a:xfrm>
        </p:grpSpPr>
        <p:sp>
          <p:nvSpPr>
            <p:cNvPr id="21" name="Rectangle 89"/>
            <p:cNvSpPr>
              <a:spLocks noChangeArrowheads="1"/>
            </p:cNvSpPr>
            <p:nvPr/>
          </p:nvSpPr>
          <p:spPr bwMode="auto">
            <a:xfrm>
              <a:off x="29176778" y="15306261"/>
              <a:ext cx="8876330" cy="1171124"/>
            </a:xfrm>
            <a:prstGeom prst="rect">
              <a:avLst/>
            </a:prstGeom>
            <a:solidFill>
              <a:srgbClr val="13593D"/>
            </a:solidFill>
            <a:ln w="9525">
              <a:noFill/>
              <a:miter lim="800000"/>
              <a:headEnd/>
              <a:tailEnd/>
            </a:ln>
          </p:spPr>
          <p:txBody>
            <a:bodyPr wrap="none" lIns="308658" tIns="154329" rIns="308658" bIns="154329" anchor="ctr">
              <a:prstTxWarp prst="textNoShape">
                <a:avLst/>
              </a:prstTxWarp>
            </a:bodyPr>
            <a:lstStyle/>
            <a:p>
              <a:pPr algn="ctr" defTabSz="3087055"/>
              <a:r>
                <a:rPr lang="en-US" sz="4620" b="1" dirty="0">
                  <a:solidFill>
                    <a:srgbClr val="FFCC00"/>
                  </a:solidFill>
                  <a:latin typeface="Arial" charset="0"/>
                </a:rPr>
                <a:t>Routine Histology</a:t>
              </a:r>
            </a:p>
          </p:txBody>
        </p:sp>
        <p:sp>
          <p:nvSpPr>
            <p:cNvPr id="32" name="Rectangle 89"/>
            <p:cNvSpPr>
              <a:spLocks noChangeArrowheads="1"/>
            </p:cNvSpPr>
            <p:nvPr/>
          </p:nvSpPr>
          <p:spPr bwMode="auto">
            <a:xfrm>
              <a:off x="18961283" y="15369632"/>
              <a:ext cx="8935909" cy="1185518"/>
            </a:xfrm>
            <a:prstGeom prst="rect">
              <a:avLst/>
            </a:prstGeom>
            <a:solidFill>
              <a:srgbClr val="13593D"/>
            </a:solidFill>
            <a:ln w="9525">
              <a:noFill/>
              <a:miter lim="800000"/>
              <a:headEnd/>
              <a:tailEnd/>
            </a:ln>
          </p:spPr>
          <p:txBody>
            <a:bodyPr wrap="none" lIns="308658" tIns="154329" rIns="308658" bIns="154329" anchor="ctr">
              <a:prstTxWarp prst="textNoShape">
                <a:avLst/>
              </a:prstTxWarp>
            </a:bodyPr>
            <a:lstStyle/>
            <a:p>
              <a:pPr algn="ctr" defTabSz="3087055"/>
              <a:r>
                <a:rPr lang="en-US" sz="4620" b="1" dirty="0">
                  <a:solidFill>
                    <a:srgbClr val="FFCC00"/>
                  </a:solidFill>
                  <a:latin typeface="Arial" charset="0"/>
                </a:rPr>
                <a:t>Tissue Collection &amp; Banking</a:t>
              </a:r>
            </a:p>
          </p:txBody>
        </p:sp>
        <p:pic>
          <p:nvPicPr>
            <p:cNvPr id="33" name="Picture 32"/>
            <p:cNvPicPr>
              <a:picLocks noChangeAspect="1"/>
            </p:cNvPicPr>
            <p:nvPr/>
          </p:nvPicPr>
          <p:blipFill>
            <a:blip r:embed="rId4"/>
            <a:stretch>
              <a:fillRect/>
            </a:stretch>
          </p:blipFill>
          <p:spPr>
            <a:xfrm>
              <a:off x="18961283" y="16491779"/>
              <a:ext cx="9068594" cy="11357551"/>
            </a:xfrm>
            <a:prstGeom prst="rect">
              <a:avLst/>
            </a:prstGeom>
            <a:ln w="25400">
              <a:noFill/>
            </a:ln>
          </p:spPr>
        </p:pic>
        <p:pic>
          <p:nvPicPr>
            <p:cNvPr id="34" name="Picture 33"/>
            <p:cNvPicPr>
              <a:picLocks noChangeAspect="1"/>
            </p:cNvPicPr>
            <p:nvPr/>
          </p:nvPicPr>
          <p:blipFill>
            <a:blip r:embed="rId5"/>
            <a:stretch>
              <a:fillRect/>
            </a:stretch>
          </p:blipFill>
          <p:spPr>
            <a:xfrm>
              <a:off x="29176778" y="16477385"/>
              <a:ext cx="8876330" cy="11308411"/>
            </a:xfrm>
            <a:prstGeom prst="rect">
              <a:avLst/>
            </a:prstGeom>
            <a:ln w="25400">
              <a:noFill/>
            </a:ln>
          </p:spPr>
        </p:pic>
        <p:sp>
          <p:nvSpPr>
            <p:cNvPr id="35" name="Rectangle 89"/>
            <p:cNvSpPr>
              <a:spLocks noChangeArrowheads="1"/>
            </p:cNvSpPr>
            <p:nvPr/>
          </p:nvSpPr>
          <p:spPr bwMode="auto">
            <a:xfrm>
              <a:off x="39332694" y="15313907"/>
              <a:ext cx="8935909" cy="1185518"/>
            </a:xfrm>
            <a:prstGeom prst="rect">
              <a:avLst/>
            </a:prstGeom>
            <a:solidFill>
              <a:srgbClr val="13593D"/>
            </a:solidFill>
            <a:ln w="9525">
              <a:noFill/>
              <a:miter lim="800000"/>
              <a:headEnd/>
              <a:tailEnd/>
            </a:ln>
          </p:spPr>
          <p:txBody>
            <a:bodyPr wrap="none" lIns="308658" tIns="154329" rIns="308658" bIns="154329" anchor="ctr">
              <a:prstTxWarp prst="textNoShape">
                <a:avLst/>
              </a:prstTxWarp>
            </a:bodyPr>
            <a:lstStyle/>
            <a:p>
              <a:pPr algn="ctr" defTabSz="3087055"/>
              <a:r>
                <a:rPr lang="en-US" sz="4620" b="1" dirty="0">
                  <a:solidFill>
                    <a:srgbClr val="FFCC00"/>
                  </a:solidFill>
                  <a:latin typeface="Arial" charset="0"/>
                </a:rPr>
                <a:t>Advanced Histology (TMA/IHC)</a:t>
              </a:r>
            </a:p>
          </p:txBody>
        </p:sp>
        <p:pic>
          <p:nvPicPr>
            <p:cNvPr id="36" name="Picture 35"/>
            <p:cNvPicPr>
              <a:picLocks noChangeAspect="1"/>
            </p:cNvPicPr>
            <p:nvPr/>
          </p:nvPicPr>
          <p:blipFill>
            <a:blip r:embed="rId6"/>
            <a:stretch>
              <a:fillRect/>
            </a:stretch>
          </p:blipFill>
          <p:spPr>
            <a:xfrm>
              <a:off x="39332693" y="16499425"/>
              <a:ext cx="8935909" cy="11286371"/>
            </a:xfrm>
            <a:prstGeom prst="rect">
              <a:avLst/>
            </a:prstGeom>
          </p:spPr>
        </p:pic>
      </p:grpSp>
      <p:sp>
        <p:nvSpPr>
          <p:cNvPr id="7" name="TextBox 6"/>
          <p:cNvSpPr txBox="1"/>
          <p:nvPr/>
        </p:nvSpPr>
        <p:spPr>
          <a:xfrm>
            <a:off x="19303524" y="29482201"/>
            <a:ext cx="31059120" cy="4739759"/>
          </a:xfrm>
          <a:prstGeom prst="rect">
            <a:avLst/>
          </a:prstGeom>
          <a:noFill/>
        </p:spPr>
        <p:txBody>
          <a:bodyPr wrap="square" rtlCol="0">
            <a:spAutoFit/>
          </a:bodyPr>
          <a:lstStyle/>
          <a:p>
            <a:pPr marL="285750" indent="-285750">
              <a:buFont typeface="Wingdings" panose="05000000000000000000" pitchFamily="2" charset="2"/>
              <a:buChar char="§"/>
            </a:pPr>
            <a:r>
              <a:rPr lang="en-US" sz="3600" b="1" dirty="0"/>
              <a:t>Request our services via the link : </a:t>
            </a:r>
            <a:r>
              <a:rPr lang="en-US" sz="3600" dirty="0">
                <a:solidFill>
                  <a:srgbClr val="333333"/>
                </a:solidFill>
                <a:latin typeface="proxima-nova"/>
                <a:hlinkClick r:id="rId7"/>
              </a:rPr>
              <a:t>https://sites.uab.edu/tissuebank/requesting-services</a:t>
            </a:r>
            <a:endParaRPr lang="en-US" sz="3600" dirty="0">
              <a:solidFill>
                <a:srgbClr val="333333"/>
              </a:solidFill>
              <a:latin typeface="proxima-nova"/>
            </a:endParaRPr>
          </a:p>
          <a:p>
            <a:pPr marL="285750" indent="-285750">
              <a:buFont typeface="Wingdings" panose="05000000000000000000" pitchFamily="2" charset="2"/>
              <a:buChar char="§"/>
            </a:pPr>
            <a:r>
              <a:rPr lang="en-US" sz="3600" dirty="0"/>
              <a:t>Contact the front office by phone: (205) 934-6071</a:t>
            </a:r>
          </a:p>
          <a:p>
            <a:pPr marL="285750" indent="-285750">
              <a:buFont typeface="Wingdings" panose="05000000000000000000" pitchFamily="2" charset="2"/>
              <a:buChar char="§"/>
            </a:pPr>
            <a:r>
              <a:rPr lang="en-US" sz="3600" dirty="0"/>
              <a:t>Contact the procurement team by group email: </a:t>
            </a:r>
            <a:r>
              <a:rPr lang="en-US" sz="3600" dirty="0">
                <a:hlinkClick r:id="rId8"/>
              </a:rPr>
              <a:t>TBRNotification@uabmc.edu</a:t>
            </a:r>
            <a:endParaRPr lang="en-US" sz="3600" dirty="0"/>
          </a:p>
          <a:p>
            <a:pPr marL="285750" indent="-285750">
              <a:buFont typeface="Wingdings" panose="05000000000000000000" pitchFamily="2" charset="2"/>
              <a:buChar char="§"/>
            </a:pPr>
            <a:r>
              <a:rPr lang="en-US" sz="3600" dirty="0"/>
              <a:t>Contact the histology team by group email: PCL-TBR Histology Group </a:t>
            </a:r>
            <a:r>
              <a:rPr lang="en-US" sz="3600" dirty="0">
                <a:hlinkClick r:id="rId9"/>
              </a:rPr>
              <a:t>PCLTBRRequest@uabmc.edu</a:t>
            </a:r>
            <a:r>
              <a:rPr lang="en-US" sz="3600" dirty="0"/>
              <a:t> </a:t>
            </a:r>
          </a:p>
          <a:p>
            <a:pPr marL="285750" indent="-285750">
              <a:buFont typeface="Wingdings" panose="05000000000000000000" pitchFamily="2" charset="2"/>
              <a:buChar char="§"/>
            </a:pPr>
            <a:r>
              <a:rPr lang="en-US" sz="3600" dirty="0"/>
              <a:t>Contact Digital Slide Scanning group email: </a:t>
            </a:r>
            <a:r>
              <a:rPr lang="en-US" sz="3600" dirty="0">
                <a:hlinkClick r:id="rId10"/>
              </a:rPr>
              <a:t>DigitalPathRes@uabmc.edu</a:t>
            </a:r>
            <a:r>
              <a:rPr lang="en-US" sz="3600" dirty="0"/>
              <a:t>   </a:t>
            </a:r>
          </a:p>
          <a:p>
            <a:pPr marL="285750" indent="-285750">
              <a:buFont typeface="Wingdings" panose="05000000000000000000" pitchFamily="2" charset="2"/>
              <a:buChar char="§"/>
            </a:pPr>
            <a:r>
              <a:rPr lang="en-US" sz="3600" dirty="0"/>
              <a:t>Stop by office: UAB Tissue Biorepository, Ziegler Research Building, Room 449, University of Alabama at Birmingham, 703 19th Street South, Birmingham, AL 35294</a:t>
            </a:r>
          </a:p>
          <a:p>
            <a:pPr marL="285750" indent="-285750">
              <a:buFont typeface="Wingdings" panose="05000000000000000000" pitchFamily="2" charset="2"/>
              <a:buChar char="§"/>
            </a:pPr>
            <a:endParaRPr lang="en-US" sz="3600" dirty="0"/>
          </a:p>
          <a:p>
            <a:pPr marL="285750" indent="-285750">
              <a:buFont typeface="Wingdings" panose="05000000000000000000" pitchFamily="2" charset="2"/>
              <a:buChar char="§"/>
            </a:pPr>
            <a:endParaRPr lang="en-US" sz="3200" dirty="0"/>
          </a:p>
          <a:p>
            <a:endParaRPr lang="en-US" dirty="0"/>
          </a:p>
        </p:txBody>
      </p:sp>
    </p:spTree>
    <p:extLst>
      <p:ext uri="{BB962C8B-B14F-4D97-AF65-F5344CB8AC3E}">
        <p14:creationId xmlns:p14="http://schemas.microsoft.com/office/powerpoint/2010/main" val="5191623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734</TotalTime>
  <Words>765</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proxima-nova</vt:lpstr>
      <vt:lpstr>Times New Roman</vt:lpstr>
      <vt:lpstr>Wingdings</vt:lpstr>
      <vt:lpstr>Office Theme</vt:lpstr>
      <vt:lpstr>                 </vt:lpstr>
    </vt:vector>
  </TitlesOfParts>
  <Company>UAB Dept of Pathology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Mitchell-Griffin, Amanda C (Campus)</dc:creator>
  <cp:lastModifiedBy>Wang, Dezhi</cp:lastModifiedBy>
  <cp:revision>146</cp:revision>
  <dcterms:created xsi:type="dcterms:W3CDTF">2019-08-22T16:10:17Z</dcterms:created>
  <dcterms:modified xsi:type="dcterms:W3CDTF">2025-12-10T19:11:04Z</dcterms:modified>
</cp:coreProperties>
</file>