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
  </p:notesMasterIdLst>
  <p:handoutMasterIdLst>
    <p:handoutMasterId r:id="rId7"/>
  </p:handoutMasterIdLst>
  <p:sldIdLst>
    <p:sldId id="259" r:id="rId5"/>
  </p:sldIdLst>
  <p:sldSz cx="43891200" cy="32918400"/>
  <p:notesSz cx="6858000" cy="9144000"/>
  <p:defaultTextStyle>
    <a:defPPr>
      <a:defRPr lang="en-US"/>
    </a:defPPr>
    <a:lvl1pPr marL="0" algn="l" defTabSz="2194560" rtl="0" eaLnBrk="1" latinLnBrk="0" hangingPunct="1">
      <a:defRPr sz="8600" kern="1200">
        <a:solidFill>
          <a:schemeClr val="tx1"/>
        </a:solidFill>
        <a:latin typeface="+mn-lt"/>
        <a:ea typeface="+mn-ea"/>
        <a:cs typeface="+mn-cs"/>
      </a:defRPr>
    </a:lvl1pPr>
    <a:lvl2pPr marL="2194560" algn="l" defTabSz="2194560" rtl="0" eaLnBrk="1" latinLnBrk="0" hangingPunct="1">
      <a:defRPr sz="8600" kern="1200">
        <a:solidFill>
          <a:schemeClr val="tx1"/>
        </a:solidFill>
        <a:latin typeface="+mn-lt"/>
        <a:ea typeface="+mn-ea"/>
        <a:cs typeface="+mn-cs"/>
      </a:defRPr>
    </a:lvl2pPr>
    <a:lvl3pPr marL="4389120" algn="l" defTabSz="2194560" rtl="0" eaLnBrk="1" latinLnBrk="0" hangingPunct="1">
      <a:defRPr sz="8600" kern="1200">
        <a:solidFill>
          <a:schemeClr val="tx1"/>
        </a:solidFill>
        <a:latin typeface="+mn-lt"/>
        <a:ea typeface="+mn-ea"/>
        <a:cs typeface="+mn-cs"/>
      </a:defRPr>
    </a:lvl3pPr>
    <a:lvl4pPr marL="6583680" algn="l" defTabSz="2194560" rtl="0" eaLnBrk="1" latinLnBrk="0" hangingPunct="1">
      <a:defRPr sz="8600" kern="1200">
        <a:solidFill>
          <a:schemeClr val="tx1"/>
        </a:solidFill>
        <a:latin typeface="+mn-lt"/>
        <a:ea typeface="+mn-ea"/>
        <a:cs typeface="+mn-cs"/>
      </a:defRPr>
    </a:lvl4pPr>
    <a:lvl5pPr marL="8778240" algn="l" defTabSz="2194560" rtl="0" eaLnBrk="1" latinLnBrk="0" hangingPunct="1">
      <a:defRPr sz="8600" kern="1200">
        <a:solidFill>
          <a:schemeClr val="tx1"/>
        </a:solidFill>
        <a:latin typeface="+mn-lt"/>
        <a:ea typeface="+mn-ea"/>
        <a:cs typeface="+mn-cs"/>
      </a:defRPr>
    </a:lvl5pPr>
    <a:lvl6pPr marL="10972800" algn="l" defTabSz="2194560" rtl="0" eaLnBrk="1" latinLnBrk="0" hangingPunct="1">
      <a:defRPr sz="8600" kern="1200">
        <a:solidFill>
          <a:schemeClr val="tx1"/>
        </a:solidFill>
        <a:latin typeface="+mn-lt"/>
        <a:ea typeface="+mn-ea"/>
        <a:cs typeface="+mn-cs"/>
      </a:defRPr>
    </a:lvl6pPr>
    <a:lvl7pPr marL="13167360" algn="l" defTabSz="2194560" rtl="0" eaLnBrk="1" latinLnBrk="0" hangingPunct="1">
      <a:defRPr sz="8600" kern="1200">
        <a:solidFill>
          <a:schemeClr val="tx1"/>
        </a:solidFill>
        <a:latin typeface="+mn-lt"/>
        <a:ea typeface="+mn-ea"/>
        <a:cs typeface="+mn-cs"/>
      </a:defRPr>
    </a:lvl7pPr>
    <a:lvl8pPr marL="15361920" algn="l" defTabSz="2194560" rtl="0" eaLnBrk="1" latinLnBrk="0" hangingPunct="1">
      <a:defRPr sz="8600" kern="1200">
        <a:solidFill>
          <a:schemeClr val="tx1"/>
        </a:solidFill>
        <a:latin typeface="+mn-lt"/>
        <a:ea typeface="+mn-ea"/>
        <a:cs typeface="+mn-cs"/>
      </a:defRPr>
    </a:lvl8pPr>
    <a:lvl9pPr marL="17556480" algn="l" defTabSz="2194560" rtl="0" eaLnBrk="1" latinLnBrk="0" hangingPunct="1">
      <a:defRPr sz="8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68">
          <p15:clr>
            <a:srgbClr val="A4A3A4"/>
          </p15:clr>
        </p15:guide>
        <p15:guide id="2" pos="1382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4A"/>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29075D6-191C-4FDB-86B2-8753C747A220}" v="38" dt="2026-01-07T21:37:55.9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991" autoAdjust="0"/>
  </p:normalViewPr>
  <p:slideViewPr>
    <p:cSldViewPr snapToGrid="0">
      <p:cViewPr varScale="1">
        <p:scale>
          <a:sx n="23" d="100"/>
          <a:sy n="23" d="100"/>
        </p:scale>
        <p:origin x="18" y="90"/>
      </p:cViewPr>
      <p:guideLst>
        <p:guide orient="horz" pos="10368"/>
        <p:guide pos="1382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handoutMaster" Target="handoutMasters/handoutMaster1.xml"/><Relationship Id="rId12" Type="http://schemas.microsoft.com/office/2015/10/relationships/revisionInfo" Target="revisionInfo.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61FA462-753D-084E-8E0B-CDB535A62390}" type="datetimeFigureOut">
              <a:rPr lang="en-US" smtClean="0"/>
              <a:t>1/7/2026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9493679-6C7A-9244-942B-A9B1888F2D11}" type="slidenum">
              <a:rPr lang="en-US" smtClean="0"/>
              <a:t>‹#›</a:t>
            </a:fld>
            <a:endParaRPr lang="en-US"/>
          </a:p>
        </p:txBody>
      </p:sp>
    </p:spTree>
    <p:extLst>
      <p:ext uri="{BB962C8B-B14F-4D97-AF65-F5344CB8AC3E}">
        <p14:creationId xmlns:p14="http://schemas.microsoft.com/office/powerpoint/2010/main" val="101986231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ED18CC-4462-8D44-BC2F-9E65D05C744F}" type="datetimeFigureOut">
              <a:rPr lang="en-US" smtClean="0"/>
              <a:t>1/7/2026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F1FC3D0-2BF2-9D44-ADA0-B464FD204F2A}" type="slidenum">
              <a:rPr lang="en-US" smtClean="0"/>
              <a:t>‹#›</a:t>
            </a:fld>
            <a:endParaRPr lang="en-US"/>
          </a:p>
        </p:txBody>
      </p:sp>
    </p:spTree>
    <p:extLst>
      <p:ext uri="{BB962C8B-B14F-4D97-AF65-F5344CB8AC3E}">
        <p14:creationId xmlns:p14="http://schemas.microsoft.com/office/powerpoint/2010/main" val="741257219"/>
      </p:ext>
    </p:extLst>
  </p:cSld>
  <p:clrMap bg1="lt1" tx1="dk1" bg2="lt2" tx2="dk2" accent1="accent1" accent2="accent2" accent3="accent3" accent4="accent4" accent5="accent5" accent6="accent6" hlink="hlink" folHlink="folHlink"/>
  <p:hf hdr="0" ftr="0" dt="0"/>
  <p:notesStyle>
    <a:lvl1pPr marL="0" algn="l" defTabSz="2194560" rtl="0" eaLnBrk="1" latinLnBrk="0" hangingPunct="1">
      <a:defRPr sz="5800" kern="1200">
        <a:solidFill>
          <a:schemeClr val="tx1"/>
        </a:solidFill>
        <a:latin typeface="+mn-lt"/>
        <a:ea typeface="+mn-ea"/>
        <a:cs typeface="+mn-cs"/>
      </a:defRPr>
    </a:lvl1pPr>
    <a:lvl2pPr marL="2194560" algn="l" defTabSz="2194560" rtl="0" eaLnBrk="1" latinLnBrk="0" hangingPunct="1">
      <a:defRPr sz="5800" kern="1200">
        <a:solidFill>
          <a:schemeClr val="tx1"/>
        </a:solidFill>
        <a:latin typeface="+mn-lt"/>
        <a:ea typeface="+mn-ea"/>
        <a:cs typeface="+mn-cs"/>
      </a:defRPr>
    </a:lvl2pPr>
    <a:lvl3pPr marL="4389120" algn="l" defTabSz="2194560" rtl="0" eaLnBrk="1" latinLnBrk="0" hangingPunct="1">
      <a:defRPr sz="5800" kern="1200">
        <a:solidFill>
          <a:schemeClr val="tx1"/>
        </a:solidFill>
        <a:latin typeface="+mn-lt"/>
        <a:ea typeface="+mn-ea"/>
        <a:cs typeface="+mn-cs"/>
      </a:defRPr>
    </a:lvl3pPr>
    <a:lvl4pPr marL="6583680" algn="l" defTabSz="2194560" rtl="0" eaLnBrk="1" latinLnBrk="0" hangingPunct="1">
      <a:defRPr sz="5800" kern="1200">
        <a:solidFill>
          <a:schemeClr val="tx1"/>
        </a:solidFill>
        <a:latin typeface="+mn-lt"/>
        <a:ea typeface="+mn-ea"/>
        <a:cs typeface="+mn-cs"/>
      </a:defRPr>
    </a:lvl4pPr>
    <a:lvl5pPr marL="8778240" algn="l" defTabSz="2194560" rtl="0" eaLnBrk="1" latinLnBrk="0" hangingPunct="1">
      <a:defRPr sz="5800" kern="1200">
        <a:solidFill>
          <a:schemeClr val="tx1"/>
        </a:solidFill>
        <a:latin typeface="+mn-lt"/>
        <a:ea typeface="+mn-ea"/>
        <a:cs typeface="+mn-cs"/>
      </a:defRPr>
    </a:lvl5pPr>
    <a:lvl6pPr marL="10972800" algn="l" defTabSz="2194560" rtl="0" eaLnBrk="1" latinLnBrk="0" hangingPunct="1">
      <a:defRPr sz="5800" kern="1200">
        <a:solidFill>
          <a:schemeClr val="tx1"/>
        </a:solidFill>
        <a:latin typeface="+mn-lt"/>
        <a:ea typeface="+mn-ea"/>
        <a:cs typeface="+mn-cs"/>
      </a:defRPr>
    </a:lvl6pPr>
    <a:lvl7pPr marL="13167360" algn="l" defTabSz="2194560" rtl="0" eaLnBrk="1" latinLnBrk="0" hangingPunct="1">
      <a:defRPr sz="5800" kern="1200">
        <a:solidFill>
          <a:schemeClr val="tx1"/>
        </a:solidFill>
        <a:latin typeface="+mn-lt"/>
        <a:ea typeface="+mn-ea"/>
        <a:cs typeface="+mn-cs"/>
      </a:defRPr>
    </a:lvl7pPr>
    <a:lvl8pPr marL="15361920" algn="l" defTabSz="2194560" rtl="0" eaLnBrk="1" latinLnBrk="0" hangingPunct="1">
      <a:defRPr sz="5800" kern="1200">
        <a:solidFill>
          <a:schemeClr val="tx1"/>
        </a:solidFill>
        <a:latin typeface="+mn-lt"/>
        <a:ea typeface="+mn-ea"/>
        <a:cs typeface="+mn-cs"/>
      </a:defRPr>
    </a:lvl8pPr>
    <a:lvl9pPr marL="17556480" algn="l" defTabSz="2194560" rtl="0" eaLnBrk="1" latinLnBrk="0" hangingPunct="1">
      <a:defRPr sz="58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1619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017250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1507063"/>
      </p:ext>
    </p:extLst>
  </p:cSld>
  <p:clrMap bg1="lt1" tx1="dk1" bg2="lt2" tx2="dk2" accent1="accent1" accent2="accent2" accent3="accent3" accent4="accent4" accent5="accent5" accent6="accent6" hlink="hlink" folHlink="folHlink"/>
  <p:sldLayoutIdLst>
    <p:sldLayoutId id="2147483649" r:id="rId1"/>
    <p:sldLayoutId id="2147483650" r:id="rId2"/>
  </p:sldLayoutIdLst>
  <p:hf sldNum="0" hdr="0" ftr="0" dt="0"/>
  <p:txStyles>
    <p:titleStyle>
      <a:lvl1pPr algn="ctr" defTabSz="2194560" rtl="0" eaLnBrk="1" latinLnBrk="0" hangingPunct="1">
        <a:spcBef>
          <a:spcPct val="0"/>
        </a:spcBef>
        <a:buNone/>
        <a:defRPr sz="21100" kern="1200">
          <a:solidFill>
            <a:schemeClr val="tx1"/>
          </a:solidFill>
          <a:latin typeface="+mj-lt"/>
          <a:ea typeface="+mj-ea"/>
          <a:cs typeface="+mj-cs"/>
        </a:defRPr>
      </a:lvl1pPr>
    </p:titleStyle>
    <p:bodyStyle>
      <a:lvl1pPr marL="1645920" indent="-1645920" algn="l" defTabSz="2194560" rtl="0" eaLnBrk="1" latinLnBrk="0" hangingPunct="1">
        <a:spcBef>
          <a:spcPct val="20000"/>
        </a:spcBef>
        <a:buFont typeface="Arial"/>
        <a:buChar char="•"/>
        <a:defRPr sz="15400" kern="1200">
          <a:solidFill>
            <a:schemeClr val="tx1"/>
          </a:solidFill>
          <a:latin typeface="+mn-lt"/>
          <a:ea typeface="+mn-ea"/>
          <a:cs typeface="+mn-cs"/>
        </a:defRPr>
      </a:lvl1pPr>
      <a:lvl2pPr marL="3566160" indent="-1371600" algn="l" defTabSz="2194560" rtl="0" eaLnBrk="1" latinLnBrk="0" hangingPunct="1">
        <a:spcBef>
          <a:spcPct val="20000"/>
        </a:spcBef>
        <a:buFont typeface="Arial"/>
        <a:buChar char="–"/>
        <a:defRPr sz="13400" kern="1200">
          <a:solidFill>
            <a:schemeClr val="tx1"/>
          </a:solidFill>
          <a:latin typeface="+mn-lt"/>
          <a:ea typeface="+mn-ea"/>
          <a:cs typeface="+mn-cs"/>
        </a:defRPr>
      </a:lvl2pPr>
      <a:lvl3pPr marL="5486400" indent="-1097280" algn="l" defTabSz="2194560" rtl="0" eaLnBrk="1" latinLnBrk="0" hangingPunct="1">
        <a:spcBef>
          <a:spcPct val="20000"/>
        </a:spcBef>
        <a:buFont typeface="Arial"/>
        <a:buChar char="•"/>
        <a:defRPr sz="11500" kern="1200">
          <a:solidFill>
            <a:schemeClr val="tx1"/>
          </a:solidFill>
          <a:latin typeface="+mn-lt"/>
          <a:ea typeface="+mn-ea"/>
          <a:cs typeface="+mn-cs"/>
        </a:defRPr>
      </a:lvl3pPr>
      <a:lvl4pPr marL="7680960" indent="-1097280" algn="l" defTabSz="2194560" rtl="0" eaLnBrk="1" latinLnBrk="0" hangingPunct="1">
        <a:spcBef>
          <a:spcPct val="20000"/>
        </a:spcBef>
        <a:buFont typeface="Arial"/>
        <a:buChar char="–"/>
        <a:defRPr sz="9600" kern="1200">
          <a:solidFill>
            <a:schemeClr val="tx1"/>
          </a:solidFill>
          <a:latin typeface="+mn-lt"/>
          <a:ea typeface="+mn-ea"/>
          <a:cs typeface="+mn-cs"/>
        </a:defRPr>
      </a:lvl4pPr>
      <a:lvl5pPr marL="9875520" indent="-1097280" algn="l" defTabSz="2194560" rtl="0" eaLnBrk="1" latinLnBrk="0" hangingPunct="1">
        <a:spcBef>
          <a:spcPct val="20000"/>
        </a:spcBef>
        <a:buFont typeface="Arial"/>
        <a:buChar char="»"/>
        <a:defRPr sz="9600" kern="1200">
          <a:solidFill>
            <a:schemeClr val="tx1"/>
          </a:solidFill>
          <a:latin typeface="+mn-lt"/>
          <a:ea typeface="+mn-ea"/>
          <a:cs typeface="+mn-cs"/>
        </a:defRPr>
      </a:lvl5pPr>
      <a:lvl6pPr marL="12070080" indent="-1097280" algn="l" defTabSz="2194560" rtl="0" eaLnBrk="1" latinLnBrk="0" hangingPunct="1">
        <a:spcBef>
          <a:spcPct val="20000"/>
        </a:spcBef>
        <a:buFont typeface="Arial"/>
        <a:buChar char="•"/>
        <a:defRPr sz="9600" kern="1200">
          <a:solidFill>
            <a:schemeClr val="tx1"/>
          </a:solidFill>
          <a:latin typeface="+mn-lt"/>
          <a:ea typeface="+mn-ea"/>
          <a:cs typeface="+mn-cs"/>
        </a:defRPr>
      </a:lvl6pPr>
      <a:lvl7pPr marL="14264640" indent="-1097280" algn="l" defTabSz="2194560" rtl="0" eaLnBrk="1" latinLnBrk="0" hangingPunct="1">
        <a:spcBef>
          <a:spcPct val="20000"/>
        </a:spcBef>
        <a:buFont typeface="Arial"/>
        <a:buChar char="•"/>
        <a:defRPr sz="9600" kern="1200">
          <a:solidFill>
            <a:schemeClr val="tx1"/>
          </a:solidFill>
          <a:latin typeface="+mn-lt"/>
          <a:ea typeface="+mn-ea"/>
          <a:cs typeface="+mn-cs"/>
        </a:defRPr>
      </a:lvl7pPr>
      <a:lvl8pPr marL="16459200" indent="-1097280" algn="l" defTabSz="2194560" rtl="0" eaLnBrk="1" latinLnBrk="0" hangingPunct="1">
        <a:spcBef>
          <a:spcPct val="20000"/>
        </a:spcBef>
        <a:buFont typeface="Arial"/>
        <a:buChar char="•"/>
        <a:defRPr sz="9600" kern="1200">
          <a:solidFill>
            <a:schemeClr val="tx1"/>
          </a:solidFill>
          <a:latin typeface="+mn-lt"/>
          <a:ea typeface="+mn-ea"/>
          <a:cs typeface="+mn-cs"/>
        </a:defRPr>
      </a:lvl8pPr>
      <a:lvl9pPr marL="18653760" indent="-1097280" algn="l" defTabSz="2194560" rtl="0" eaLnBrk="1" latinLnBrk="0" hangingPunct="1">
        <a:spcBef>
          <a:spcPct val="20000"/>
        </a:spcBef>
        <a:buFont typeface="Arial"/>
        <a:buChar char="•"/>
        <a:defRPr sz="9600" kern="1200">
          <a:solidFill>
            <a:schemeClr val="tx1"/>
          </a:solidFill>
          <a:latin typeface="+mn-lt"/>
          <a:ea typeface="+mn-ea"/>
          <a:cs typeface="+mn-cs"/>
        </a:defRPr>
      </a:lvl9pPr>
    </p:bodyStyle>
    <p:otherStyle>
      <a:defPPr>
        <a:defRPr lang="en-US"/>
      </a:defPPr>
      <a:lvl1pPr marL="0" algn="l" defTabSz="2194560" rtl="0" eaLnBrk="1" latinLnBrk="0" hangingPunct="1">
        <a:defRPr sz="8600" kern="1200">
          <a:solidFill>
            <a:schemeClr val="tx1"/>
          </a:solidFill>
          <a:latin typeface="+mn-lt"/>
          <a:ea typeface="+mn-ea"/>
          <a:cs typeface="+mn-cs"/>
        </a:defRPr>
      </a:lvl1pPr>
      <a:lvl2pPr marL="2194560" algn="l" defTabSz="2194560" rtl="0" eaLnBrk="1" latinLnBrk="0" hangingPunct="1">
        <a:defRPr sz="8600" kern="1200">
          <a:solidFill>
            <a:schemeClr val="tx1"/>
          </a:solidFill>
          <a:latin typeface="+mn-lt"/>
          <a:ea typeface="+mn-ea"/>
          <a:cs typeface="+mn-cs"/>
        </a:defRPr>
      </a:lvl2pPr>
      <a:lvl3pPr marL="4389120" algn="l" defTabSz="2194560" rtl="0" eaLnBrk="1" latinLnBrk="0" hangingPunct="1">
        <a:defRPr sz="8600" kern="1200">
          <a:solidFill>
            <a:schemeClr val="tx1"/>
          </a:solidFill>
          <a:latin typeface="+mn-lt"/>
          <a:ea typeface="+mn-ea"/>
          <a:cs typeface="+mn-cs"/>
        </a:defRPr>
      </a:lvl3pPr>
      <a:lvl4pPr marL="6583680" algn="l" defTabSz="2194560" rtl="0" eaLnBrk="1" latinLnBrk="0" hangingPunct="1">
        <a:defRPr sz="8600" kern="1200">
          <a:solidFill>
            <a:schemeClr val="tx1"/>
          </a:solidFill>
          <a:latin typeface="+mn-lt"/>
          <a:ea typeface="+mn-ea"/>
          <a:cs typeface="+mn-cs"/>
        </a:defRPr>
      </a:lvl4pPr>
      <a:lvl5pPr marL="8778240" algn="l" defTabSz="2194560" rtl="0" eaLnBrk="1" latinLnBrk="0" hangingPunct="1">
        <a:defRPr sz="8600" kern="1200">
          <a:solidFill>
            <a:schemeClr val="tx1"/>
          </a:solidFill>
          <a:latin typeface="+mn-lt"/>
          <a:ea typeface="+mn-ea"/>
          <a:cs typeface="+mn-cs"/>
        </a:defRPr>
      </a:lvl5pPr>
      <a:lvl6pPr marL="10972800" algn="l" defTabSz="2194560" rtl="0" eaLnBrk="1" latinLnBrk="0" hangingPunct="1">
        <a:defRPr sz="8600" kern="1200">
          <a:solidFill>
            <a:schemeClr val="tx1"/>
          </a:solidFill>
          <a:latin typeface="+mn-lt"/>
          <a:ea typeface="+mn-ea"/>
          <a:cs typeface="+mn-cs"/>
        </a:defRPr>
      </a:lvl6pPr>
      <a:lvl7pPr marL="13167360" algn="l" defTabSz="2194560" rtl="0" eaLnBrk="1" latinLnBrk="0" hangingPunct="1">
        <a:defRPr sz="8600" kern="1200">
          <a:solidFill>
            <a:schemeClr val="tx1"/>
          </a:solidFill>
          <a:latin typeface="+mn-lt"/>
          <a:ea typeface="+mn-ea"/>
          <a:cs typeface="+mn-cs"/>
        </a:defRPr>
      </a:lvl7pPr>
      <a:lvl8pPr marL="15361920" algn="l" defTabSz="2194560" rtl="0" eaLnBrk="1" latinLnBrk="0" hangingPunct="1">
        <a:defRPr sz="8600" kern="1200">
          <a:solidFill>
            <a:schemeClr val="tx1"/>
          </a:solidFill>
          <a:latin typeface="+mn-lt"/>
          <a:ea typeface="+mn-ea"/>
          <a:cs typeface="+mn-cs"/>
        </a:defRPr>
      </a:lvl8pPr>
      <a:lvl9pPr marL="17556480" algn="l" defTabSz="2194560" rtl="0" eaLnBrk="1" latinLnBrk="0" hangingPunct="1">
        <a:defRPr sz="8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wmf"/><Relationship Id="rId7" Type="http://schemas.openxmlformats.org/officeDocument/2006/relationships/hyperlink" Target="mailto:ephillips@uab.edu" TargetMode="External"/><Relationship Id="rId2" Type="http://schemas.openxmlformats.org/officeDocument/2006/relationships/oleObject" Target="../embeddings/oleObject1.bin"/><Relationship Id="rId1" Type="http://schemas.openxmlformats.org/officeDocument/2006/relationships/slideLayout" Target="../slideLayouts/slideLayout2.xml"/><Relationship Id="rId6" Type="http://schemas.openxmlformats.org/officeDocument/2006/relationships/hyperlink" Target="mailto:mchimento@uab.edu" TargetMode="External"/><Relationship Id="rId11" Type="http://schemas.openxmlformats.org/officeDocument/2006/relationships/image" Target="../media/image7.PNG"/><Relationship Id="rId5" Type="http://schemas.openxmlformats.org/officeDocument/2006/relationships/hyperlink" Target="mailto:mattheyses@uab.edu" TargetMode="External"/><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12B2E2B-2E0C-D493-A382-8A10EAFCBF55}"/>
              </a:ext>
            </a:extLst>
          </p:cNvPr>
          <p:cNvSpPr txBox="1"/>
          <p:nvPr/>
        </p:nvSpPr>
        <p:spPr bwMode="auto">
          <a:xfrm>
            <a:off x="7071428" y="16880504"/>
            <a:ext cx="13675234" cy="5983176"/>
          </a:xfrm>
          <a:prstGeom prst="rect">
            <a:avLst/>
          </a:prstGeom>
          <a:noFill/>
        </p:spPr>
        <p:txBody>
          <a:bodyPr wrap="square" lIns="438912" tIns="219456" rIns="438912" bIns="219456" anchor="ctr">
            <a:spAutoFit/>
          </a:bodyPr>
          <a:lstStyle/>
          <a:p>
            <a:pPr marL="571500" indent="-571500" algn="just" defTabSz="914400" eaLnBrk="0" fontAlgn="base" hangingPunct="0">
              <a:spcBef>
                <a:spcPct val="0"/>
              </a:spcBef>
              <a:spcAft>
                <a:spcPct val="0"/>
              </a:spcAft>
              <a:buFont typeface="Arial" panose="020B0604020202020204" pitchFamily="34" charset="0"/>
              <a:buChar char="•"/>
              <a:defRPr/>
            </a:pPr>
            <a:r>
              <a:rPr lang="en-US" sz="3600" b="1" dirty="0">
                <a:latin typeface="Aptos" panose="020B0004020202020204" pitchFamily="34" charset="0"/>
                <a:cs typeface="Arial"/>
              </a:rPr>
              <a:t>Embedded AMT NanoSprint43 CMOS Camera </a:t>
            </a:r>
            <a:endParaRPr lang="en-US" sz="3600" b="1" dirty="0">
              <a:latin typeface="Aptos" panose="020B0004020202020204" pitchFamily="34" charset="0"/>
              <a:cs typeface="Arial" panose="020B0604020202020204" pitchFamily="34" charset="0"/>
            </a:endParaRPr>
          </a:p>
          <a:p>
            <a:pPr marL="571500" indent="-571500" algn="just" defTabSz="914400" eaLnBrk="0" fontAlgn="base" hangingPunct="0">
              <a:spcBef>
                <a:spcPct val="0"/>
              </a:spcBef>
              <a:spcAft>
                <a:spcPct val="0"/>
              </a:spcAft>
              <a:buFont typeface="Arial" panose="020B0604020202020204" pitchFamily="34" charset="0"/>
              <a:buChar char="•"/>
              <a:defRPr/>
            </a:pPr>
            <a:r>
              <a:rPr lang="en-US" sz="3600" dirty="0">
                <a:latin typeface="Aptos" panose="020B0004020202020204" pitchFamily="34" charset="0"/>
                <a:cs typeface="Arial" panose="020B0604020202020204" pitchFamily="34" charset="0"/>
              </a:rPr>
              <a:t>7915 x 5436 pixels with 8.2 </a:t>
            </a:r>
            <a:r>
              <a:rPr lang="en-US" sz="3600" dirty="0" err="1">
                <a:latin typeface="Aptos" panose="020B0004020202020204" pitchFamily="34" charset="0"/>
                <a:cs typeface="Arial" panose="020B0604020202020204" pitchFamily="34" charset="0"/>
              </a:rPr>
              <a:t>μm</a:t>
            </a:r>
            <a:r>
              <a:rPr lang="en-US" sz="3600" dirty="0">
                <a:latin typeface="Aptos" panose="020B0004020202020204" pitchFamily="34" charset="0"/>
                <a:cs typeface="Arial" panose="020B0604020202020204" pitchFamily="34" charset="0"/>
              </a:rPr>
              <a:t> square pixels at the phosphor</a:t>
            </a:r>
          </a:p>
          <a:p>
            <a:pPr marL="571500" indent="-571500" algn="just" defTabSz="914400" eaLnBrk="0" fontAlgn="base" hangingPunct="0">
              <a:spcBef>
                <a:spcPct val="0"/>
              </a:spcBef>
              <a:spcAft>
                <a:spcPct val="0"/>
              </a:spcAft>
              <a:buFont typeface="Arial" panose="020B0604020202020204" pitchFamily="34" charset="0"/>
              <a:buChar char="•"/>
              <a:defRPr/>
            </a:pPr>
            <a:r>
              <a:rPr lang="en-US" sz="3600" dirty="0">
                <a:latin typeface="Aptos" panose="020B0004020202020204" pitchFamily="34" charset="0"/>
                <a:cs typeface="Arial"/>
              </a:rPr>
              <a:t>4-5X digital zoom without pixilation</a:t>
            </a:r>
          </a:p>
          <a:p>
            <a:pPr marL="571500" indent="-571500" algn="just" defTabSz="914400" eaLnBrk="0" fontAlgn="base" hangingPunct="0">
              <a:spcBef>
                <a:spcPct val="0"/>
              </a:spcBef>
              <a:spcAft>
                <a:spcPct val="0"/>
              </a:spcAft>
              <a:buFont typeface="Arial" panose="020B0604020202020204" pitchFamily="34" charset="0"/>
              <a:buChar char="•"/>
              <a:defRPr/>
            </a:pPr>
            <a:r>
              <a:rPr lang="en-US" sz="3600" dirty="0">
                <a:latin typeface="Aptos" panose="020B0004020202020204" pitchFamily="34" charset="0"/>
                <a:cs typeface="Arial"/>
              </a:rPr>
              <a:t>High Voltage range 20-120 kV</a:t>
            </a:r>
          </a:p>
          <a:p>
            <a:pPr marL="571500" indent="-571500" algn="just" defTabSz="914400" eaLnBrk="0" fontAlgn="base" hangingPunct="0">
              <a:spcBef>
                <a:spcPct val="0"/>
              </a:spcBef>
              <a:spcAft>
                <a:spcPct val="0"/>
              </a:spcAft>
              <a:buFont typeface="Arial" panose="020B0604020202020204" pitchFamily="34" charset="0"/>
              <a:buChar char="•"/>
              <a:defRPr/>
            </a:pPr>
            <a:r>
              <a:rPr lang="en-US" sz="3600" dirty="0">
                <a:latin typeface="Aptos" panose="020B0004020202020204" pitchFamily="34" charset="0"/>
                <a:cs typeface="Arial"/>
              </a:rPr>
              <a:t>Typically operated at 80-120kV</a:t>
            </a:r>
          </a:p>
          <a:p>
            <a:pPr marL="571500" indent="-571500" algn="just" defTabSz="914400" eaLnBrk="0" fontAlgn="base" hangingPunct="0">
              <a:spcBef>
                <a:spcPct val="0"/>
              </a:spcBef>
              <a:spcAft>
                <a:spcPct val="0"/>
              </a:spcAft>
              <a:buFont typeface="Arial" panose="020B0604020202020204" pitchFamily="34" charset="0"/>
              <a:buChar char="•"/>
              <a:defRPr/>
            </a:pPr>
            <a:r>
              <a:rPr lang="en-US" sz="3600" dirty="0">
                <a:latin typeface="Aptos" panose="020B0004020202020204" pitchFamily="34" charset="0"/>
                <a:cs typeface="Arial"/>
              </a:rPr>
              <a:t>Magnification range 18.5x-650kx</a:t>
            </a:r>
          </a:p>
          <a:p>
            <a:pPr marL="571500" indent="-571500" algn="just" defTabSz="914400" eaLnBrk="0" fontAlgn="base" hangingPunct="0">
              <a:spcBef>
                <a:spcPct val="0"/>
              </a:spcBef>
              <a:spcAft>
                <a:spcPct val="0"/>
              </a:spcAft>
              <a:buFont typeface="Arial" panose="020B0604020202020204" pitchFamily="34" charset="0"/>
              <a:buChar char="•"/>
              <a:defRPr/>
            </a:pPr>
            <a:r>
              <a:rPr lang="en-US" sz="3600" dirty="0">
                <a:latin typeface="Aptos" panose="020B0004020202020204" pitchFamily="34" charset="0"/>
                <a:cs typeface="Arial"/>
              </a:rPr>
              <a:t>Sample size is 3mm support discs</a:t>
            </a:r>
          </a:p>
          <a:p>
            <a:pPr marL="571500" indent="-571500" algn="just" defTabSz="914400" eaLnBrk="0" fontAlgn="base" hangingPunct="0">
              <a:spcBef>
                <a:spcPct val="0"/>
              </a:spcBef>
              <a:spcAft>
                <a:spcPct val="0"/>
              </a:spcAft>
              <a:buFont typeface="Arial" panose="020B0604020202020204" pitchFamily="34" charset="0"/>
              <a:buChar char="•"/>
              <a:defRPr/>
            </a:pPr>
            <a:r>
              <a:rPr lang="en-US" sz="3600" dirty="0">
                <a:latin typeface="Aptos" panose="020B0004020202020204" pitchFamily="34" charset="0"/>
                <a:cs typeface="Arial"/>
              </a:rPr>
              <a:t>Electron source: Lanthanum hexaboride (LaB6) crystal.</a:t>
            </a:r>
            <a:r>
              <a:rPr lang="en-US" sz="3600" b="1" dirty="0">
                <a:latin typeface="Aptos" panose="020B0004020202020204" pitchFamily="34" charset="0"/>
                <a:cs typeface="Arial"/>
              </a:rPr>
              <a:t> </a:t>
            </a:r>
            <a:endParaRPr lang="en-US" sz="3600" b="1" dirty="0">
              <a:latin typeface="Aptos" panose="020B0004020202020204" pitchFamily="34" charset="0"/>
              <a:cs typeface="Arial" panose="020B0604020202020204" pitchFamily="34" charset="0"/>
            </a:endParaRPr>
          </a:p>
          <a:p>
            <a:pPr marL="571500" indent="-571500" algn="just" defTabSz="914400" eaLnBrk="0" fontAlgn="base" hangingPunct="0">
              <a:spcBef>
                <a:spcPct val="0"/>
              </a:spcBef>
              <a:spcAft>
                <a:spcPct val="0"/>
              </a:spcAft>
              <a:buFont typeface="Arial" panose="020B0604020202020204" pitchFamily="34" charset="0"/>
              <a:buChar char="•"/>
              <a:defRPr/>
            </a:pPr>
            <a:r>
              <a:rPr lang="en-US" sz="3600" dirty="0">
                <a:latin typeface="Aptos" panose="020B0004020202020204" pitchFamily="34" charset="0"/>
                <a:cs typeface="Arial"/>
              </a:rPr>
              <a:t>Fully motorized </a:t>
            </a:r>
            <a:r>
              <a:rPr lang="en-US" sz="3600" dirty="0" err="1">
                <a:latin typeface="Aptos" panose="020B0004020202020204" pitchFamily="34" charset="0"/>
                <a:cs typeface="Arial"/>
              </a:rPr>
              <a:t>eucentric</a:t>
            </a:r>
            <a:r>
              <a:rPr lang="en-US" sz="3600" dirty="0">
                <a:latin typeface="Aptos" panose="020B0004020202020204" pitchFamily="34" charset="0"/>
                <a:cs typeface="Arial"/>
              </a:rPr>
              <a:t> 5 axis side entry goniometer stage can be tilted to ±60°.</a:t>
            </a:r>
          </a:p>
        </p:txBody>
      </p:sp>
      <p:graphicFrame>
        <p:nvGraphicFramePr>
          <p:cNvPr id="14" name="Object 13">
            <a:extLst>
              <a:ext uri="{FF2B5EF4-FFF2-40B4-BE49-F238E27FC236}">
                <a16:creationId xmlns:a16="http://schemas.microsoft.com/office/drawing/2014/main" id="{FCFBA370-08CB-2EE1-F52E-A1196004961E}"/>
              </a:ext>
            </a:extLst>
          </p:cNvPr>
          <p:cNvGraphicFramePr>
            <a:graphicFrameLocks noChangeAspect="1"/>
          </p:cNvGraphicFramePr>
          <p:nvPr>
            <p:extLst>
              <p:ext uri="{D42A27DB-BD31-4B8C-83A1-F6EECF244321}">
                <p14:modId xmlns:p14="http://schemas.microsoft.com/office/powerpoint/2010/main" val="3847561256"/>
              </p:ext>
            </p:extLst>
          </p:nvPr>
        </p:nvGraphicFramePr>
        <p:xfrm>
          <a:off x="32657" y="4483780"/>
          <a:ext cx="43891200" cy="5177504"/>
        </p:xfrm>
        <a:graphic>
          <a:graphicData uri="http://schemas.openxmlformats.org/presentationml/2006/ole">
            <mc:AlternateContent xmlns:mc="http://schemas.openxmlformats.org/markup-compatibility/2006">
              <mc:Choice xmlns:v="urn:schemas-microsoft-com:vml" Requires="v">
                <p:oleObj name="Image" r:id="rId2" imgW="32002920" imgH="3775320" progId="Photoshop.Image.18">
                  <p:embed/>
                </p:oleObj>
              </mc:Choice>
              <mc:Fallback>
                <p:oleObj name="Image" r:id="rId2" imgW="32002920" imgH="3775320" progId="Photoshop.Image.18">
                  <p:embed/>
                  <p:pic>
                    <p:nvPicPr>
                      <p:cNvPr id="14" name="Object 13">
                        <a:extLst>
                          <a:ext uri="{FF2B5EF4-FFF2-40B4-BE49-F238E27FC236}">
                            <a16:creationId xmlns:a16="http://schemas.microsoft.com/office/drawing/2014/main" id="{FCFBA370-08CB-2EE1-F52E-A1196004961E}"/>
                          </a:ext>
                        </a:extLst>
                      </p:cNvPr>
                      <p:cNvPicPr/>
                      <p:nvPr/>
                    </p:nvPicPr>
                    <p:blipFill>
                      <a:blip r:embed="rId3">
                        <a:lum bright="10000" contrast="17000"/>
                      </a:blip>
                      <a:stretch>
                        <a:fillRect/>
                      </a:stretch>
                    </p:blipFill>
                    <p:spPr>
                      <a:xfrm>
                        <a:off x="32657" y="4483780"/>
                        <a:ext cx="43891200" cy="5177504"/>
                      </a:xfrm>
                      <a:prstGeom prst="rect">
                        <a:avLst/>
                      </a:prstGeom>
                    </p:spPr>
                  </p:pic>
                </p:oleObj>
              </mc:Fallback>
            </mc:AlternateContent>
          </a:graphicData>
        </a:graphic>
      </p:graphicFrame>
      <p:sp>
        <p:nvSpPr>
          <p:cNvPr id="17" name="Rectangle 161">
            <a:extLst>
              <a:ext uri="{FF2B5EF4-FFF2-40B4-BE49-F238E27FC236}">
                <a16:creationId xmlns:a16="http://schemas.microsoft.com/office/drawing/2014/main" id="{250B43CB-A275-1B69-9194-73CB9E00034D}"/>
              </a:ext>
            </a:extLst>
          </p:cNvPr>
          <p:cNvSpPr>
            <a:spLocks noChangeArrowheads="1"/>
          </p:cNvSpPr>
          <p:nvPr/>
        </p:nvSpPr>
        <p:spPr bwMode="auto">
          <a:xfrm>
            <a:off x="247647" y="10097168"/>
            <a:ext cx="21488400" cy="1554480"/>
          </a:xfrm>
          <a:prstGeom prst="rect">
            <a:avLst/>
          </a:prstGeom>
          <a:solidFill>
            <a:srgbClr val="00704A"/>
          </a:solidFill>
          <a:ln>
            <a:noFill/>
            <a:headEnd/>
            <a:tailEnd/>
          </a:ln>
        </p:spPr>
        <p:style>
          <a:lnRef idx="1">
            <a:schemeClr val="accent3"/>
          </a:lnRef>
          <a:fillRef idx="3">
            <a:schemeClr val="accent3"/>
          </a:fillRef>
          <a:effectRef idx="2">
            <a:schemeClr val="accent3"/>
          </a:effectRef>
          <a:fontRef idx="minor">
            <a:schemeClr val="lt1"/>
          </a:fontRef>
        </p:style>
        <p:txBody>
          <a:bodyPr wrap="square" lIns="376191" tIns="188096" rIns="376191" bIns="188096" anchor="ctr">
            <a:noAutofit/>
          </a:bodyPr>
          <a:lstStyle/>
          <a:p>
            <a:pPr algn="ctr" eaLnBrk="0" hangingPunct="0">
              <a:defRPr/>
            </a:pPr>
            <a:r>
              <a:rPr lang="en-US" sz="5400" b="1" dirty="0">
                <a:solidFill>
                  <a:schemeClr val="bg1"/>
                </a:solidFill>
                <a:latin typeface="Arial" panose="020B0604020202020204" pitchFamily="34" charset="0"/>
                <a:cs typeface="Arial" panose="020B0604020202020204" pitchFamily="34" charset="0"/>
              </a:rPr>
              <a:t>Transmission Electron Microscopy</a:t>
            </a:r>
          </a:p>
        </p:txBody>
      </p:sp>
      <p:sp>
        <p:nvSpPr>
          <p:cNvPr id="18" name="Rectangle 161">
            <a:extLst>
              <a:ext uri="{FF2B5EF4-FFF2-40B4-BE49-F238E27FC236}">
                <a16:creationId xmlns:a16="http://schemas.microsoft.com/office/drawing/2014/main" id="{ED8FB6AF-97CC-BAA7-7DFF-C0615000E1DA}"/>
              </a:ext>
            </a:extLst>
          </p:cNvPr>
          <p:cNvSpPr>
            <a:spLocks noChangeArrowheads="1"/>
          </p:cNvSpPr>
          <p:nvPr/>
        </p:nvSpPr>
        <p:spPr bwMode="auto">
          <a:xfrm>
            <a:off x="22121849" y="17630104"/>
            <a:ext cx="21488400" cy="1210862"/>
          </a:xfrm>
          <a:prstGeom prst="rect">
            <a:avLst/>
          </a:prstGeom>
          <a:solidFill>
            <a:srgbClr val="00704A"/>
          </a:solidFill>
          <a:ln>
            <a:noFill/>
            <a:headEnd/>
            <a:tailEnd/>
          </a:ln>
        </p:spPr>
        <p:style>
          <a:lnRef idx="1">
            <a:schemeClr val="accent3"/>
          </a:lnRef>
          <a:fillRef idx="3">
            <a:schemeClr val="accent3"/>
          </a:fillRef>
          <a:effectRef idx="2">
            <a:schemeClr val="accent3"/>
          </a:effectRef>
          <a:fontRef idx="minor">
            <a:schemeClr val="lt1"/>
          </a:fontRef>
        </p:style>
        <p:txBody>
          <a:bodyPr wrap="square" lIns="376191" tIns="188096" rIns="376191" bIns="188096" anchor="ctr">
            <a:spAutoFit/>
          </a:bodyPr>
          <a:lstStyle/>
          <a:p>
            <a:pPr algn="ctr" eaLnBrk="0" hangingPunct="0">
              <a:defRPr/>
            </a:pPr>
            <a:r>
              <a:rPr lang="en-US" sz="5400" b="1" dirty="0">
                <a:solidFill>
                  <a:schemeClr val="bg1"/>
                </a:solidFill>
                <a:latin typeface="Arial" panose="020B0604020202020204" pitchFamily="34" charset="0"/>
                <a:cs typeface="Arial" panose="020B0604020202020204" pitchFamily="34" charset="0"/>
              </a:rPr>
              <a:t>Selected Publications from HRIF TEM</a:t>
            </a:r>
          </a:p>
        </p:txBody>
      </p:sp>
      <p:sp>
        <p:nvSpPr>
          <p:cNvPr id="19" name="Rectangle 161">
            <a:extLst>
              <a:ext uri="{FF2B5EF4-FFF2-40B4-BE49-F238E27FC236}">
                <a16:creationId xmlns:a16="http://schemas.microsoft.com/office/drawing/2014/main" id="{8E5598EE-6B2C-F33F-B5C6-49FF1211B7F6}"/>
              </a:ext>
            </a:extLst>
          </p:cNvPr>
          <p:cNvSpPr>
            <a:spLocks noChangeArrowheads="1"/>
          </p:cNvSpPr>
          <p:nvPr/>
        </p:nvSpPr>
        <p:spPr bwMode="auto">
          <a:xfrm>
            <a:off x="280309" y="14699105"/>
            <a:ext cx="21488400" cy="1118530"/>
          </a:xfrm>
          <a:prstGeom prst="rect">
            <a:avLst/>
          </a:prstGeom>
          <a:solidFill>
            <a:srgbClr val="00704A"/>
          </a:solidFill>
          <a:ln>
            <a:noFill/>
            <a:headEnd/>
            <a:tailEnd/>
          </a:ln>
        </p:spPr>
        <p:style>
          <a:lnRef idx="1">
            <a:schemeClr val="accent2"/>
          </a:lnRef>
          <a:fillRef idx="2">
            <a:schemeClr val="accent2"/>
          </a:fillRef>
          <a:effectRef idx="1">
            <a:schemeClr val="accent2"/>
          </a:effectRef>
          <a:fontRef idx="minor">
            <a:schemeClr val="dk1"/>
          </a:fontRef>
        </p:style>
        <p:txBody>
          <a:bodyPr wrap="square" lIns="376191" tIns="188096" rIns="376191" bIns="188096" anchor="ctr">
            <a:spAutoFit/>
          </a:bodyPr>
          <a:lstStyle/>
          <a:p>
            <a:pPr algn="ctr" eaLnBrk="0" hangingPunct="0">
              <a:defRPr/>
            </a:pPr>
            <a:r>
              <a:rPr lang="en-US" sz="4800" b="1" dirty="0">
                <a:solidFill>
                  <a:schemeClr val="bg1"/>
                </a:solidFill>
                <a:latin typeface="Arial" panose="020B0604020202020204" pitchFamily="34" charset="0"/>
                <a:cs typeface="Arial" panose="020B0604020202020204" pitchFamily="34" charset="0"/>
              </a:rPr>
              <a:t>JEOL 1400 FLASH TEM with AMT NanoSprint43 Mk-II CMOS Camera</a:t>
            </a:r>
          </a:p>
        </p:txBody>
      </p:sp>
      <p:sp>
        <p:nvSpPr>
          <p:cNvPr id="22" name="Rectangle 161">
            <a:extLst>
              <a:ext uri="{FF2B5EF4-FFF2-40B4-BE49-F238E27FC236}">
                <a16:creationId xmlns:a16="http://schemas.microsoft.com/office/drawing/2014/main" id="{C15D4C9F-C038-0567-59E7-4DB55DDB7A9D}"/>
              </a:ext>
            </a:extLst>
          </p:cNvPr>
          <p:cNvSpPr>
            <a:spLocks noChangeArrowheads="1"/>
          </p:cNvSpPr>
          <p:nvPr/>
        </p:nvSpPr>
        <p:spPr bwMode="auto">
          <a:xfrm>
            <a:off x="297356" y="24398956"/>
            <a:ext cx="21488400" cy="1210862"/>
          </a:xfrm>
          <a:prstGeom prst="rect">
            <a:avLst/>
          </a:prstGeom>
          <a:solidFill>
            <a:srgbClr val="00704A"/>
          </a:solidFill>
          <a:ln>
            <a:noFill/>
            <a:headEnd/>
            <a:tailEnd/>
          </a:ln>
        </p:spPr>
        <p:style>
          <a:lnRef idx="1">
            <a:schemeClr val="accent3"/>
          </a:lnRef>
          <a:fillRef idx="3">
            <a:schemeClr val="accent3"/>
          </a:fillRef>
          <a:effectRef idx="2">
            <a:schemeClr val="accent3"/>
          </a:effectRef>
          <a:fontRef idx="minor">
            <a:schemeClr val="lt1"/>
          </a:fontRef>
        </p:style>
        <p:txBody>
          <a:bodyPr wrap="square" lIns="376191" tIns="188096" rIns="376191" bIns="188096" anchor="ctr">
            <a:spAutoFit/>
          </a:bodyPr>
          <a:lstStyle/>
          <a:p>
            <a:pPr algn="ctr" eaLnBrk="0" hangingPunct="0">
              <a:defRPr/>
            </a:pPr>
            <a:r>
              <a:rPr lang="en-US" sz="5400" b="1" dirty="0">
                <a:solidFill>
                  <a:schemeClr val="bg1"/>
                </a:solidFill>
                <a:latin typeface="Arial" panose="020B0604020202020204" pitchFamily="34" charset="0"/>
                <a:cs typeface="Arial" panose="020B0604020202020204" pitchFamily="34" charset="0"/>
              </a:rPr>
              <a:t>Sample Preparation Services</a:t>
            </a:r>
          </a:p>
        </p:txBody>
      </p:sp>
      <p:sp>
        <p:nvSpPr>
          <p:cNvPr id="31" name="Title 1">
            <a:extLst>
              <a:ext uri="{FF2B5EF4-FFF2-40B4-BE49-F238E27FC236}">
                <a16:creationId xmlns:a16="http://schemas.microsoft.com/office/drawing/2014/main" id="{A490AEE5-65A1-7CA9-07A1-A038B777CF37}"/>
              </a:ext>
            </a:extLst>
          </p:cNvPr>
          <p:cNvSpPr txBox="1">
            <a:spLocks/>
          </p:cNvSpPr>
          <p:nvPr/>
        </p:nvSpPr>
        <p:spPr>
          <a:xfrm>
            <a:off x="21785754" y="471337"/>
            <a:ext cx="21054877" cy="3321671"/>
          </a:xfrm>
          <a:prstGeom prst="rect">
            <a:avLst/>
          </a:prstGeom>
          <a:solidFill>
            <a:srgbClr val="00704A"/>
          </a:solidFill>
        </p:spPr>
        <p:txBody>
          <a:bodyPr lIns="91440" tIns="45720" rIns="91440" bIns="45720" anchor="t"/>
          <a:lstStyle>
            <a:lvl1pPr algn="ctr" defTabSz="2194560" rtl="0" eaLnBrk="1" latinLnBrk="0" hangingPunct="1">
              <a:spcBef>
                <a:spcPct val="0"/>
              </a:spcBef>
              <a:buNone/>
              <a:defRPr sz="21100" kern="1200">
                <a:solidFill>
                  <a:schemeClr val="tx1"/>
                </a:solidFill>
                <a:latin typeface="+mj-lt"/>
                <a:ea typeface="+mj-ea"/>
                <a:cs typeface="+mj-cs"/>
              </a:defRPr>
            </a:lvl1pPr>
          </a:lstStyle>
          <a:p>
            <a:r>
              <a:rPr lang="en-US" sz="7200" dirty="0">
                <a:solidFill>
                  <a:schemeClr val="bg1"/>
                </a:solidFill>
                <a:latin typeface="Arial"/>
                <a:cs typeface="Arial"/>
              </a:rPr>
              <a:t>HIGH RESOLUTION IMAGING FACILITY</a:t>
            </a:r>
            <a:br>
              <a:rPr lang="en-US" sz="7200" dirty="0">
                <a:solidFill>
                  <a:schemeClr val="bg1"/>
                </a:solidFill>
                <a:latin typeface="Arial"/>
                <a:cs typeface="Arial"/>
              </a:rPr>
            </a:br>
            <a:r>
              <a:rPr lang="en-US" sz="6600" dirty="0">
                <a:solidFill>
                  <a:schemeClr val="bg1"/>
                </a:solidFill>
                <a:latin typeface="Arial"/>
                <a:cs typeface="Arial"/>
              </a:rPr>
              <a:t>INSTITUTIONAL RESEARCH CORE PROGRAM</a:t>
            </a:r>
            <a:br>
              <a:rPr lang="en-US" sz="6600" dirty="0">
                <a:latin typeface="Arial" panose="020B0604020202020204" pitchFamily="34" charset="0"/>
                <a:cs typeface="Arial" panose="020B0604020202020204" pitchFamily="34" charset="0"/>
              </a:rPr>
            </a:br>
            <a:r>
              <a:rPr lang="en-US" sz="6600" dirty="0">
                <a:solidFill>
                  <a:schemeClr val="bg1"/>
                </a:solidFill>
                <a:latin typeface="Arial"/>
                <a:cs typeface="Arial"/>
              </a:rPr>
              <a:t>ELECTRON MICROSCOPY</a:t>
            </a:r>
          </a:p>
        </p:txBody>
      </p:sp>
      <p:sp>
        <p:nvSpPr>
          <p:cNvPr id="1024" name="TextBox 1023">
            <a:extLst>
              <a:ext uri="{FF2B5EF4-FFF2-40B4-BE49-F238E27FC236}">
                <a16:creationId xmlns:a16="http://schemas.microsoft.com/office/drawing/2014/main" id="{6DD436DF-B4F6-2B07-30A3-47803D332C10}"/>
              </a:ext>
            </a:extLst>
          </p:cNvPr>
          <p:cNvSpPr txBox="1"/>
          <p:nvPr/>
        </p:nvSpPr>
        <p:spPr>
          <a:xfrm>
            <a:off x="564152" y="818146"/>
            <a:ext cx="16448501" cy="3062465"/>
          </a:xfrm>
          <a:prstGeom prst="rect">
            <a:avLst/>
          </a:prstGeom>
          <a:solidFill>
            <a:srgbClr val="00704A"/>
          </a:solidFill>
          <a:ln>
            <a:solidFill>
              <a:srgbClr val="00704A"/>
            </a:solidFill>
          </a:ln>
        </p:spPr>
        <p:txBody>
          <a:bodyPr wrap="square" rtlCol="0">
            <a:spAutoFit/>
          </a:bodyPr>
          <a:lstStyle/>
          <a:p>
            <a:endParaRPr lang="en-US"/>
          </a:p>
        </p:txBody>
      </p:sp>
      <p:pic>
        <p:nvPicPr>
          <p:cNvPr id="1025" name="Picture 1024" descr="Text">
            <a:extLst>
              <a:ext uri="{FF2B5EF4-FFF2-40B4-BE49-F238E27FC236}">
                <a16:creationId xmlns:a16="http://schemas.microsoft.com/office/drawing/2014/main" id="{876EFAEF-AD3F-2DAD-726A-BE7A9E61A14E}"/>
              </a:ext>
            </a:extLst>
          </p:cNvPr>
          <p:cNvPicPr>
            <a:picLocks noChangeAspect="1"/>
          </p:cNvPicPr>
          <p:nvPr/>
        </p:nvPicPr>
        <p:blipFill>
          <a:blip r:embed="rId4"/>
          <a:stretch>
            <a:fillRect/>
          </a:stretch>
        </p:blipFill>
        <p:spPr>
          <a:xfrm>
            <a:off x="1777054" y="697666"/>
            <a:ext cx="15238095" cy="2984127"/>
          </a:xfrm>
          <a:prstGeom prst="rect">
            <a:avLst/>
          </a:prstGeom>
        </p:spPr>
      </p:pic>
      <p:sp>
        <p:nvSpPr>
          <p:cNvPr id="1029" name="Text Box 125">
            <a:extLst>
              <a:ext uri="{FF2B5EF4-FFF2-40B4-BE49-F238E27FC236}">
                <a16:creationId xmlns:a16="http://schemas.microsoft.com/office/drawing/2014/main" id="{0AB4A175-6CA1-F59C-E114-B247AA742F17}"/>
              </a:ext>
            </a:extLst>
          </p:cNvPr>
          <p:cNvSpPr txBox="1">
            <a:spLocks noChangeArrowheads="1"/>
          </p:cNvSpPr>
          <p:nvPr/>
        </p:nvSpPr>
        <p:spPr bwMode="auto">
          <a:xfrm>
            <a:off x="8530684" y="31014079"/>
            <a:ext cx="4693461" cy="1551125"/>
          </a:xfrm>
          <a:prstGeom prst="rect">
            <a:avLst/>
          </a:prstGeom>
          <a:noFill/>
          <a:ln>
            <a:noFill/>
            <a:headEnd/>
            <a:tailEnd/>
          </a:ln>
        </p:spPr>
        <p:style>
          <a:lnRef idx="1">
            <a:schemeClr val="accent2"/>
          </a:lnRef>
          <a:fillRef idx="2">
            <a:schemeClr val="accent2"/>
          </a:fillRef>
          <a:effectRef idx="1">
            <a:schemeClr val="accent2"/>
          </a:effectRef>
          <a:fontRef idx="minor">
            <a:schemeClr val="dk1"/>
          </a:fontRef>
        </p:style>
        <p:txBody>
          <a:bodyPr wrap="square" lIns="438840" tIns="219422" rIns="438840" bIns="219422" numCol="1" anchor="ctr" anchorCtr="0">
            <a:noAutofit/>
          </a:bodyPr>
          <a:lstStyle/>
          <a:p>
            <a:r>
              <a:rPr lang="en-US" sz="2400" b="1" dirty="0">
                <a:latin typeface="Arial" panose="020B0604020202020204" pitchFamily="34" charset="0"/>
                <a:cs typeface="Arial" panose="020B0604020202020204" pitchFamily="34" charset="0"/>
              </a:rPr>
              <a:t>Alexa Mattheyses, PhD </a:t>
            </a:r>
          </a:p>
          <a:p>
            <a:r>
              <a:rPr lang="en-US" sz="2400" dirty="0">
                <a:latin typeface="Arial" panose="020B0604020202020204" pitchFamily="34" charset="0"/>
                <a:cs typeface="Arial" panose="020B0604020202020204" pitchFamily="34" charset="0"/>
              </a:rPr>
              <a:t>Director</a:t>
            </a:r>
          </a:p>
          <a:p>
            <a:r>
              <a:rPr lang="en-US" sz="2400" dirty="0">
                <a:latin typeface="Arial" panose="020B0604020202020204" pitchFamily="34" charset="0"/>
                <a:cs typeface="Arial" panose="020B0604020202020204" pitchFamily="34" charset="0"/>
              </a:rPr>
              <a:t>(205) 975-0680 </a:t>
            </a:r>
          </a:p>
          <a:p>
            <a:r>
              <a:rPr lang="en-US" sz="2400" dirty="0">
                <a:latin typeface="Arial" panose="020B0604020202020204" pitchFamily="34" charset="0"/>
                <a:cs typeface="Arial" panose="020B0604020202020204" pitchFamily="34" charset="0"/>
                <a:hlinkClick r:id="rId5"/>
              </a:rPr>
              <a:t>mattheyses@uab.edu</a:t>
            </a:r>
            <a:endParaRPr lang="en-US" sz="2400" dirty="0">
              <a:latin typeface="Arial" panose="020B0604020202020204" pitchFamily="34" charset="0"/>
              <a:cs typeface="Arial" panose="020B0604020202020204" pitchFamily="34" charset="0"/>
            </a:endParaRPr>
          </a:p>
        </p:txBody>
      </p:sp>
      <p:sp>
        <p:nvSpPr>
          <p:cNvPr id="1033" name="Text Box 125">
            <a:extLst>
              <a:ext uri="{FF2B5EF4-FFF2-40B4-BE49-F238E27FC236}">
                <a16:creationId xmlns:a16="http://schemas.microsoft.com/office/drawing/2014/main" id="{CC654FEC-48E5-2ED1-6E6B-D2DE5D21AE08}"/>
              </a:ext>
            </a:extLst>
          </p:cNvPr>
          <p:cNvSpPr txBox="1">
            <a:spLocks noChangeArrowheads="1"/>
          </p:cNvSpPr>
          <p:nvPr/>
        </p:nvSpPr>
        <p:spPr bwMode="auto">
          <a:xfrm>
            <a:off x="13195117" y="31014079"/>
            <a:ext cx="3810664" cy="1551125"/>
          </a:xfrm>
          <a:prstGeom prst="rect">
            <a:avLst/>
          </a:prstGeom>
          <a:noFill/>
          <a:ln>
            <a:noFill/>
            <a:headEnd/>
            <a:tailEnd/>
          </a:ln>
        </p:spPr>
        <p:style>
          <a:lnRef idx="1">
            <a:schemeClr val="accent2"/>
          </a:lnRef>
          <a:fillRef idx="2">
            <a:schemeClr val="accent2"/>
          </a:fillRef>
          <a:effectRef idx="1">
            <a:schemeClr val="accent2"/>
          </a:effectRef>
          <a:fontRef idx="minor">
            <a:schemeClr val="dk1"/>
          </a:fontRef>
        </p:style>
        <p:txBody>
          <a:bodyPr wrap="square" lIns="438840" tIns="219422" rIns="438840" bIns="219422" numCol="1" anchor="ctr" anchorCtr="0">
            <a:noAutofit/>
          </a:bodyPr>
          <a:lstStyle/>
          <a:p>
            <a:pPr algn="l"/>
            <a:r>
              <a:rPr lang="en-US" sz="2400" b="1" dirty="0">
                <a:latin typeface="Arial" panose="020B0604020202020204" pitchFamily="34" charset="0"/>
                <a:cs typeface="Arial" panose="020B0604020202020204" pitchFamily="34" charset="0"/>
              </a:rPr>
              <a:t>Melissa Chimento </a:t>
            </a:r>
            <a:r>
              <a:rPr lang="en-US" sz="2400" dirty="0">
                <a:latin typeface="Arial" panose="020B0604020202020204" pitchFamily="34" charset="0"/>
                <a:cs typeface="Arial" panose="020B0604020202020204" pitchFamily="34" charset="0"/>
              </a:rPr>
              <a:t>Associate Director</a:t>
            </a:r>
          </a:p>
          <a:p>
            <a:pPr algn="l"/>
            <a:r>
              <a:rPr lang="en-US" sz="2400" dirty="0">
                <a:latin typeface="Arial" panose="020B0604020202020204" pitchFamily="34" charset="0"/>
                <a:cs typeface="Arial" panose="020B0604020202020204" pitchFamily="34" charset="0"/>
              </a:rPr>
              <a:t>(205) 934-1926</a:t>
            </a:r>
          </a:p>
          <a:p>
            <a:pPr algn="l"/>
            <a:r>
              <a:rPr lang="en-US" sz="2400" dirty="0">
                <a:latin typeface="Arial" panose="020B0604020202020204" pitchFamily="34" charset="0"/>
                <a:cs typeface="Arial" panose="020B0604020202020204" pitchFamily="34" charset="0"/>
                <a:hlinkClick r:id="rId6"/>
              </a:rPr>
              <a:t>mchimento@uab.edu</a:t>
            </a:r>
            <a:endParaRPr lang="en-US" sz="2400" dirty="0">
              <a:latin typeface="Arial" panose="020B0604020202020204" pitchFamily="34" charset="0"/>
              <a:cs typeface="Arial" panose="020B0604020202020204" pitchFamily="34" charset="0"/>
            </a:endParaRPr>
          </a:p>
        </p:txBody>
      </p:sp>
      <p:sp>
        <p:nvSpPr>
          <p:cNvPr id="1034" name="Text Box 125">
            <a:extLst>
              <a:ext uri="{FF2B5EF4-FFF2-40B4-BE49-F238E27FC236}">
                <a16:creationId xmlns:a16="http://schemas.microsoft.com/office/drawing/2014/main" id="{D8638248-CDC6-0A67-540E-026896D6B9AC}"/>
              </a:ext>
            </a:extLst>
          </p:cNvPr>
          <p:cNvSpPr txBox="1">
            <a:spLocks noChangeArrowheads="1"/>
          </p:cNvSpPr>
          <p:nvPr/>
        </p:nvSpPr>
        <p:spPr bwMode="auto">
          <a:xfrm>
            <a:off x="17434178" y="31014080"/>
            <a:ext cx="5145532" cy="1551125"/>
          </a:xfrm>
          <a:prstGeom prst="rect">
            <a:avLst/>
          </a:prstGeom>
          <a:noFill/>
          <a:ln>
            <a:noFill/>
            <a:headEnd/>
            <a:tailEnd/>
          </a:ln>
        </p:spPr>
        <p:style>
          <a:lnRef idx="1">
            <a:schemeClr val="accent2"/>
          </a:lnRef>
          <a:fillRef idx="2">
            <a:schemeClr val="accent2"/>
          </a:fillRef>
          <a:effectRef idx="1">
            <a:schemeClr val="accent2"/>
          </a:effectRef>
          <a:fontRef idx="minor">
            <a:schemeClr val="dk1"/>
          </a:fontRef>
        </p:style>
        <p:txBody>
          <a:bodyPr wrap="square" lIns="438840" tIns="219422" rIns="438840" bIns="219422" numCol="1" anchor="ctr" anchorCtr="0">
            <a:noAutofit/>
          </a:bodyPr>
          <a:lstStyle/>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Ed Phillips</a:t>
            </a:r>
          </a:p>
          <a:p>
            <a:r>
              <a:rPr lang="en-US" sz="2400" dirty="0">
                <a:latin typeface="Arial" panose="020B0604020202020204" pitchFamily="34" charset="0"/>
                <a:cs typeface="Arial" panose="020B0604020202020204" pitchFamily="34" charset="0"/>
              </a:rPr>
              <a:t>Research Associate</a:t>
            </a:r>
          </a:p>
          <a:p>
            <a:r>
              <a:rPr lang="en-US" sz="2400" dirty="0">
                <a:latin typeface="Arial" panose="020B0604020202020204" pitchFamily="34" charset="0"/>
                <a:cs typeface="Arial" panose="020B0604020202020204" pitchFamily="34" charset="0"/>
              </a:rPr>
              <a:t>(205) 934-1926 </a:t>
            </a:r>
          </a:p>
          <a:p>
            <a:r>
              <a:rPr lang="en-US" sz="2400" dirty="0">
                <a:latin typeface="Arial" panose="020B0604020202020204" pitchFamily="34" charset="0"/>
                <a:cs typeface="Arial" panose="020B0604020202020204" pitchFamily="34" charset="0"/>
                <a:hlinkClick r:id="rId7"/>
              </a:rPr>
              <a:t>ephillips@uab.edu</a:t>
            </a:r>
            <a:endParaRPr lang="en-US" sz="2400" dirty="0">
              <a:latin typeface="Arial" panose="020B0604020202020204" pitchFamily="34" charset="0"/>
              <a:cs typeface="Arial" panose="020B0604020202020204" pitchFamily="34" charset="0"/>
            </a:endParaRPr>
          </a:p>
          <a:p>
            <a:endParaRPr lang="en-US" sz="2400" u="sng" dirty="0">
              <a:solidFill>
                <a:srgbClr val="3333FF"/>
              </a:solidFill>
              <a:latin typeface="Arial" panose="020B0604020202020204" pitchFamily="34" charset="0"/>
              <a:cs typeface="Arial" panose="020B0604020202020204" pitchFamily="34" charset="0"/>
            </a:endParaRPr>
          </a:p>
        </p:txBody>
      </p:sp>
      <p:sp>
        <p:nvSpPr>
          <p:cNvPr id="1035" name="TextBox 1034">
            <a:extLst>
              <a:ext uri="{FF2B5EF4-FFF2-40B4-BE49-F238E27FC236}">
                <a16:creationId xmlns:a16="http://schemas.microsoft.com/office/drawing/2014/main" id="{CF6971EF-40E9-C9EA-174D-1B3AF3479013}"/>
              </a:ext>
            </a:extLst>
          </p:cNvPr>
          <p:cNvSpPr txBox="1"/>
          <p:nvPr/>
        </p:nvSpPr>
        <p:spPr>
          <a:xfrm>
            <a:off x="27640547" y="31081201"/>
            <a:ext cx="7459579" cy="1384995"/>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To schedule time on a microscope or to schedule a training session with an HRIF specialist, visit us at: </a:t>
            </a:r>
            <a:r>
              <a:rPr lang="en-US" sz="2800" b="1" dirty="0">
                <a:solidFill>
                  <a:srgbClr val="FF0000"/>
                </a:solidFill>
                <a:latin typeface="Arial" panose="020B0604020202020204" pitchFamily="34" charset="0"/>
                <a:cs typeface="Arial" panose="020B0604020202020204" pitchFamily="34" charset="0"/>
              </a:rPr>
              <a:t>www.uab.edu/HRIF</a:t>
            </a:r>
            <a:endParaRPr lang="en-US" sz="2800" dirty="0">
              <a:solidFill>
                <a:srgbClr val="FF0000"/>
              </a:solidFill>
            </a:endParaRPr>
          </a:p>
        </p:txBody>
      </p:sp>
      <p:sp>
        <p:nvSpPr>
          <p:cNvPr id="1036" name="Rectangle 1035">
            <a:extLst>
              <a:ext uri="{FF2B5EF4-FFF2-40B4-BE49-F238E27FC236}">
                <a16:creationId xmlns:a16="http://schemas.microsoft.com/office/drawing/2014/main" id="{4C6AC45B-CD59-D43E-908D-FE6022E1CCD7}"/>
              </a:ext>
            </a:extLst>
          </p:cNvPr>
          <p:cNvSpPr/>
          <p:nvPr/>
        </p:nvSpPr>
        <p:spPr>
          <a:xfrm>
            <a:off x="648346" y="30688087"/>
            <a:ext cx="9447235" cy="2215991"/>
          </a:xfrm>
          <a:prstGeom prst="rect">
            <a:avLst/>
          </a:prstGeom>
        </p:spPr>
        <p:txBody>
          <a:bodyPr wrap="square">
            <a:spAutoFit/>
          </a:bodyPr>
          <a:lstStyle/>
          <a:p>
            <a:r>
              <a:rPr lang="en-US" sz="2300" b="1" dirty="0">
                <a:latin typeface="Arial" panose="020B0604020202020204" pitchFamily="34" charset="0"/>
                <a:cs typeface="Arial" panose="020B0604020202020204" pitchFamily="34" charset="0"/>
              </a:rPr>
              <a:t>HRIF Sponsors</a:t>
            </a:r>
          </a:p>
          <a:p>
            <a:r>
              <a:rPr lang="en-US" sz="2300" dirty="0">
                <a:latin typeface="Arial" panose="020B0604020202020204" pitchFamily="34" charset="0"/>
                <a:cs typeface="Arial" panose="020B0604020202020204" pitchFamily="34" charset="0"/>
              </a:rPr>
              <a:t>UAB Institutional Research Core Program (IRCP)</a:t>
            </a:r>
          </a:p>
          <a:p>
            <a:r>
              <a:rPr lang="en-US" sz="2300" dirty="0">
                <a:latin typeface="Arial" panose="020B0604020202020204" pitchFamily="34" charset="0"/>
                <a:cs typeface="Arial" panose="020B0604020202020204" pitchFamily="34" charset="0"/>
              </a:rPr>
              <a:t>Comprehensive Cancer Center (P30 CA013148)</a:t>
            </a:r>
          </a:p>
          <a:p>
            <a:r>
              <a:rPr lang="en-US" sz="2300" dirty="0" err="1">
                <a:effectLst/>
                <a:latin typeface="Arial" panose="020B0604020202020204" pitchFamily="34" charset="0"/>
                <a:ea typeface="Calibri" panose="020F0502020204030204" pitchFamily="34" charset="0"/>
                <a:cs typeface="Arial" panose="020B0604020202020204" pitchFamily="34" charset="0"/>
              </a:rPr>
              <a:t>Lightsheet</a:t>
            </a:r>
            <a:r>
              <a:rPr lang="en-US" sz="2300" dirty="0">
                <a:effectLst/>
                <a:latin typeface="Arial" panose="020B0604020202020204" pitchFamily="34" charset="0"/>
                <a:ea typeface="Calibri" panose="020F0502020204030204" pitchFamily="34" charset="0"/>
                <a:cs typeface="Arial" panose="020B0604020202020204" pitchFamily="34" charset="0"/>
              </a:rPr>
              <a:t> - S10 OD032341</a:t>
            </a:r>
            <a:endParaRPr lang="en-US" sz="2300" dirty="0">
              <a:latin typeface="Arial" panose="020B0604020202020204" pitchFamily="34" charset="0"/>
              <a:cs typeface="Arial" panose="020B0604020202020204" pitchFamily="34" charset="0"/>
            </a:endParaRPr>
          </a:p>
          <a:p>
            <a:r>
              <a:rPr lang="en-US" sz="2300" dirty="0">
                <a:latin typeface="Arial" panose="020B0604020202020204" pitchFamily="34" charset="0"/>
                <a:cs typeface="Arial" panose="020B0604020202020204" pitchFamily="34" charset="0"/>
              </a:rPr>
              <a:t>Veteran’s Administrative Hospital Research Division</a:t>
            </a:r>
          </a:p>
          <a:p>
            <a:r>
              <a:rPr lang="en-US" sz="2300" dirty="0">
                <a:latin typeface="Arial" panose="020B0604020202020204" pitchFamily="34" charset="0"/>
                <a:cs typeface="Arial" panose="020B0604020202020204" pitchFamily="34" charset="0"/>
              </a:rPr>
              <a:t>HSF-GEF</a:t>
            </a:r>
          </a:p>
        </p:txBody>
      </p:sp>
      <p:sp>
        <p:nvSpPr>
          <p:cNvPr id="1037" name="TextBox 1036">
            <a:extLst>
              <a:ext uri="{FF2B5EF4-FFF2-40B4-BE49-F238E27FC236}">
                <a16:creationId xmlns:a16="http://schemas.microsoft.com/office/drawing/2014/main" id="{A61F7B25-518F-4DDE-A091-F1D76A54959C}"/>
              </a:ext>
            </a:extLst>
          </p:cNvPr>
          <p:cNvSpPr txBox="1"/>
          <p:nvPr/>
        </p:nvSpPr>
        <p:spPr>
          <a:xfrm>
            <a:off x="247648" y="11706107"/>
            <a:ext cx="21538106" cy="2554545"/>
          </a:xfrm>
          <a:prstGeom prst="rect">
            <a:avLst/>
          </a:prstGeom>
          <a:noFill/>
        </p:spPr>
        <p:txBody>
          <a:bodyPr wrap="square" rtlCol="0">
            <a:spAutoFit/>
          </a:bodyPr>
          <a:lstStyle/>
          <a:p>
            <a:pPr algn="just"/>
            <a:r>
              <a:rPr lang="en-US" altLang="en-US" sz="4000" dirty="0">
                <a:solidFill>
                  <a:prstClr val="black"/>
                </a:solidFill>
                <a:latin typeface="Aptos" panose="020B0004020202020204" pitchFamily="34" charset="0"/>
              </a:rPr>
              <a:t>The Transmission Electron Microscopy Laboratory in the shared HRIF Institutional Core provides access to conventional transmission electron microscopy and associated sample processing services. Experienced technical specialists in the HRIF are available to assist at each imaging experiment stage. </a:t>
            </a:r>
            <a:endParaRPr lang="en-US" sz="4000" dirty="0">
              <a:latin typeface="Aptos" panose="020B0004020202020204" pitchFamily="34" charset="0"/>
              <a:cs typeface="Arial" panose="020B0604020202020204" pitchFamily="34" charset="0"/>
            </a:endParaRPr>
          </a:p>
        </p:txBody>
      </p:sp>
      <p:pic>
        <p:nvPicPr>
          <p:cNvPr id="7" name="Picture 6" descr="A close-up of a microscope&#10;&#10;Description automatically generated">
            <a:extLst>
              <a:ext uri="{FF2B5EF4-FFF2-40B4-BE49-F238E27FC236}">
                <a16:creationId xmlns:a16="http://schemas.microsoft.com/office/drawing/2014/main" id="{B42DD244-E201-9D02-0A15-8A5160B67993}"/>
              </a:ext>
            </a:extLst>
          </p:cNvPr>
          <p:cNvPicPr>
            <a:picLocks noChangeAspect="1"/>
          </p:cNvPicPr>
          <p:nvPr/>
        </p:nvPicPr>
        <p:blipFill>
          <a:blip r:embed="rId8"/>
          <a:stretch>
            <a:fillRect/>
          </a:stretch>
        </p:blipFill>
        <p:spPr>
          <a:xfrm>
            <a:off x="22436506" y="19104651"/>
            <a:ext cx="8040222" cy="3191320"/>
          </a:xfrm>
          <a:prstGeom prst="rect">
            <a:avLst/>
          </a:prstGeom>
        </p:spPr>
      </p:pic>
      <p:sp>
        <p:nvSpPr>
          <p:cNvPr id="9" name="TextBox 8">
            <a:extLst>
              <a:ext uri="{FF2B5EF4-FFF2-40B4-BE49-F238E27FC236}">
                <a16:creationId xmlns:a16="http://schemas.microsoft.com/office/drawing/2014/main" id="{09340EE3-514E-A3B4-1249-433E29909DBC}"/>
              </a:ext>
            </a:extLst>
          </p:cNvPr>
          <p:cNvSpPr txBox="1"/>
          <p:nvPr/>
        </p:nvSpPr>
        <p:spPr>
          <a:xfrm>
            <a:off x="30610727" y="21381297"/>
            <a:ext cx="8815875" cy="954107"/>
          </a:xfrm>
          <a:prstGeom prst="rect">
            <a:avLst/>
          </a:prstGeom>
          <a:noFill/>
        </p:spPr>
        <p:txBody>
          <a:bodyPr wrap="none" rtlCol="0">
            <a:spAutoFit/>
          </a:bodyPr>
          <a:lstStyle/>
          <a:p>
            <a:r>
              <a:rPr lang="en-US" sz="2800" dirty="0">
                <a:latin typeface="Aptos" panose="020B0004020202020204" pitchFamily="34" charset="0"/>
                <a:cs typeface="Arial" panose="020B0604020202020204" pitchFamily="34" charset="0"/>
              </a:rPr>
              <a:t>Figure 2. Characterization of cancer-targeted exosomes.</a:t>
            </a:r>
          </a:p>
          <a:p>
            <a:r>
              <a:rPr lang="en-US" sz="2800" dirty="0">
                <a:latin typeface="Aptos" panose="020B0004020202020204" pitchFamily="34" charset="0"/>
                <a:cs typeface="Arial" panose="020B0604020202020204" pitchFamily="34" charset="0"/>
              </a:rPr>
              <a:t>A. Transmission electron microscope (TEM) image.</a:t>
            </a:r>
          </a:p>
        </p:txBody>
      </p:sp>
      <p:pic>
        <p:nvPicPr>
          <p:cNvPr id="2" name="Picture 1">
            <a:extLst>
              <a:ext uri="{FF2B5EF4-FFF2-40B4-BE49-F238E27FC236}">
                <a16:creationId xmlns:a16="http://schemas.microsoft.com/office/drawing/2014/main" id="{55738E92-8C34-5091-65C2-D0DB04693C53}"/>
              </a:ext>
            </a:extLst>
          </p:cNvPr>
          <p:cNvPicPr>
            <a:picLocks noChangeAspect="1"/>
          </p:cNvPicPr>
          <p:nvPr/>
        </p:nvPicPr>
        <p:blipFill>
          <a:blip r:embed="rId9"/>
          <a:stretch>
            <a:fillRect/>
          </a:stretch>
        </p:blipFill>
        <p:spPr>
          <a:xfrm>
            <a:off x="661149" y="15998343"/>
            <a:ext cx="6273489" cy="7809434"/>
          </a:xfrm>
          <a:prstGeom prst="rect">
            <a:avLst/>
          </a:prstGeom>
        </p:spPr>
      </p:pic>
      <p:pic>
        <p:nvPicPr>
          <p:cNvPr id="11" name="Picture 10" descr="A close-up of a microscope&#10;&#10;Description automatically generated">
            <a:extLst>
              <a:ext uri="{FF2B5EF4-FFF2-40B4-BE49-F238E27FC236}">
                <a16:creationId xmlns:a16="http://schemas.microsoft.com/office/drawing/2014/main" id="{B604EF3C-62B9-BDAD-2E24-D549FB986AF9}"/>
              </a:ext>
            </a:extLst>
          </p:cNvPr>
          <p:cNvPicPr>
            <a:picLocks noChangeAspect="1"/>
          </p:cNvPicPr>
          <p:nvPr/>
        </p:nvPicPr>
        <p:blipFill>
          <a:blip r:embed="rId10"/>
          <a:stretch>
            <a:fillRect/>
          </a:stretch>
        </p:blipFill>
        <p:spPr>
          <a:xfrm>
            <a:off x="23216171" y="22674654"/>
            <a:ext cx="6273489" cy="3039732"/>
          </a:xfrm>
          <a:prstGeom prst="rect">
            <a:avLst/>
          </a:prstGeom>
        </p:spPr>
      </p:pic>
      <p:sp>
        <p:nvSpPr>
          <p:cNvPr id="13" name="TextBox 12">
            <a:extLst>
              <a:ext uri="{FF2B5EF4-FFF2-40B4-BE49-F238E27FC236}">
                <a16:creationId xmlns:a16="http://schemas.microsoft.com/office/drawing/2014/main" id="{FF73C0BA-EC09-1BAC-28F8-2E8B81749C08}"/>
              </a:ext>
            </a:extLst>
          </p:cNvPr>
          <p:cNvSpPr txBox="1"/>
          <p:nvPr/>
        </p:nvSpPr>
        <p:spPr>
          <a:xfrm>
            <a:off x="29928788" y="23117009"/>
            <a:ext cx="27849442" cy="1815882"/>
          </a:xfrm>
          <a:prstGeom prst="rect">
            <a:avLst/>
          </a:prstGeom>
          <a:noFill/>
        </p:spPr>
        <p:txBody>
          <a:bodyPr wrap="square">
            <a:spAutoFit/>
          </a:bodyPr>
          <a:lstStyle/>
          <a:p>
            <a:r>
              <a:rPr lang="en-US" sz="2800" dirty="0">
                <a:latin typeface="Aptos" panose="020B0004020202020204" pitchFamily="34" charset="0"/>
                <a:cs typeface="Arial" panose="020B0604020202020204" pitchFamily="34" charset="0"/>
              </a:rPr>
              <a:t>Goodman Steven L , Benson Emily K, Flint Noah A, Dye Louis E, Chimento Melissa F,</a:t>
            </a:r>
          </a:p>
          <a:p>
            <a:r>
              <a:rPr lang="en-US" sz="2800" dirty="0">
                <a:latin typeface="Aptos" panose="020B0004020202020204" pitchFamily="34" charset="0"/>
                <a:cs typeface="Arial" panose="020B0604020202020204" pitchFamily="34" charset="0"/>
              </a:rPr>
              <a:t>Phillips Edward, Percival Jeffrey W, Kidd Grahame J. Creating Efficient Workflows </a:t>
            </a:r>
          </a:p>
          <a:p>
            <a:r>
              <a:rPr lang="en-US" sz="2800" dirty="0">
                <a:latin typeface="Aptos" panose="020B0004020202020204" pitchFamily="34" charset="0"/>
                <a:cs typeface="Arial" panose="020B0604020202020204" pitchFamily="34" charset="0"/>
              </a:rPr>
              <a:t>for Electron Microscopy Laboratories with Automated Specimen Preparation, Microscopy </a:t>
            </a:r>
          </a:p>
          <a:p>
            <a:r>
              <a:rPr lang="en-US" sz="2800" dirty="0">
                <a:latin typeface="Aptos" panose="020B0004020202020204" pitchFamily="34" charset="0"/>
                <a:cs typeface="Arial" panose="020B0604020202020204" pitchFamily="34" charset="0"/>
              </a:rPr>
              <a:t>Today, Jan 2024, </a:t>
            </a:r>
            <a:r>
              <a:rPr lang="en-US" sz="2800" b="0" i="0" u="none" strike="noStrike" baseline="0" dirty="0">
                <a:latin typeface="Aptos" panose="020B0004020202020204" pitchFamily="34" charset="0"/>
                <a:cs typeface="Arial" panose="020B0604020202020204" pitchFamily="34" charset="0"/>
              </a:rPr>
              <a:t>https://doi.org/10.1093/mictod/qaad108 </a:t>
            </a:r>
            <a:endParaRPr lang="en-US" sz="2800" dirty="0">
              <a:latin typeface="Aptos" panose="020B0004020202020204" pitchFamily="34" charset="0"/>
              <a:cs typeface="Arial" panose="020B0604020202020204" pitchFamily="34" charset="0"/>
            </a:endParaRPr>
          </a:p>
        </p:txBody>
      </p:sp>
      <p:pic>
        <p:nvPicPr>
          <p:cNvPr id="25" name="Picture 24" descr="A close-up of a graph&#10;&#10;Description automatically generated">
            <a:extLst>
              <a:ext uri="{FF2B5EF4-FFF2-40B4-BE49-F238E27FC236}">
                <a16:creationId xmlns:a16="http://schemas.microsoft.com/office/drawing/2014/main" id="{72EC2B27-A043-B044-F028-790A58AF776B}"/>
              </a:ext>
            </a:extLst>
          </p:cNvPr>
          <p:cNvPicPr>
            <a:picLocks noChangeAspect="1"/>
          </p:cNvPicPr>
          <p:nvPr/>
        </p:nvPicPr>
        <p:blipFill>
          <a:blip r:embed="rId11"/>
          <a:stretch>
            <a:fillRect/>
          </a:stretch>
        </p:blipFill>
        <p:spPr>
          <a:xfrm>
            <a:off x="22592713" y="26172458"/>
            <a:ext cx="7783011" cy="4420217"/>
          </a:xfrm>
          <a:prstGeom prst="rect">
            <a:avLst/>
          </a:prstGeom>
        </p:spPr>
      </p:pic>
      <p:sp>
        <p:nvSpPr>
          <p:cNvPr id="27" name="TextBox 26">
            <a:extLst>
              <a:ext uri="{FF2B5EF4-FFF2-40B4-BE49-F238E27FC236}">
                <a16:creationId xmlns:a16="http://schemas.microsoft.com/office/drawing/2014/main" id="{16EDA748-96B6-9189-9FE9-633CF3B5F36C}"/>
              </a:ext>
            </a:extLst>
          </p:cNvPr>
          <p:cNvSpPr txBox="1"/>
          <p:nvPr/>
        </p:nvSpPr>
        <p:spPr>
          <a:xfrm>
            <a:off x="30476728" y="27367157"/>
            <a:ext cx="34227654" cy="1815882"/>
          </a:xfrm>
          <a:prstGeom prst="rect">
            <a:avLst/>
          </a:prstGeom>
          <a:noFill/>
        </p:spPr>
        <p:txBody>
          <a:bodyPr wrap="square">
            <a:spAutoFit/>
          </a:bodyPr>
          <a:lstStyle/>
          <a:p>
            <a:r>
              <a:rPr lang="en-US" sz="2800" dirty="0">
                <a:latin typeface="Aptos" panose="020B0004020202020204" pitchFamily="34" charset="0"/>
                <a:cs typeface="Arial" panose="020B0604020202020204" pitchFamily="34" charset="0"/>
              </a:rPr>
              <a:t>Pretorius D, Kahn-Krell AM, </a:t>
            </a:r>
            <a:r>
              <a:rPr lang="en-US" sz="2800" dirty="0" err="1">
                <a:latin typeface="Aptos" panose="020B0004020202020204" pitchFamily="34" charset="0"/>
                <a:cs typeface="Arial" panose="020B0604020202020204" pitchFamily="34" charset="0"/>
              </a:rPr>
              <a:t>LaBarge</a:t>
            </a:r>
            <a:r>
              <a:rPr lang="en-US" sz="2800" dirty="0">
                <a:latin typeface="Aptos" panose="020B0004020202020204" pitchFamily="34" charset="0"/>
                <a:cs typeface="Arial" panose="020B0604020202020204" pitchFamily="34" charset="0"/>
              </a:rPr>
              <a:t> WC, Lou X, Zhang J. Engineering of </a:t>
            </a:r>
          </a:p>
          <a:p>
            <a:r>
              <a:rPr lang="en-US" sz="2800" dirty="0">
                <a:latin typeface="Aptos" panose="020B0004020202020204" pitchFamily="34" charset="0"/>
                <a:cs typeface="Arial" panose="020B0604020202020204" pitchFamily="34" charset="0"/>
              </a:rPr>
              <a:t>thick human functional myocardium via static stretching and electrical </a:t>
            </a:r>
          </a:p>
          <a:p>
            <a:r>
              <a:rPr lang="en-US" sz="2800" dirty="0">
                <a:latin typeface="Aptos" panose="020B0004020202020204" pitchFamily="34" charset="0"/>
                <a:cs typeface="Arial" panose="020B0604020202020204" pitchFamily="34" charset="0"/>
              </a:rPr>
              <a:t>stimulation. </a:t>
            </a:r>
            <a:r>
              <a:rPr lang="en-US" sz="2800" dirty="0" err="1">
                <a:latin typeface="Aptos" panose="020B0004020202020204" pitchFamily="34" charset="0"/>
                <a:cs typeface="Arial" panose="020B0604020202020204" pitchFamily="34" charset="0"/>
              </a:rPr>
              <a:t>iScience</a:t>
            </a:r>
            <a:r>
              <a:rPr lang="en-US" sz="2800" dirty="0">
                <a:latin typeface="Aptos" panose="020B0004020202020204" pitchFamily="34" charset="0"/>
                <a:cs typeface="Arial" panose="020B0604020202020204" pitchFamily="34" charset="0"/>
              </a:rPr>
              <a:t>. 2022 Feb 4;25(3):103824. </a:t>
            </a:r>
            <a:r>
              <a:rPr lang="en-US" sz="2800" dirty="0" err="1">
                <a:latin typeface="Aptos" panose="020B0004020202020204" pitchFamily="34" charset="0"/>
                <a:cs typeface="Arial" panose="020B0604020202020204" pitchFamily="34" charset="0"/>
              </a:rPr>
              <a:t>doi</a:t>
            </a:r>
            <a:r>
              <a:rPr lang="en-US" sz="2800" dirty="0">
                <a:latin typeface="Aptos" panose="020B0004020202020204" pitchFamily="34" charset="0"/>
                <a:cs typeface="Arial" panose="020B0604020202020204" pitchFamily="34" charset="0"/>
              </a:rPr>
              <a:t>: 10.1016/j.isci.2022.103824. </a:t>
            </a:r>
          </a:p>
          <a:p>
            <a:r>
              <a:rPr lang="en-US" sz="2800" dirty="0">
                <a:latin typeface="Aptos" panose="020B0004020202020204" pitchFamily="34" charset="0"/>
                <a:cs typeface="Arial" panose="020B0604020202020204" pitchFamily="34" charset="0"/>
              </a:rPr>
              <a:t>PMID: 35243219; PMCID: PMC8873611.</a:t>
            </a:r>
          </a:p>
        </p:txBody>
      </p:sp>
      <p:sp>
        <p:nvSpPr>
          <p:cNvPr id="29" name="TextBox 28">
            <a:extLst>
              <a:ext uri="{FF2B5EF4-FFF2-40B4-BE49-F238E27FC236}">
                <a16:creationId xmlns:a16="http://schemas.microsoft.com/office/drawing/2014/main" id="{4BE008B6-34A1-36BF-1614-221B5DEA9233}"/>
              </a:ext>
            </a:extLst>
          </p:cNvPr>
          <p:cNvSpPr txBox="1"/>
          <p:nvPr/>
        </p:nvSpPr>
        <p:spPr>
          <a:xfrm>
            <a:off x="30375724" y="19221431"/>
            <a:ext cx="38196982" cy="1815882"/>
          </a:xfrm>
          <a:prstGeom prst="rect">
            <a:avLst/>
          </a:prstGeom>
          <a:noFill/>
        </p:spPr>
        <p:txBody>
          <a:bodyPr wrap="square">
            <a:spAutoFit/>
          </a:bodyPr>
          <a:lstStyle/>
          <a:p>
            <a:r>
              <a:rPr lang="en-US" sz="2800" b="0" i="0" dirty="0">
                <a:solidFill>
                  <a:srgbClr val="212121"/>
                </a:solidFill>
                <a:effectLst/>
                <a:latin typeface="Aptos" panose="020B0004020202020204" pitchFamily="34" charset="0"/>
                <a:cs typeface="Arial" panose="020B0604020202020204" pitchFamily="34" charset="0"/>
              </a:rPr>
              <a:t>Si Y, Kim S, Zhang E, Tang Y, Jaskula-Sztul R, Markert JM, Chen H, Zhou L, </a:t>
            </a:r>
          </a:p>
          <a:p>
            <a:r>
              <a:rPr lang="en-US" sz="2800" b="0" i="0" dirty="0">
                <a:solidFill>
                  <a:srgbClr val="212121"/>
                </a:solidFill>
                <a:effectLst/>
                <a:latin typeface="Aptos" panose="020B0004020202020204" pitchFamily="34" charset="0"/>
                <a:cs typeface="Arial" panose="020B0604020202020204" pitchFamily="34" charset="0"/>
              </a:rPr>
              <a:t>Liu XM. Targeted Exosomes for Drug Delivery: Biomanufacturing, Surface </a:t>
            </a:r>
          </a:p>
          <a:p>
            <a:r>
              <a:rPr lang="en-US" sz="2800" b="0" i="0" dirty="0">
                <a:solidFill>
                  <a:srgbClr val="212121"/>
                </a:solidFill>
                <a:effectLst/>
                <a:latin typeface="Aptos" panose="020B0004020202020204" pitchFamily="34" charset="0"/>
                <a:cs typeface="Arial" panose="020B0604020202020204" pitchFamily="34" charset="0"/>
              </a:rPr>
              <a:t>Tagging, and Validation. </a:t>
            </a:r>
            <a:r>
              <a:rPr lang="en-US" sz="2800" b="0" i="0" dirty="0" err="1">
                <a:solidFill>
                  <a:srgbClr val="212121"/>
                </a:solidFill>
                <a:effectLst/>
                <a:latin typeface="Aptos" panose="020B0004020202020204" pitchFamily="34" charset="0"/>
                <a:cs typeface="Arial" panose="020B0604020202020204" pitchFamily="34" charset="0"/>
              </a:rPr>
              <a:t>Biotechnol</a:t>
            </a:r>
            <a:r>
              <a:rPr lang="en-US" sz="2800" b="0" i="0" dirty="0">
                <a:solidFill>
                  <a:srgbClr val="212121"/>
                </a:solidFill>
                <a:effectLst/>
                <a:latin typeface="Aptos" panose="020B0004020202020204" pitchFamily="34" charset="0"/>
                <a:cs typeface="Arial" panose="020B0604020202020204" pitchFamily="34" charset="0"/>
              </a:rPr>
              <a:t> J. 2020 Jan;15(1):e1900163. </a:t>
            </a:r>
          </a:p>
          <a:p>
            <a:r>
              <a:rPr lang="en-US" sz="2800" b="0" i="0" dirty="0" err="1">
                <a:solidFill>
                  <a:srgbClr val="212121"/>
                </a:solidFill>
                <a:effectLst/>
                <a:latin typeface="Aptos" panose="020B0004020202020204" pitchFamily="34" charset="0"/>
                <a:cs typeface="Arial" panose="020B0604020202020204" pitchFamily="34" charset="0"/>
              </a:rPr>
              <a:t>doi</a:t>
            </a:r>
            <a:r>
              <a:rPr lang="en-US" sz="2800" b="0" i="0" dirty="0">
                <a:solidFill>
                  <a:srgbClr val="212121"/>
                </a:solidFill>
                <a:effectLst/>
                <a:latin typeface="Aptos" panose="020B0004020202020204" pitchFamily="34" charset="0"/>
                <a:cs typeface="Arial" panose="020B0604020202020204" pitchFamily="34" charset="0"/>
              </a:rPr>
              <a:t>: 10.1002/biot.201900163. </a:t>
            </a:r>
            <a:r>
              <a:rPr lang="en-US" sz="2800" b="0" i="0" dirty="0" err="1">
                <a:solidFill>
                  <a:srgbClr val="212121"/>
                </a:solidFill>
                <a:effectLst/>
                <a:latin typeface="Aptos" panose="020B0004020202020204" pitchFamily="34" charset="0"/>
                <a:cs typeface="Arial" panose="020B0604020202020204" pitchFamily="34" charset="0"/>
              </a:rPr>
              <a:t>Epub</a:t>
            </a:r>
            <a:r>
              <a:rPr lang="en-US" sz="2800" b="0" i="0" dirty="0">
                <a:solidFill>
                  <a:srgbClr val="212121"/>
                </a:solidFill>
                <a:effectLst/>
                <a:latin typeface="Aptos" panose="020B0004020202020204" pitchFamily="34" charset="0"/>
                <a:cs typeface="Arial" panose="020B0604020202020204" pitchFamily="34" charset="0"/>
              </a:rPr>
              <a:t> 2019 Oct 20. PMID: 31595685.</a:t>
            </a:r>
            <a:endParaRPr lang="en-US" sz="2800" dirty="0">
              <a:latin typeface="Aptos" panose="020B00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70AF0150-31A0-0434-8B58-47C218F9E26C}"/>
              </a:ext>
            </a:extLst>
          </p:cNvPr>
          <p:cNvSpPr/>
          <p:nvPr/>
        </p:nvSpPr>
        <p:spPr>
          <a:xfrm flipV="1">
            <a:off x="22121847" y="17202724"/>
            <a:ext cx="21488398" cy="184319"/>
          </a:xfrm>
          <a:prstGeom prst="rect">
            <a:avLst/>
          </a:prstGeom>
          <a:solidFill>
            <a:srgbClr val="B28F00"/>
          </a:solidFill>
          <a:ln>
            <a:solidFill>
              <a:srgbClr val="B28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 name="Rectangle 3">
            <a:extLst>
              <a:ext uri="{FF2B5EF4-FFF2-40B4-BE49-F238E27FC236}">
                <a16:creationId xmlns:a16="http://schemas.microsoft.com/office/drawing/2014/main" id="{73A28597-A911-F6BF-306A-E9584867C6A5}"/>
              </a:ext>
            </a:extLst>
          </p:cNvPr>
          <p:cNvSpPr/>
          <p:nvPr/>
        </p:nvSpPr>
        <p:spPr>
          <a:xfrm flipV="1">
            <a:off x="278458" y="24042905"/>
            <a:ext cx="21488398" cy="184319"/>
          </a:xfrm>
          <a:prstGeom prst="rect">
            <a:avLst/>
          </a:prstGeom>
          <a:solidFill>
            <a:srgbClr val="B28F00"/>
          </a:solidFill>
          <a:ln>
            <a:solidFill>
              <a:srgbClr val="B28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6" name="Rectangle 5">
            <a:extLst>
              <a:ext uri="{FF2B5EF4-FFF2-40B4-BE49-F238E27FC236}">
                <a16:creationId xmlns:a16="http://schemas.microsoft.com/office/drawing/2014/main" id="{7B6AC1FF-ABDB-B615-6348-D0BB42CB848A}"/>
              </a:ext>
            </a:extLst>
          </p:cNvPr>
          <p:cNvSpPr/>
          <p:nvPr/>
        </p:nvSpPr>
        <p:spPr>
          <a:xfrm flipV="1">
            <a:off x="247647" y="9706616"/>
            <a:ext cx="21488398" cy="184319"/>
          </a:xfrm>
          <a:prstGeom prst="rect">
            <a:avLst/>
          </a:prstGeom>
          <a:solidFill>
            <a:srgbClr val="B28F00"/>
          </a:solidFill>
          <a:ln>
            <a:solidFill>
              <a:srgbClr val="B28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2" name="Rectangle 11">
            <a:extLst>
              <a:ext uri="{FF2B5EF4-FFF2-40B4-BE49-F238E27FC236}">
                <a16:creationId xmlns:a16="http://schemas.microsoft.com/office/drawing/2014/main" id="{516ED93C-1607-13D2-CAB7-DDCD47790ACB}"/>
              </a:ext>
            </a:extLst>
          </p:cNvPr>
          <p:cNvSpPr/>
          <p:nvPr/>
        </p:nvSpPr>
        <p:spPr>
          <a:xfrm flipV="1">
            <a:off x="297356" y="14359090"/>
            <a:ext cx="21488398" cy="184319"/>
          </a:xfrm>
          <a:prstGeom prst="rect">
            <a:avLst/>
          </a:prstGeom>
          <a:solidFill>
            <a:srgbClr val="B28F00"/>
          </a:solidFill>
          <a:ln>
            <a:solidFill>
              <a:srgbClr val="B28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6" name="TextBox 15">
            <a:extLst>
              <a:ext uri="{FF2B5EF4-FFF2-40B4-BE49-F238E27FC236}">
                <a16:creationId xmlns:a16="http://schemas.microsoft.com/office/drawing/2014/main" id="{759826D9-9B5F-A371-241C-385F298A93B5}"/>
              </a:ext>
            </a:extLst>
          </p:cNvPr>
          <p:cNvSpPr txBox="1"/>
          <p:nvPr/>
        </p:nvSpPr>
        <p:spPr>
          <a:xfrm>
            <a:off x="21303998" y="31011252"/>
            <a:ext cx="3408217" cy="1569660"/>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Alison Margolies</a:t>
            </a:r>
          </a:p>
          <a:p>
            <a:r>
              <a:rPr lang="en-US" sz="2400" dirty="0">
                <a:latin typeface="Arial" panose="020B0604020202020204" pitchFamily="34" charset="0"/>
                <a:cs typeface="Arial" panose="020B0604020202020204" pitchFamily="34" charset="0"/>
              </a:rPr>
              <a:t>Scientist I</a:t>
            </a:r>
          </a:p>
          <a:p>
            <a:r>
              <a:rPr lang="en-US" sz="2400" dirty="0">
                <a:latin typeface="Arial" panose="020B0604020202020204" pitchFamily="34" charset="0"/>
                <a:cs typeface="Arial" panose="020B0604020202020204" pitchFamily="34" charset="0"/>
              </a:rPr>
              <a:t>(205) 934-1926 </a:t>
            </a:r>
          </a:p>
          <a:p>
            <a:r>
              <a:rPr lang="en-US" sz="2400" dirty="0">
                <a:latin typeface="Arial" panose="020B0604020202020204" pitchFamily="34" charset="0"/>
                <a:cs typeface="Arial" panose="020B0604020202020204" pitchFamily="34" charset="0"/>
                <a:hlinkClick r:id="rId7"/>
              </a:rPr>
              <a:t>kamargo@uab.edu</a:t>
            </a:r>
            <a:endParaRPr lang="en-US" sz="2400" dirty="0">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CE6A94E5-5784-2169-FBA6-7C3DFC34ADD5}"/>
              </a:ext>
            </a:extLst>
          </p:cNvPr>
          <p:cNvSpPr/>
          <p:nvPr/>
        </p:nvSpPr>
        <p:spPr>
          <a:xfrm flipV="1">
            <a:off x="21995309" y="9720026"/>
            <a:ext cx="21488398" cy="184319"/>
          </a:xfrm>
          <a:prstGeom prst="rect">
            <a:avLst/>
          </a:prstGeom>
          <a:solidFill>
            <a:srgbClr val="B28F00"/>
          </a:solidFill>
          <a:ln>
            <a:solidFill>
              <a:srgbClr val="B28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6" name="Rectangle 161">
            <a:extLst>
              <a:ext uri="{FF2B5EF4-FFF2-40B4-BE49-F238E27FC236}">
                <a16:creationId xmlns:a16="http://schemas.microsoft.com/office/drawing/2014/main" id="{0C7BBA4B-54A8-9EAF-88D2-AF757F574DFA}"/>
              </a:ext>
            </a:extLst>
          </p:cNvPr>
          <p:cNvSpPr>
            <a:spLocks noChangeArrowheads="1"/>
          </p:cNvSpPr>
          <p:nvPr/>
        </p:nvSpPr>
        <p:spPr bwMode="auto">
          <a:xfrm>
            <a:off x="21995307" y="10089229"/>
            <a:ext cx="21488400" cy="1554480"/>
          </a:xfrm>
          <a:prstGeom prst="rect">
            <a:avLst/>
          </a:prstGeom>
          <a:solidFill>
            <a:srgbClr val="00704A"/>
          </a:solidFill>
          <a:ln>
            <a:noFill/>
            <a:headEnd/>
            <a:tailEnd/>
          </a:ln>
        </p:spPr>
        <p:style>
          <a:lnRef idx="1">
            <a:schemeClr val="accent3"/>
          </a:lnRef>
          <a:fillRef idx="3">
            <a:schemeClr val="accent3"/>
          </a:fillRef>
          <a:effectRef idx="2">
            <a:schemeClr val="accent3"/>
          </a:effectRef>
          <a:fontRef idx="minor">
            <a:schemeClr val="lt1"/>
          </a:fontRef>
        </p:style>
        <p:txBody>
          <a:bodyPr wrap="square" lIns="376191" tIns="188096" rIns="376191" bIns="188096" anchor="ctr">
            <a:noAutofit/>
          </a:bodyPr>
          <a:lstStyle/>
          <a:p>
            <a:pPr algn="ctr" eaLnBrk="0" hangingPunct="0">
              <a:defRPr/>
            </a:pPr>
            <a:r>
              <a:rPr lang="en-US" sz="5400" b="1" dirty="0">
                <a:solidFill>
                  <a:schemeClr val="bg1"/>
                </a:solidFill>
                <a:latin typeface="Arial" panose="020B0604020202020204" pitchFamily="34" charset="0"/>
                <a:cs typeface="Arial" panose="020B0604020202020204" pitchFamily="34" charset="0"/>
              </a:rPr>
              <a:t>Scanning Electron Microscopy</a:t>
            </a:r>
          </a:p>
        </p:txBody>
      </p:sp>
      <p:sp>
        <p:nvSpPr>
          <p:cNvPr id="34" name="Rectangle 3">
            <a:extLst>
              <a:ext uri="{FF2B5EF4-FFF2-40B4-BE49-F238E27FC236}">
                <a16:creationId xmlns:a16="http://schemas.microsoft.com/office/drawing/2014/main" id="{9ABB6EE0-4CE1-8CE3-2EAF-A605FB2A80C0}"/>
              </a:ext>
            </a:extLst>
          </p:cNvPr>
          <p:cNvSpPr>
            <a:spLocks noChangeArrowheads="1"/>
          </p:cNvSpPr>
          <p:nvPr/>
        </p:nvSpPr>
        <p:spPr bwMode="auto">
          <a:xfrm>
            <a:off x="564152" y="25524985"/>
            <a:ext cx="21171893" cy="501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effectLst/>
                <a:latin typeface="Aptos" panose="020B0004020202020204" pitchFamily="34" charset="0"/>
              </a:rPr>
              <a:t>Full-Service Electron Microscopy Facility</a:t>
            </a:r>
            <a:endParaRPr kumimoji="0" lang="en-US" altLang="en-US" sz="3200" b="0" i="0" u="none" strike="noStrike" cap="none" normalizeH="0" baseline="0" dirty="0">
              <a:ln>
                <a:noFill/>
              </a:ln>
              <a:effectLst/>
              <a:latin typeface="Aptos" panose="020B00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effectLst/>
                <a:latin typeface="Aptos" panose="020B0004020202020204" pitchFamily="34" charset="0"/>
              </a:rPr>
              <a:t>We provide end-to-end specimen processing through imaging, with initial and ongoing consultation. Our services include:</a:t>
            </a:r>
            <a:br>
              <a:rPr kumimoji="0" lang="en-US" altLang="en-US" sz="3200" b="0" i="0" u="none" strike="noStrike" cap="none" normalizeH="0" baseline="0" dirty="0">
                <a:ln>
                  <a:noFill/>
                </a:ln>
                <a:effectLst/>
                <a:latin typeface="Aptos" panose="020B0004020202020204" pitchFamily="34" charset="0"/>
              </a:rPr>
            </a:br>
            <a:r>
              <a:rPr kumimoji="0" lang="en-US" altLang="en-US" sz="3200" b="0" i="0" u="none" strike="noStrike" cap="none" normalizeH="0" baseline="0" dirty="0">
                <a:ln>
                  <a:noFill/>
                </a:ln>
                <a:effectLst/>
                <a:latin typeface="Aptos" panose="020B0004020202020204" pitchFamily="34" charset="0"/>
              </a:rPr>
              <a:t>• Specimen processing, embedding, and heavy-metal staining</a:t>
            </a:r>
            <a:br>
              <a:rPr kumimoji="0" lang="en-US" altLang="en-US" sz="3200" b="0" i="0" u="none" strike="noStrike" cap="none" normalizeH="0" baseline="0" dirty="0">
                <a:ln>
                  <a:noFill/>
                </a:ln>
                <a:effectLst/>
                <a:latin typeface="Aptos" panose="020B0004020202020204" pitchFamily="34" charset="0"/>
              </a:rPr>
            </a:br>
            <a:r>
              <a:rPr kumimoji="0" lang="en-US" altLang="en-US" sz="3200" b="0" i="0" u="none" strike="noStrike" cap="none" normalizeH="0" baseline="0" dirty="0">
                <a:ln>
                  <a:noFill/>
                </a:ln>
                <a:effectLst/>
                <a:latin typeface="Aptos" panose="020B0004020202020204" pitchFamily="34" charset="0"/>
              </a:rPr>
              <a:t>• Thick sectioning (500 nm–1 µm) to identify regions of interest for ultrathin sectioning</a:t>
            </a:r>
            <a:br>
              <a:rPr kumimoji="0" lang="en-US" altLang="en-US" sz="3200" b="0" i="0" u="none" strike="noStrike" cap="none" normalizeH="0" baseline="0" dirty="0">
                <a:ln>
                  <a:noFill/>
                </a:ln>
                <a:effectLst/>
                <a:latin typeface="Aptos" panose="020B0004020202020204" pitchFamily="34" charset="0"/>
              </a:rPr>
            </a:br>
            <a:r>
              <a:rPr kumimoji="0" lang="en-US" altLang="en-US" sz="3200" b="0" i="0" u="none" strike="noStrike" cap="none" normalizeH="0" baseline="0" dirty="0">
                <a:ln>
                  <a:noFill/>
                </a:ln>
                <a:effectLst/>
                <a:latin typeface="Aptos" panose="020B0004020202020204" pitchFamily="34" charset="0"/>
              </a:rPr>
              <a:t>• Ultrathin sectioning (~70 nm) with staining for routine or serial TEM imaging</a:t>
            </a:r>
            <a:br>
              <a:rPr kumimoji="0" lang="en-US" altLang="en-US" sz="3200" b="0" i="0" u="none" strike="noStrike" cap="none" normalizeH="0" baseline="0" dirty="0">
                <a:ln>
                  <a:noFill/>
                </a:ln>
                <a:effectLst/>
                <a:latin typeface="Aptos" panose="020B0004020202020204" pitchFamily="34" charset="0"/>
              </a:rPr>
            </a:br>
            <a:r>
              <a:rPr kumimoji="0" lang="en-US" altLang="en-US" sz="3200" b="0" i="0" u="none" strike="noStrike" cap="none" normalizeH="0" baseline="0" dirty="0">
                <a:ln>
                  <a:noFill/>
                </a:ln>
                <a:effectLst/>
                <a:latin typeface="Aptos" panose="020B0004020202020204" pitchFamily="34" charset="0"/>
              </a:rPr>
              <a:t>• Negative staining of isolated organelles, macromolecules, viruses, and related samples</a:t>
            </a:r>
            <a:br>
              <a:rPr kumimoji="0" lang="en-US" altLang="en-US" sz="3200" b="0" i="0" u="none" strike="noStrike" cap="none" normalizeH="0" baseline="0" dirty="0">
                <a:ln>
                  <a:noFill/>
                </a:ln>
                <a:effectLst/>
                <a:latin typeface="Aptos" panose="020B0004020202020204" pitchFamily="34" charset="0"/>
              </a:rPr>
            </a:br>
            <a:r>
              <a:rPr kumimoji="0" lang="en-US" altLang="en-US" sz="3200" b="0" i="0" u="none" strike="noStrike" cap="none" normalizeH="0" baseline="0" dirty="0">
                <a:ln>
                  <a:noFill/>
                </a:ln>
                <a:effectLst/>
                <a:latin typeface="Aptos" panose="020B0004020202020204" pitchFamily="34" charset="0"/>
              </a:rPr>
              <a:t>• TEM imaging with hands-on training for independent users, enabling reduced fees and faster turnaround</a:t>
            </a:r>
            <a:br>
              <a:rPr kumimoji="0" lang="en-US" altLang="en-US" sz="3200" b="0" i="0" u="none" strike="noStrike" cap="none" normalizeH="0" baseline="0" dirty="0">
                <a:ln>
                  <a:noFill/>
                </a:ln>
                <a:effectLst/>
                <a:latin typeface="Aptos" panose="020B0004020202020204" pitchFamily="34" charset="0"/>
              </a:rPr>
            </a:br>
            <a:r>
              <a:rPr kumimoji="0" lang="en-US" altLang="en-US" sz="3200" b="0" i="0" u="none" strike="noStrike" cap="none" normalizeH="0" baseline="0" dirty="0">
                <a:ln>
                  <a:noFill/>
                </a:ln>
                <a:effectLst/>
                <a:latin typeface="Aptos" panose="020B0004020202020204" pitchFamily="34" charset="0"/>
              </a:rPr>
              <a:t>• Access to advanced automated processors, including the </a:t>
            </a:r>
            <a:r>
              <a:rPr kumimoji="0" lang="en-US" altLang="en-US" sz="3200" b="1" i="0" u="none" strike="noStrike" cap="none" normalizeH="0" baseline="0" dirty="0">
                <a:ln>
                  <a:noFill/>
                </a:ln>
                <a:effectLst/>
                <a:latin typeface="Aptos" panose="020B0004020202020204" pitchFamily="34" charset="0"/>
              </a:rPr>
              <a:t>Micro Innovations ASP2000</a:t>
            </a:r>
            <a:r>
              <a:rPr kumimoji="0" lang="en-US" altLang="en-US" sz="3200" b="0" i="0" u="none" strike="noStrike" cap="none" normalizeH="0" baseline="0" dirty="0">
                <a:ln>
                  <a:noFill/>
                </a:ln>
                <a:effectLst/>
                <a:latin typeface="Aptos" panose="020B0004020202020204" pitchFamily="34" charset="0"/>
              </a:rPr>
              <a:t> and the </a:t>
            </a:r>
            <a:r>
              <a:rPr kumimoji="0" lang="en-US" altLang="en-US" sz="3200" b="1" i="0" u="none" strike="noStrike" cap="none" normalizeH="0" baseline="0" dirty="0">
                <a:ln>
                  <a:noFill/>
                </a:ln>
                <a:effectLst/>
                <a:latin typeface="Aptos" panose="020B0004020202020204" pitchFamily="34" charset="0"/>
              </a:rPr>
              <a:t>Leica EM TP</a:t>
            </a:r>
            <a:r>
              <a:rPr kumimoji="0" lang="en-US" altLang="en-US" sz="3200" b="0" i="0" u="none" strike="noStrike" cap="none" normalizeH="0" baseline="0" dirty="0">
                <a:ln>
                  <a:noFill/>
                </a:ln>
                <a:effectLst/>
                <a:latin typeface="Aptos" panose="020B0004020202020204" pitchFamily="34" charset="0"/>
              </a:rPr>
              <a:t> bulk sample processor</a:t>
            </a:r>
          </a:p>
        </p:txBody>
      </p:sp>
      <p:sp>
        <p:nvSpPr>
          <p:cNvPr id="36" name="TextBox 35">
            <a:extLst>
              <a:ext uri="{FF2B5EF4-FFF2-40B4-BE49-F238E27FC236}">
                <a16:creationId xmlns:a16="http://schemas.microsoft.com/office/drawing/2014/main" id="{04672D69-AFE2-700F-DB16-54D1E1F765F9}"/>
              </a:ext>
            </a:extLst>
          </p:cNvPr>
          <p:cNvSpPr txBox="1"/>
          <p:nvPr/>
        </p:nvSpPr>
        <p:spPr>
          <a:xfrm>
            <a:off x="22105448" y="11706107"/>
            <a:ext cx="21124603" cy="6095763"/>
          </a:xfrm>
          <a:prstGeom prst="rect">
            <a:avLst/>
          </a:prstGeom>
          <a:noFill/>
        </p:spPr>
        <p:txBody>
          <a:bodyPr wrap="square">
            <a:spAutoFit/>
          </a:bodyPr>
          <a:lstStyle/>
          <a:p>
            <a:pPr marL="0" marR="0" algn="ctr">
              <a:lnSpc>
                <a:spcPct val="107000"/>
              </a:lnSpc>
              <a:spcAft>
                <a:spcPts val="800"/>
              </a:spcAft>
              <a:buNone/>
            </a:pPr>
            <a:r>
              <a:rPr lang="en-US" sz="4000" b="1" kern="100" dirty="0">
                <a:solidFill>
                  <a:schemeClr val="accent2"/>
                </a:solidFill>
                <a:effectLst/>
                <a:latin typeface="Aptos" panose="020B0004020202020204" pitchFamily="34" charset="0"/>
                <a:ea typeface="Aptos" panose="020B0004020202020204" pitchFamily="34" charset="0"/>
                <a:cs typeface="Times New Roman" panose="02020603050405020304" pitchFamily="18" charset="0"/>
              </a:rPr>
              <a:t>Coming Soon to HRIF – March 2026</a:t>
            </a:r>
            <a:endParaRPr lang="en-US" sz="4000" kern="100" dirty="0">
              <a:solidFill>
                <a:schemeClr val="accent2"/>
              </a:solidFill>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3600" b="1" kern="100" dirty="0">
                <a:effectLst/>
                <a:latin typeface="Aptos" panose="020B0004020202020204" pitchFamily="34" charset="0"/>
                <a:ea typeface="Aptos" panose="020B0004020202020204" pitchFamily="34" charset="0"/>
                <a:cs typeface="Times New Roman" panose="02020603050405020304" pitchFamily="18" charset="0"/>
              </a:rPr>
              <a:t>JEOL JSM-810 Field Emission Scanning Electron Microscope (FE-SEM)</a:t>
            </a:r>
            <a:br>
              <a:rPr lang="en-US" sz="3600" kern="100" dirty="0">
                <a:effectLst/>
                <a:latin typeface="Aptos" panose="020B0004020202020204" pitchFamily="34" charset="0"/>
                <a:ea typeface="Aptos" panose="020B0004020202020204" pitchFamily="34" charset="0"/>
                <a:cs typeface="Times New Roman" panose="02020603050405020304" pitchFamily="18" charset="0"/>
              </a:rPr>
            </a:br>
            <a:r>
              <a:rPr lang="en-US" sz="3600" kern="100" dirty="0">
                <a:effectLst/>
                <a:latin typeface="Aptos" panose="020B0004020202020204" pitchFamily="34" charset="0"/>
                <a:ea typeface="Aptos" panose="020B0004020202020204" pitchFamily="34" charset="0"/>
                <a:cs typeface="Times New Roman" panose="02020603050405020304" pitchFamily="18" charset="0"/>
              </a:rPr>
              <a:t>with </a:t>
            </a:r>
            <a:r>
              <a:rPr lang="en-US" sz="3600" b="1" kern="100" dirty="0">
                <a:effectLst/>
                <a:latin typeface="Aptos" panose="020B0004020202020204" pitchFamily="34" charset="0"/>
                <a:ea typeface="Aptos" panose="020B0004020202020204" pitchFamily="34" charset="0"/>
                <a:cs typeface="Times New Roman" panose="02020603050405020304" pitchFamily="18" charset="0"/>
              </a:rPr>
              <a:t>New Quorum Sample Coater &amp; Dedicated Prep Space</a:t>
            </a:r>
            <a:endParaRPr lang="en-US" sz="3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3600" kern="100" dirty="0">
                <a:effectLst/>
                <a:latin typeface="Aptos" panose="020B0004020202020204" pitchFamily="34" charset="0"/>
                <a:ea typeface="Aptos" panose="020B0004020202020204" pitchFamily="34" charset="0"/>
                <a:cs typeface="Times New Roman" panose="02020603050405020304" pitchFamily="18" charset="0"/>
              </a:rPr>
              <a:t>High-resolution surface imaging with enhanced contrast, stability, and throughput supporting advanced materials science, nanotechnology, and biological SEM applications.</a:t>
            </a:r>
          </a:p>
          <a:p>
            <a:pPr marL="0" marR="0">
              <a:lnSpc>
                <a:spcPct val="107000"/>
              </a:lnSpc>
              <a:spcAft>
                <a:spcPts val="800"/>
              </a:spcAft>
              <a:buNone/>
            </a:pPr>
            <a:br>
              <a:rPr lang="en-US" sz="3600" kern="100" dirty="0">
                <a:effectLst/>
                <a:latin typeface="Aptos" panose="020B0004020202020204" pitchFamily="34" charset="0"/>
                <a:ea typeface="Aptos" panose="020B0004020202020204" pitchFamily="34" charset="0"/>
                <a:cs typeface="Times New Roman" panose="02020603050405020304" pitchFamily="18" charset="0"/>
              </a:rPr>
            </a:br>
            <a:r>
              <a:rPr lang="en-US" sz="3600" b="1" kern="100" dirty="0">
                <a:effectLst/>
                <a:latin typeface="Aptos" panose="020B0004020202020204" pitchFamily="34" charset="0"/>
                <a:ea typeface="Aptos" panose="020B0004020202020204" pitchFamily="34" charset="0"/>
                <a:cs typeface="Times New Roman" panose="02020603050405020304" pitchFamily="18" charset="0"/>
              </a:rPr>
              <a:t>Training and access details coming soon.</a:t>
            </a:r>
          </a:p>
          <a:p>
            <a:pPr marL="0" marR="0">
              <a:lnSpc>
                <a:spcPct val="107000"/>
              </a:lnSpc>
              <a:spcAft>
                <a:spcPts val="800"/>
              </a:spcAft>
              <a:buNone/>
            </a:pPr>
            <a:r>
              <a:rPr lang="en-US" sz="8800" kern="100" dirty="0">
                <a:effectLst/>
                <a:latin typeface="Aptos" panose="020B0004020202020204" pitchFamily="34" charset="0"/>
                <a:ea typeface="Aptos" panose="020B0004020202020204" pitchFamily="34" charset="0"/>
                <a:cs typeface="Times New Roman" panose="02020603050405020304" pitchFamily="18" charset="0"/>
              </a:rPr>
              <a:t> </a:t>
            </a:r>
            <a:endParaRPr lang="en-US" sz="80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1723515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F0CEF8535DA5E46A5BB376D5BD9106B" ma:contentTypeVersion="13" ma:contentTypeDescription="Create a new document." ma:contentTypeScope="" ma:versionID="7b344f8ae126ef1a683c807a1d6c5689">
  <xsd:schema xmlns:xsd="http://www.w3.org/2001/XMLSchema" xmlns:xs="http://www.w3.org/2001/XMLSchema" xmlns:p="http://schemas.microsoft.com/office/2006/metadata/properties" xmlns:ns3="6fc19223-e09f-4f96-b0f8-733d246ce40c" xmlns:ns4="01f66aba-813f-4304-bd81-c437e8cca40a" targetNamespace="http://schemas.microsoft.com/office/2006/metadata/properties" ma:root="true" ma:fieldsID="e4083efb637eeaa129a8405ccd6d8994" ns3:_="" ns4:_="">
    <xsd:import namespace="6fc19223-e09f-4f96-b0f8-733d246ce40c"/>
    <xsd:import namespace="01f66aba-813f-4304-bd81-c437e8cca40a"/>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Location" minOccurs="0"/>
                <xsd:element ref="ns3:MediaServiceDateTaken" minOccurs="0"/>
                <xsd:element ref="ns3:MediaServiceOCR"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c19223-e09f-4f96-b0f8-733d246ce40c"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1f66aba-813f-4304-bd81-c437e8cca40a"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SharingHintHash" ma:index="12" nillable="true" ma:displayName="Sharing Hint Hash"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4F35ED6-B114-440A-9E87-7F57A5F9D29F}">
  <ds:schemaRefs>
    <ds:schemaRef ds:uri="http://www.w3.org/XML/1998/namespace"/>
    <ds:schemaRef ds:uri="http://purl.org/dc/terms/"/>
    <ds:schemaRef ds:uri="http://purl.org/dc/dcmitype/"/>
    <ds:schemaRef ds:uri="http://schemas.microsoft.com/office/infopath/2007/PartnerControls"/>
    <ds:schemaRef ds:uri="http://purl.org/dc/elements/1.1/"/>
    <ds:schemaRef ds:uri="6fc19223-e09f-4f96-b0f8-733d246ce40c"/>
    <ds:schemaRef ds:uri="http://schemas.microsoft.com/office/2006/documentManagement/types"/>
    <ds:schemaRef ds:uri="http://schemas.openxmlformats.org/package/2006/metadata/core-properties"/>
    <ds:schemaRef ds:uri="01f66aba-813f-4304-bd81-c437e8cca40a"/>
    <ds:schemaRef ds:uri="http://schemas.microsoft.com/office/2006/metadata/properties"/>
  </ds:schemaRefs>
</ds:datastoreItem>
</file>

<file path=customXml/itemProps2.xml><?xml version="1.0" encoding="utf-8"?>
<ds:datastoreItem xmlns:ds="http://schemas.openxmlformats.org/officeDocument/2006/customXml" ds:itemID="{3F1546C1-B9A4-4EC9-82CD-FF592F1F097B}">
  <ds:schemaRefs>
    <ds:schemaRef ds:uri="http://schemas.microsoft.com/sharepoint/v3/contenttype/forms"/>
  </ds:schemaRefs>
</ds:datastoreItem>
</file>

<file path=customXml/itemProps3.xml><?xml version="1.0" encoding="utf-8"?>
<ds:datastoreItem xmlns:ds="http://schemas.openxmlformats.org/officeDocument/2006/customXml" ds:itemID="{470CD2F6-E636-4861-B414-CF22E57E466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fc19223-e09f-4f96-b0f8-733d246ce40c"/>
    <ds:schemaRef ds:uri="01f66aba-813f-4304-bd81-c437e8cca40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Research_Poster_1</Template>
  <TotalTime>142</TotalTime>
  <Words>629</Words>
  <Application>Microsoft Office PowerPoint</Application>
  <PresentationFormat>Custom</PresentationFormat>
  <Paragraphs>60</Paragraphs>
  <Slides>1</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1</vt:i4>
      </vt:variant>
    </vt:vector>
  </HeadingPairs>
  <TitlesOfParts>
    <vt:vector size="6" baseType="lpstr">
      <vt:lpstr>Aptos</vt:lpstr>
      <vt:lpstr>Arial</vt:lpstr>
      <vt:lpstr>Calibri</vt:lpstr>
      <vt:lpstr>Office Theme</vt:lpstr>
      <vt:lpstr>Image</vt:lpstr>
      <vt:lpstr>PowerPoint Presentation</vt:lpstr>
    </vt:vector>
  </TitlesOfParts>
  <Company>UAB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Chimento</dc:creator>
  <cp:lastModifiedBy>Chimento, Melissa Foley</cp:lastModifiedBy>
  <cp:revision>9</cp:revision>
  <dcterms:created xsi:type="dcterms:W3CDTF">2017-10-04T17:07:46Z</dcterms:created>
  <dcterms:modified xsi:type="dcterms:W3CDTF">2026-01-07T21:52:03Z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0x0101006F0CEF8535DA5E46A5BB376D5BD9106B</vt:lpwstr>
  </property>
  <property fmtid="{D5CDD505-2E9C-101B-9397-08002B2CF9AE}" pid="3" name="MSIP_Label_ae7542bc-63e5-412b-b0a0-d9586028a7d0_Enabled">
    <vt:lpwstr>true</vt:lpwstr>
  </property>
  <property fmtid="{D5CDD505-2E9C-101B-9397-08002B2CF9AE}" pid="4" name="MSIP_Label_ae7542bc-63e5-412b-b0a0-d9586028a7d0_SetDate">
    <vt:lpwstr>2024-12-18T20:49:53Z</vt:lpwstr>
  </property>
  <property fmtid="{D5CDD505-2E9C-101B-9397-08002B2CF9AE}" pid="5" name="MSIP_Label_ae7542bc-63e5-412b-b0a0-d9586028a7d0_Method">
    <vt:lpwstr>Standard</vt:lpwstr>
  </property>
  <property fmtid="{D5CDD505-2E9C-101B-9397-08002B2CF9AE}" pid="6" name="MSIP_Label_ae7542bc-63e5-412b-b0a0-d9586028a7d0_Name">
    <vt:lpwstr>Sensitive</vt:lpwstr>
  </property>
  <property fmtid="{D5CDD505-2E9C-101B-9397-08002B2CF9AE}" pid="7" name="MSIP_Label_ae7542bc-63e5-412b-b0a0-d9586028a7d0_SiteId">
    <vt:lpwstr>d8999fe4-76af-40b3-b435-1d8977abc08c</vt:lpwstr>
  </property>
  <property fmtid="{D5CDD505-2E9C-101B-9397-08002B2CF9AE}" pid="8" name="MSIP_Label_ae7542bc-63e5-412b-b0a0-d9586028a7d0_ActionId">
    <vt:lpwstr>ef74094a-f273-4ddd-813e-c2f3448239da</vt:lpwstr>
  </property>
  <property fmtid="{D5CDD505-2E9C-101B-9397-08002B2CF9AE}" pid="9" name="MSIP_Label_ae7542bc-63e5-412b-b0a0-d9586028a7d0_ContentBits">
    <vt:lpwstr>0</vt:lpwstr>
  </property>
</Properties>
</file>