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"/>
  </p:notesMasterIdLst>
  <p:sldIdLst>
    <p:sldId id="259" r:id="rId2"/>
  </p:sldIdLst>
  <p:sldSz cx="43891200" cy="3840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9C"/>
    <a:srgbClr val="FFCC00"/>
    <a:srgbClr val="FFD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3988" autoAdjust="0"/>
  </p:normalViewPr>
  <p:slideViewPr>
    <p:cSldViewPr>
      <p:cViewPr varScale="1">
        <p:scale>
          <a:sx n="20" d="100"/>
          <a:sy n="20" d="100"/>
        </p:scale>
        <p:origin x="1806" y="84"/>
      </p:cViewPr>
      <p:guideLst>
        <p:guide orient="horz" pos="12096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9DDA07-C3AE-4E44-875E-88B23B10CB8C}" type="datetimeFigureOut">
              <a:rPr lang="en-US"/>
              <a:pPr>
                <a:defRPr/>
              </a:pPr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0025" y="685800"/>
            <a:ext cx="3917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7D3F4C-5907-4131-A614-5361D348D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34" kern="1200">
        <a:solidFill>
          <a:schemeClr val="tx1"/>
        </a:solidFill>
        <a:latin typeface="+mn-lt"/>
        <a:ea typeface="+mn-ea"/>
        <a:cs typeface="+mn-cs"/>
      </a:defRPr>
    </a:lvl1pPr>
    <a:lvl2pPr marL="546400" algn="l" rtl="0" eaLnBrk="0" fontAlgn="base" hangingPunct="0">
      <a:spcBef>
        <a:spcPct val="30000"/>
      </a:spcBef>
      <a:spcAft>
        <a:spcPct val="0"/>
      </a:spcAft>
      <a:defRPr sz="1434" kern="1200">
        <a:solidFill>
          <a:schemeClr val="tx1"/>
        </a:solidFill>
        <a:latin typeface="+mn-lt"/>
        <a:ea typeface="+mn-ea"/>
        <a:cs typeface="+mn-cs"/>
      </a:defRPr>
    </a:lvl2pPr>
    <a:lvl3pPr marL="1092799" algn="l" rtl="0" eaLnBrk="0" fontAlgn="base" hangingPunct="0">
      <a:spcBef>
        <a:spcPct val="30000"/>
      </a:spcBef>
      <a:spcAft>
        <a:spcPct val="0"/>
      </a:spcAft>
      <a:defRPr sz="1434" kern="1200">
        <a:solidFill>
          <a:schemeClr val="tx1"/>
        </a:solidFill>
        <a:latin typeface="+mn-lt"/>
        <a:ea typeface="+mn-ea"/>
        <a:cs typeface="+mn-cs"/>
      </a:defRPr>
    </a:lvl3pPr>
    <a:lvl4pPr marL="1639199" algn="l" rtl="0" eaLnBrk="0" fontAlgn="base" hangingPunct="0">
      <a:spcBef>
        <a:spcPct val="30000"/>
      </a:spcBef>
      <a:spcAft>
        <a:spcPct val="0"/>
      </a:spcAft>
      <a:defRPr sz="1434" kern="1200">
        <a:solidFill>
          <a:schemeClr val="tx1"/>
        </a:solidFill>
        <a:latin typeface="+mn-lt"/>
        <a:ea typeface="+mn-ea"/>
        <a:cs typeface="+mn-cs"/>
      </a:defRPr>
    </a:lvl4pPr>
    <a:lvl5pPr marL="2185599" algn="l" rtl="0" eaLnBrk="0" fontAlgn="base" hangingPunct="0">
      <a:spcBef>
        <a:spcPct val="30000"/>
      </a:spcBef>
      <a:spcAft>
        <a:spcPct val="0"/>
      </a:spcAft>
      <a:defRPr sz="1434" kern="1200">
        <a:solidFill>
          <a:schemeClr val="tx1"/>
        </a:solidFill>
        <a:latin typeface="+mn-lt"/>
        <a:ea typeface="+mn-ea"/>
        <a:cs typeface="+mn-cs"/>
      </a:defRPr>
    </a:lvl5pPr>
    <a:lvl6pPr marL="2731999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6pPr>
    <a:lvl7pPr marL="32783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7pPr>
    <a:lvl8pPr marL="38247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8pPr>
    <a:lvl9pPr marL="4371198" algn="l" defTabSz="1092799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65288" y="1143000"/>
            <a:ext cx="3527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2798-74E8-444A-A934-2294B8EA8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3599" y="14081768"/>
            <a:ext cx="31682165" cy="12671574"/>
          </a:xfrm>
        </p:spPr>
        <p:txBody>
          <a:bodyPr anchor="b">
            <a:normAutofit/>
          </a:bodyPr>
          <a:lstStyle>
            <a:lvl1pPr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23599" y="26753331"/>
            <a:ext cx="31682165" cy="630718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152249" y="24198487"/>
            <a:ext cx="6698270" cy="4377974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2003" y="25365432"/>
            <a:ext cx="2807894" cy="2044700"/>
          </a:xfrm>
        </p:spPr>
        <p:txBody>
          <a:bodyPr/>
          <a:lstStyle/>
          <a:p>
            <a:pPr>
              <a:defRPr/>
            </a:pPr>
            <a:fld id="{E4732AAF-3864-454D-AA6D-996A416C90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6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3413760"/>
            <a:ext cx="31641528" cy="17455424"/>
          </a:xfrm>
        </p:spPr>
        <p:txBody>
          <a:bodyPr anchor="ctr">
            <a:normAutofit/>
          </a:bodyPr>
          <a:lstStyle>
            <a:lvl1pPr algn="l">
              <a:defRPr sz="230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24382658"/>
            <a:ext cx="31641528" cy="8712838"/>
          </a:xfrm>
        </p:spPr>
        <p:txBody>
          <a:bodyPr anchor="ctr">
            <a:normAutofit/>
          </a:bodyPr>
          <a:lstStyle>
            <a:lvl1pPr marL="0" indent="0" algn="l">
              <a:buNone/>
              <a:defRPr sz="86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17732554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18167187"/>
            <a:ext cx="2807894" cy="2044700"/>
          </a:xfrm>
        </p:spPr>
        <p:txBody>
          <a:bodyPr/>
          <a:lstStyle/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2993" y="3413760"/>
            <a:ext cx="29326018" cy="16215360"/>
          </a:xfrm>
        </p:spPr>
        <p:txBody>
          <a:bodyPr anchor="ctr">
            <a:normAutofit/>
          </a:bodyPr>
          <a:lstStyle>
            <a:lvl1pPr algn="l">
              <a:defRPr sz="230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96666" y="19629120"/>
            <a:ext cx="27138662" cy="21336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24382658"/>
            <a:ext cx="31641528" cy="8712838"/>
          </a:xfrm>
        </p:spPr>
        <p:txBody>
          <a:bodyPr anchor="ctr">
            <a:normAutofit/>
          </a:bodyPr>
          <a:lstStyle>
            <a:lvl1pPr marL="0" indent="0" algn="l">
              <a:buNone/>
              <a:defRPr sz="864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278" y="17732554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18167187"/>
            <a:ext cx="2807894" cy="2044700"/>
          </a:xfrm>
        </p:spPr>
        <p:txBody>
          <a:bodyPr/>
          <a:lstStyle/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79919" y="3628828"/>
            <a:ext cx="2195131" cy="3274746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13761" y="16269713"/>
            <a:ext cx="2195131" cy="3274746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96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13655048"/>
            <a:ext cx="31641528" cy="15259132"/>
          </a:xfrm>
        </p:spPr>
        <p:txBody>
          <a:bodyPr anchor="b">
            <a:normAutofit/>
          </a:bodyPr>
          <a:lstStyle>
            <a:lvl1pPr algn="l">
              <a:defRPr sz="23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4" y="29016960"/>
            <a:ext cx="31641528" cy="408588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78" y="2749969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7905296"/>
            <a:ext cx="2807894" cy="2044700"/>
          </a:xfrm>
        </p:spPr>
        <p:txBody>
          <a:bodyPr/>
          <a:lstStyle/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90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502993" y="3413760"/>
            <a:ext cx="29326018" cy="16215360"/>
          </a:xfrm>
        </p:spPr>
        <p:txBody>
          <a:bodyPr anchor="ctr">
            <a:normAutofit/>
          </a:bodyPr>
          <a:lstStyle>
            <a:lvl1pPr algn="l">
              <a:defRPr sz="230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23592" y="24323040"/>
            <a:ext cx="32103802" cy="469392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520">
                <a:solidFill>
                  <a:schemeClr val="accent1"/>
                </a:solidFill>
              </a:defRPr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2" y="29016960"/>
            <a:ext cx="32103802" cy="408588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278" y="2749969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7905296"/>
            <a:ext cx="2807894" cy="2044700"/>
          </a:xfrm>
        </p:spPr>
        <p:txBody>
          <a:bodyPr/>
          <a:lstStyle/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679919" y="3628828"/>
            <a:ext cx="2195131" cy="3274746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13761" y="16269713"/>
            <a:ext cx="2195131" cy="3274746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/>
          <a:p>
            <a:pPr lvl="0"/>
            <a:r>
              <a:rPr lang="en-US" sz="3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38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7" y="3513479"/>
            <a:ext cx="31641523" cy="16128112"/>
          </a:xfrm>
        </p:spPr>
        <p:txBody>
          <a:bodyPr anchor="ctr">
            <a:normAutofit/>
          </a:bodyPr>
          <a:lstStyle>
            <a:lvl1pPr algn="l">
              <a:defRPr sz="23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23594" y="24323040"/>
            <a:ext cx="31641528" cy="469392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520">
                <a:solidFill>
                  <a:schemeClr val="accent1"/>
                </a:solidFill>
              </a:defRPr>
            </a:lvl1pPr>
            <a:lvl2pPr marL="2194560" indent="0">
              <a:buFontTx/>
              <a:buNone/>
              <a:defRPr/>
            </a:lvl2pPr>
            <a:lvl3pPr marL="4389120" indent="0">
              <a:buFontTx/>
              <a:buNone/>
              <a:defRPr/>
            </a:lvl3pPr>
            <a:lvl4pPr marL="6583680" indent="0">
              <a:buFontTx/>
              <a:buNone/>
              <a:defRPr/>
            </a:lvl4pPr>
            <a:lvl5pPr marL="877824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4" y="29016960"/>
            <a:ext cx="31641528" cy="408588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2749969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7905296"/>
            <a:ext cx="2807894" cy="2044700"/>
          </a:xfrm>
        </p:spPr>
        <p:txBody>
          <a:bodyPr/>
          <a:lstStyle/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922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641E2-6A32-454C-9431-294B39D679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50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016968" y="3513477"/>
            <a:ext cx="7949434" cy="2958937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23597" y="3513477"/>
            <a:ext cx="22638470" cy="295893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35D2E-4699-4A9A-A41F-371139152B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900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yboard –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30902" y="9871339"/>
            <a:ext cx="15695032" cy="2412739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B004B08-0BE0-104F-BDA3-27A9E001F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30900" y="2669640"/>
            <a:ext cx="38291270" cy="43038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086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Storyboard – 4 Pictures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CC77B04A-66B3-FE4F-8CF2-1B1B16B934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001647" y="9871339"/>
            <a:ext cx="10958670" cy="2412739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1F1406A-D302-0942-B0F0-9C31FDC0B2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834454" y="9871352"/>
            <a:ext cx="10958670" cy="1128514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8787C0-3F5F-944B-AD05-6E8E612FC4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834454" y="22713603"/>
            <a:ext cx="10958670" cy="11285148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94807" y="3192031"/>
            <a:ext cx="1094872" cy="2044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43" b="0" i="0">
                <a:solidFill>
                  <a:schemeClr val="bg1">
                    <a:lumMod val="50000"/>
                  </a:schemeClr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 userDrawn="1"/>
        </p:nvCxnSpPr>
        <p:spPr>
          <a:xfrm>
            <a:off x="40890049" y="3505371"/>
            <a:ext cx="0" cy="1301003"/>
          </a:xfrm>
          <a:prstGeom prst="line">
            <a:avLst/>
          </a:prstGeom>
          <a:ln w="12700">
            <a:solidFill>
              <a:srgbClr val="70B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 userDrawn="1"/>
        </p:nvSpPr>
        <p:spPr>
          <a:xfrm>
            <a:off x="0" y="36210238"/>
            <a:ext cx="43891200" cy="2194562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3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 userDrawn="1"/>
        </p:nvSpPr>
        <p:spPr>
          <a:xfrm>
            <a:off x="41219723" y="37403148"/>
            <a:ext cx="740588" cy="69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4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2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039605" y="36712511"/>
            <a:ext cx="19915160" cy="1100562"/>
          </a:xfrm>
        </p:spPr>
        <p:txBody>
          <a:bodyPr lIns="0" tIns="0" rIns="0" bIns="0" anchor="b"/>
          <a:lstStyle>
            <a:lvl1pPr algn="ctr">
              <a:defRPr sz="64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SCHOOL OF - to apply in all slides at the same time edit in Insert &gt; Header &amp; Footer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482" y="36922304"/>
            <a:ext cx="8464882" cy="85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21392">
          <p15:clr>
            <a:srgbClr val="FBAE40"/>
          </p15:clr>
        </p15:guide>
        <p15:guide id="3" pos="22171">
          <p15:clr>
            <a:srgbClr val="FBAE40"/>
          </p15:clr>
        </p15:guide>
        <p15:guide id="4" pos="22549">
          <p15:clr>
            <a:srgbClr val="FBAE40"/>
          </p15:clr>
        </p15:guide>
        <p15:guide id="5" pos="23134">
          <p15:clr>
            <a:srgbClr val="FBAE40"/>
          </p15:clr>
        </p15:guide>
        <p15:guide id="6" orient="horz" pos="6216">
          <p15:clr>
            <a:srgbClr val="FBAE40"/>
          </p15:clr>
        </p15:guide>
        <p15:guide id="7" orient="horz" pos="23811">
          <p15:clr>
            <a:srgbClr val="FBAE40"/>
          </p15:clr>
        </p15:guide>
        <p15:guide id="8" pos="9710">
          <p15:clr>
            <a:srgbClr val="FBAE40"/>
          </p15:clr>
        </p15:guide>
        <p15:guide id="9" pos="10379">
          <p15:clr>
            <a:srgbClr val="FBAE40"/>
          </p15:clr>
        </p15:guide>
        <p15:guide id="10" pos="16409">
          <p15:clr>
            <a:srgbClr val="FBAE40"/>
          </p15:clr>
        </p15:guide>
        <p15:guide id="11" pos="17078">
          <p15:clr>
            <a:srgbClr val="FBAE40"/>
          </p15:clr>
        </p15:guide>
        <p15:guide id="12" orient="horz" pos="14325">
          <p15:clr>
            <a:srgbClr val="FBAE40"/>
          </p15:clr>
        </p15:guide>
        <p15:guide id="13" orient="horz" pos="13328">
          <p15:clr>
            <a:srgbClr val="FBAE40"/>
          </p15:clr>
        </p15:guide>
        <p15:guide id="14" orient="horz" pos="24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967" y="3495016"/>
            <a:ext cx="31628155" cy="71729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594" y="11948160"/>
            <a:ext cx="31641528" cy="211546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3842F-2F75-436B-9413-333399E87F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02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11617547"/>
            <a:ext cx="31641528" cy="8225280"/>
          </a:xfrm>
        </p:spPr>
        <p:txBody>
          <a:bodyPr anchor="b"/>
          <a:lstStyle>
            <a:lvl1pPr algn="l">
              <a:defRPr sz="19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20055840"/>
            <a:ext cx="31641528" cy="4818240"/>
          </a:xfrm>
        </p:spPr>
        <p:txBody>
          <a:bodyPr anchor="t"/>
          <a:lstStyle>
            <a:lvl1pPr marL="0" indent="0" algn="l">
              <a:buNone/>
              <a:defRPr sz="9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78" y="17732554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18167187"/>
            <a:ext cx="2807894" cy="2044700"/>
          </a:xfrm>
        </p:spPr>
        <p:txBody>
          <a:bodyPr/>
          <a:lstStyle/>
          <a:p>
            <a:pPr>
              <a:defRPr/>
            </a:pPr>
            <a:fld id="{6A56006F-97B6-4118-818D-462C691086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2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3599" y="11965557"/>
            <a:ext cx="15348149" cy="2109742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9076" y="11965557"/>
            <a:ext cx="15346046" cy="2109742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4411588"/>
            <a:ext cx="2807894" cy="2044700"/>
          </a:xfrm>
        </p:spPr>
        <p:txBody>
          <a:bodyPr/>
          <a:lstStyle/>
          <a:p>
            <a:pPr>
              <a:defRPr/>
            </a:pPr>
            <a:fld id="{27D7A3EB-C534-4576-82D7-EECB98D751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1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3690" y="12469106"/>
            <a:ext cx="13798061" cy="3227067"/>
          </a:xfrm>
        </p:spPr>
        <p:txBody>
          <a:bodyPr anchor="b">
            <a:noAutofit/>
          </a:bodyPr>
          <a:lstStyle>
            <a:lvl1pPr marL="0" indent="0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3592" y="15696176"/>
            <a:ext cx="15348154" cy="173919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149542" y="12451029"/>
            <a:ext cx="13791547" cy="3227067"/>
          </a:xfrm>
        </p:spPr>
        <p:txBody>
          <a:bodyPr anchor="b">
            <a:noAutofit/>
          </a:bodyPr>
          <a:lstStyle>
            <a:lvl1pPr marL="0" indent="0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1832" y="15678099"/>
            <a:ext cx="15339264" cy="173919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53895" y="4411588"/>
            <a:ext cx="2807894" cy="2044700"/>
          </a:xfrm>
        </p:spPr>
        <p:txBody>
          <a:bodyPr/>
          <a:lstStyle/>
          <a:p>
            <a:pPr>
              <a:defRPr/>
            </a:pPr>
            <a:fld id="{6105BB37-29D0-40A7-B23F-C0BE6F750D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70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960" y="3495016"/>
            <a:ext cx="31628160" cy="71729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36873-2C84-474E-8ED0-DE5D9C01D8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23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5688B-EA20-4354-BDB9-F8DB802E9B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5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2" y="2498093"/>
            <a:ext cx="12622003" cy="5467347"/>
          </a:xfrm>
        </p:spPr>
        <p:txBody>
          <a:bodyPr anchor="b"/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8771" y="2498101"/>
            <a:ext cx="18196349" cy="3032379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2" y="8952233"/>
            <a:ext cx="12622003" cy="2386964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398268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C19D0-4F25-4958-ACA0-8354CF7455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22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594" y="26883360"/>
            <a:ext cx="31641528" cy="3173733"/>
          </a:xfrm>
        </p:spPr>
        <p:txBody>
          <a:bodyPr anchor="b">
            <a:normAutofit/>
          </a:bodyPr>
          <a:lstStyle>
            <a:lvl1pPr algn="l">
              <a:defRPr sz="11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3594" y="3555804"/>
            <a:ext cx="31641528" cy="21587832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3594" y="30057093"/>
            <a:ext cx="31641528" cy="2764787"/>
          </a:xfrm>
        </p:spPr>
        <p:txBody>
          <a:bodyPr>
            <a:normAutofit/>
          </a:bodyPr>
          <a:lstStyle>
            <a:lvl1pPr marL="0" indent="0">
              <a:buNone/>
              <a:defRPr sz="576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278" y="27499699"/>
            <a:ext cx="6520109" cy="2844828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53895" y="27905296"/>
            <a:ext cx="2807894" cy="2044700"/>
          </a:xfrm>
        </p:spPr>
        <p:txBody>
          <a:bodyPr/>
          <a:lstStyle/>
          <a:p>
            <a:pPr>
              <a:defRPr/>
            </a:pPr>
            <a:fld id="{C70DD056-3AAD-42A8-8E63-51A5D8320D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20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" y="1280160"/>
            <a:ext cx="9509760" cy="37176317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98021" y="1596"/>
            <a:ext cx="9370906" cy="38376621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877824" cy="384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36960" y="3495016"/>
            <a:ext cx="31628160" cy="7172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594" y="11948160"/>
            <a:ext cx="31641528" cy="2176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07520" y="34356501"/>
            <a:ext cx="3678624" cy="2072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23592" y="34360533"/>
            <a:ext cx="27439142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453895" y="4411588"/>
            <a:ext cx="2807894" cy="2044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9B93236-9AA9-493E-82A3-6ED498D97C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23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2194560" rtl="0" eaLnBrk="1" latinLnBrk="0" hangingPunct="1">
        <a:spcBef>
          <a:spcPct val="0"/>
        </a:spcBef>
        <a:buNone/>
        <a:defRPr sz="1728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45920" indent="-164592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86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7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67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ts val="4800"/>
        </a:spcBef>
        <a:spcAft>
          <a:spcPts val="0"/>
        </a:spcAft>
        <a:buClr>
          <a:schemeClr val="accent1"/>
        </a:buClr>
        <a:buFont typeface="Wingdings 3" charset="2"/>
        <a:buChar char=""/>
        <a:defRPr sz="57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://www.uab.edu/medicine/radonc/en/nanostring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97FC3-DC33-DA47-95F6-F7EB925D69E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2039604" y="36712511"/>
            <a:ext cx="26365195" cy="1100562"/>
          </a:xfrm>
        </p:spPr>
        <p:txBody>
          <a:bodyPr/>
          <a:lstStyle/>
          <a:p>
            <a:r>
              <a:rPr lang="en-GB" sz="4000" dirty="0" err="1"/>
              <a:t>Heersink</a:t>
            </a:r>
            <a:r>
              <a:rPr lang="en-GB" sz="4000" dirty="0"/>
              <a:t> School of Medicine, </a:t>
            </a:r>
            <a:r>
              <a:rPr lang="en-US" sz="4000" dirty="0"/>
              <a:t>Department of Radiation Oncology, HSROC 2222G </a:t>
            </a:r>
            <a:endParaRPr lang="en-GB" sz="4000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428750" y="19402426"/>
            <a:ext cx="10744200" cy="1225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7245" tIns="183624" rIns="367245" bIns="183624"/>
          <a:lstStyle>
            <a:lvl1pPr marL="584200" indent="-584200" defTabSz="4284663" eaLnBrk="0" hangingPunct="0"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284663" eaLnBrk="0" hangingPunct="0"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284663" eaLnBrk="0" hangingPunct="0"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284663" eaLnBrk="0" hangingPunct="0"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284663" eaLnBrk="0" hangingPunct="0"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284663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FFDB3C"/>
              </a:buClr>
              <a:defRPr/>
            </a:pPr>
            <a:br>
              <a:rPr lang="en-US" altLang="en-US" sz="2657" dirty="0">
                <a:solidFill>
                  <a:srgbClr val="FFFFFF"/>
                </a:solidFill>
              </a:rPr>
            </a:br>
            <a:endParaRPr lang="en-US" altLang="en-US" sz="2657" dirty="0">
              <a:solidFill>
                <a:srgbClr val="FFFFFF"/>
              </a:solidFill>
            </a:endParaRPr>
          </a:p>
          <a:p>
            <a:pPr marL="0" indent="0" eaLnBrk="1" hangingPunct="1">
              <a:spcBef>
                <a:spcPct val="20000"/>
              </a:spcBef>
              <a:buClr>
                <a:srgbClr val="FFDB3C"/>
              </a:buClr>
              <a:defRPr/>
            </a:pPr>
            <a:endParaRPr lang="en-US" altLang="en-US" sz="2657" dirty="0">
              <a:solidFill>
                <a:srgbClr val="FFFFFF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DB3C"/>
              </a:buClr>
              <a:buFont typeface="Wingdings" pitchFamily="2" charset="2"/>
              <a:buChar char="§"/>
              <a:defRPr/>
            </a:pPr>
            <a:endParaRPr lang="en-US" altLang="en-US" sz="2657" dirty="0">
              <a:solidFill>
                <a:srgbClr val="FFFFFF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924800" y="25400"/>
            <a:ext cx="2214970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986" tIns="196995" rIns="393986" bIns="196995" anchor="ctr"/>
          <a:lstStyle>
            <a:lvl1pPr defTabSz="4860925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860925">
              <a:spcBef>
                <a:spcPct val="20000"/>
              </a:spcBef>
              <a:buChar char="–"/>
              <a:defRPr sz="1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860925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860925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860925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860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860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860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860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0" b="1" dirty="0">
                <a:latin typeface="Helvetica" panose="020B0604020202020204" pitchFamily="34" charset="0"/>
              </a:rPr>
              <a:t>UAB NanoString Laboratory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505450" y="32370032"/>
            <a:ext cx="12932229" cy="184512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986" tIns="196995" rIns="393986" bIns="196995" anchor="ctr"/>
          <a:lstStyle/>
          <a:p>
            <a:pPr eaLnBrk="1" hangingPunct="1">
              <a:defRPr/>
            </a:pPr>
            <a:endParaRPr lang="en-US" altLang="en-US" sz="3771" b="1" dirty="0">
              <a:solidFill>
                <a:srgbClr val="FFED9C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638800" y="3124200"/>
            <a:ext cx="18263507" cy="384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986" tIns="196995" rIns="393986" bIns="196995"/>
          <a:lstStyle>
            <a:lvl1pPr defTabSz="459740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97400">
              <a:spcBef>
                <a:spcPct val="20000"/>
              </a:spcBef>
              <a:buChar char="–"/>
              <a:defRPr sz="1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974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974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974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97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97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97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974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DB3C"/>
              </a:buClr>
              <a:buFontTx/>
              <a:buNone/>
            </a:pPr>
            <a:r>
              <a:rPr lang="en-US" altLang="en-US" sz="6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Director: </a:t>
            </a:r>
            <a:r>
              <a:rPr lang="en-US" alt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 	Christopher Willey</a:t>
            </a:r>
          </a:p>
          <a:p>
            <a:pPr>
              <a:buClr>
                <a:srgbClr val="FFDB3C"/>
              </a:buClr>
              <a:buNone/>
            </a:pPr>
            <a:r>
              <a:rPr lang="en-US" alt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Contact:   	Jianqing Zhang </a:t>
            </a:r>
            <a:r>
              <a:rPr lang="en-US" altLang="en-US" sz="60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jianqing@uab.edu</a:t>
            </a:r>
          </a:p>
          <a:p>
            <a:pPr>
              <a:buClr>
                <a:srgbClr val="FFDB3C"/>
              </a:buClr>
              <a:buNone/>
            </a:pPr>
            <a:r>
              <a:rPr lang="en-US" alt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Tel: 	phone: 975-2881</a:t>
            </a:r>
          </a:p>
          <a:p>
            <a:pPr>
              <a:buClr>
                <a:srgbClr val="FFDB3C"/>
              </a:buClr>
              <a:buNone/>
            </a:pPr>
            <a:endParaRPr lang="en-US" altLang="en-US" sz="6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buClr>
                <a:srgbClr val="FFDB3C"/>
              </a:buClr>
              <a:buFontTx/>
              <a:buNone/>
            </a:pPr>
            <a:endParaRPr lang="en-US" altLang="en-US" sz="6000" b="1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838825" y="16357148"/>
            <a:ext cx="10748282" cy="148862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7245" tIns="183624" rIns="367245" bIns="183624" anchor="ctr"/>
          <a:lstStyle>
            <a:lvl1pPr defTabSz="428466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284663">
              <a:spcBef>
                <a:spcPct val="20000"/>
              </a:spcBef>
              <a:buChar char="–"/>
              <a:defRPr sz="1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84663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84663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84663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143" b="1">
              <a:solidFill>
                <a:srgbClr val="FFED9C"/>
              </a:solidFill>
              <a:latin typeface="Helvetica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7950543" y="17477016"/>
            <a:ext cx="6402161" cy="73750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7245" tIns="183624" rIns="367245" bIns="183624" anchor="ctr"/>
          <a:lstStyle>
            <a:lvl1pPr defTabSz="4284663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284663">
              <a:spcBef>
                <a:spcPct val="20000"/>
              </a:spcBef>
              <a:buChar char="–"/>
              <a:defRPr sz="1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284663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284663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284663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114" b="1">
              <a:solidFill>
                <a:srgbClr val="FFED9C"/>
              </a:solidFill>
              <a:latin typeface="Helvetica" panose="020B0604020202020204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2555200" y="4800600"/>
            <a:ext cx="20802600" cy="2683329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3986" tIns="196995" rIns="393986" bIns="196995" anchor="ctr"/>
          <a:lstStyle/>
          <a:p>
            <a:pPr marL="489833" indent="-489833" defTabSz="3940432"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http://www.uab.edu/medicine/radonc/en/nanostring</a:t>
            </a:r>
            <a:endParaRPr lang="en-US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9833" indent="-489833" defTabSz="3940432">
              <a:buFont typeface="Arial" panose="020B0604020202020204" pitchFamily="34" charset="0"/>
              <a:buChar char="•"/>
              <a:defRPr/>
            </a:pPr>
            <a:r>
              <a:rPr lang="en-US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http://www.nanostring.com/lifesciences</a:t>
            </a:r>
          </a:p>
          <a:p>
            <a:pPr marL="489833" indent="-489833" defTabSz="3940432">
              <a:buFont typeface="Arial" panose="020B0604020202020204" pitchFamily="34" charset="0"/>
              <a:buChar char="•"/>
              <a:defRPr/>
            </a:pPr>
            <a:endParaRPr lang="en-US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1047418" y="9850213"/>
            <a:ext cx="6736896" cy="445361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7245" tIns="183624" rIns="367245" bIns="183624" anchor="ctr"/>
          <a:lstStyle>
            <a:lvl1pPr defTabSz="4284663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284663" eaLnBrk="0" hangingPunct="0">
              <a:spcBef>
                <a:spcPct val="20000"/>
              </a:spcBef>
              <a:buChar char="–"/>
              <a:defRPr sz="13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284663" eaLnBrk="0" hangingPunct="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284663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284663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284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87799" indent="-587799" eaLnBrk="1" hangingPunct="1">
              <a:spcBef>
                <a:spcPct val="0"/>
              </a:spcBef>
              <a:defRPr/>
            </a:pPr>
            <a:endParaRPr lang="en-US" altLang="en-US" sz="4114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9354800"/>
            <a:ext cx="18821400" cy="38621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23469600"/>
            <a:ext cx="19063413" cy="3733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27508200"/>
            <a:ext cx="18973800" cy="78512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5046" y="7772400"/>
            <a:ext cx="10034954" cy="96019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4799" y="7772400"/>
            <a:ext cx="13038987" cy="9448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84800" y="0"/>
            <a:ext cx="8229600" cy="42005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61000" y="17830800"/>
            <a:ext cx="12910676" cy="10363200"/>
          </a:xfrm>
          <a:prstGeom prst="rect">
            <a:avLst/>
          </a:prstGeom>
        </p:spPr>
      </p:pic>
      <p:pic>
        <p:nvPicPr>
          <p:cNvPr id="30" name="Picture 2" descr="RADIATION ONCOLOG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"/>
            <a:ext cx="3581400" cy="3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33599" y="-1"/>
            <a:ext cx="3651739" cy="368004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76400" y="67056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Introducti</a:t>
            </a:r>
            <a:r>
              <a:rPr lang="en-US" sz="8000" b="1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US" sz="8000" b="1" dirty="0"/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76400" y="8340864"/>
            <a:ext cx="18897600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Nanostring nCounter platform enables the profiling of hundreds of gene</a:t>
            </a:r>
          </a:p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targets simultaneously (up to 800) with high sensitivity and precision, </a:t>
            </a:r>
          </a:p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in most sample including even decades-old formalin fixed paraffin embedded (FFPE) tissues, without the need for amplification steps except in single cell or low input experiments.</a:t>
            </a:r>
          </a:p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NanoString offers a suite of intuitive analysis tools that enable you to</a:t>
            </a:r>
          </a:p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gain insights from your data.  nCounter Advanced Analysis, a free, wizard-based  add-on to </a:t>
            </a:r>
            <a:r>
              <a:rPr lang="en-US" sz="4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nSolver</a:t>
            </a: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 for deeper data insights based on robust R statistics, examine experimental trends, identify pathway-specific responses, and profile immune cell populations in shareable HTML reports.  ROSALIND® Platform, A cloud-based  system that enables scientists to analyze and interpret differential gene expression data without the need for bioinformatics or programming skills. </a:t>
            </a:r>
          </a:p>
          <a:p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Pairing with </a:t>
            </a:r>
            <a:r>
              <a:rPr lang="en-US" sz="4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GeoMx</a:t>
            </a:r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 for spatial protein and RNA analysis enhance your nCounter data by adding spatial context: spatially profile expression of the whole transcriptome or targeted RNA and protein targets in distinct tissue structures and cell populations across FFPE or fresh frozen tissue sections.</a:t>
            </a:r>
            <a:endParaRPr lang="en-US" sz="40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59800" y="17678400"/>
            <a:ext cx="9224594" cy="176784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33200" y="28632151"/>
            <a:ext cx="6858000" cy="65722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479000" y="18292635"/>
            <a:ext cx="95337" cy="18195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03800" y="28649301"/>
            <a:ext cx="6800790" cy="66312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22600" y="15544799"/>
            <a:ext cx="1981200" cy="20686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78800" y="15621000"/>
            <a:ext cx="1981200" cy="20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584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387</TotalTime>
  <Words>247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Helvetica</vt:lpstr>
      <vt:lpstr>Wingdings</vt:lpstr>
      <vt:lpstr>Wingdings 3</vt:lpstr>
      <vt:lpstr>Wisp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Jianqing Zhang</dc:creator>
  <cp:lastModifiedBy>Parth Bhagat</cp:lastModifiedBy>
  <cp:revision>28</cp:revision>
  <dcterms:created xsi:type="dcterms:W3CDTF">2023-08-16T15:03:43Z</dcterms:created>
  <dcterms:modified xsi:type="dcterms:W3CDTF">2025-01-06T15:43:08Z</dcterms:modified>
</cp:coreProperties>
</file>