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6" r:id="rId2"/>
    <p:sldId id="257" r:id="rId3"/>
  </p:sldIdLst>
  <p:sldSz cx="49377600" cy="32918400"/>
  <p:notesSz cx="7010400" cy="9296400"/>
  <p:embeddedFontLst>
    <p:embeddedFont>
      <p:font typeface="Arial Black" panose="020B0A04020102020204" pitchFamily="34" charset="0"/>
      <p:bold r:id="rId6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7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7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7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7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7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7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7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7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7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55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339933"/>
    <a:srgbClr val="FFFF99"/>
    <a:srgbClr val="FFFF00"/>
    <a:srgbClr val="FDBC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5" d="100"/>
          <a:sy n="25" d="100"/>
        </p:scale>
        <p:origin x="906" y="120"/>
      </p:cViewPr>
      <p:guideLst>
        <p:guide orient="horz" pos="10368"/>
        <p:guide pos="155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5" Type="http://schemas.openxmlformats.org/officeDocument/2006/relationships/handoutMaster" Target="handoutMasters/handoutMaster1.xml"/><Relationship Id="rId1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154" cy="46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246" y="0"/>
            <a:ext cx="3038154" cy="46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0872"/>
            <a:ext cx="3038154" cy="46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246" y="8830872"/>
            <a:ext cx="3038154" cy="46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4D969CB1-CB50-4ED2-9E15-BAF4151EC4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3677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154" cy="46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674" y="0"/>
            <a:ext cx="3038154" cy="46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0588" y="695325"/>
            <a:ext cx="5229225" cy="34877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55" y="4416222"/>
            <a:ext cx="5607691" cy="4183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299"/>
            <a:ext cx="3038154" cy="46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674" y="8829299"/>
            <a:ext cx="3038154" cy="46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4429A121-2F78-4DC6-8720-CA3E3B718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6576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7400">
                <a:solidFill>
                  <a:schemeClr val="tx1"/>
                </a:solidFill>
                <a:latin typeface="Arial" charset="0"/>
              </a:defRPr>
            </a:lvl1pPr>
            <a:lvl2pPr marL="735981" indent="-283070" eaLnBrk="0" hangingPunct="0">
              <a:defRPr sz="7400">
                <a:solidFill>
                  <a:schemeClr val="tx1"/>
                </a:solidFill>
                <a:latin typeface="Arial" charset="0"/>
              </a:defRPr>
            </a:lvl2pPr>
            <a:lvl3pPr marL="1132279" indent="-226455" eaLnBrk="0" hangingPunct="0">
              <a:defRPr sz="7400">
                <a:solidFill>
                  <a:schemeClr val="tx1"/>
                </a:solidFill>
                <a:latin typeface="Arial" charset="0"/>
              </a:defRPr>
            </a:lvl3pPr>
            <a:lvl4pPr marL="1585191" indent="-226455" eaLnBrk="0" hangingPunct="0">
              <a:defRPr sz="7400">
                <a:solidFill>
                  <a:schemeClr val="tx1"/>
                </a:solidFill>
                <a:latin typeface="Arial" charset="0"/>
              </a:defRPr>
            </a:lvl4pPr>
            <a:lvl5pPr marL="2038103" indent="-226455" eaLnBrk="0" hangingPunct="0">
              <a:defRPr sz="7400">
                <a:solidFill>
                  <a:schemeClr val="tx1"/>
                </a:solidFill>
                <a:latin typeface="Arial" charset="0"/>
              </a:defRPr>
            </a:lvl5pPr>
            <a:lvl6pPr marL="2491014" indent="-226455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chemeClr val="tx1"/>
                </a:solidFill>
                <a:latin typeface="Arial" charset="0"/>
              </a:defRPr>
            </a:lvl6pPr>
            <a:lvl7pPr marL="2943926" indent="-226455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chemeClr val="tx1"/>
                </a:solidFill>
                <a:latin typeface="Arial" charset="0"/>
              </a:defRPr>
            </a:lvl7pPr>
            <a:lvl8pPr marL="3396837" indent="-226455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chemeClr val="tx1"/>
                </a:solidFill>
                <a:latin typeface="Arial" charset="0"/>
              </a:defRPr>
            </a:lvl8pPr>
            <a:lvl9pPr marL="3849749" indent="-226455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741A899-D55F-4F08-BB73-539C531E070D}" type="slidenum">
              <a:rPr lang="en-US" sz="1200">
                <a:solidFill>
                  <a:prstClr val="black"/>
                </a:solidFill>
              </a:rPr>
              <a:pPr eaLnBrk="1" hangingPunct="1"/>
              <a:t>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3638" y="10226675"/>
            <a:ext cx="41970325" cy="70548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07275" y="18653125"/>
            <a:ext cx="34563050" cy="84137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479C4-34D1-4BDC-8991-BF3A004804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17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BC2CA-0484-4973-91AC-506F7CDE6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75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801300" y="1319213"/>
            <a:ext cx="11109325" cy="280860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70150" y="1319213"/>
            <a:ext cx="33178750" cy="280860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9C1CB-34FE-43CA-83AE-5872BCD3E9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75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80E85-5ABC-412D-AFBD-9E400CA901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52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0488" y="21153438"/>
            <a:ext cx="41970325" cy="65373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00488" y="13952538"/>
            <a:ext cx="41970325" cy="72009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82E50-CF81-4BD5-AFD6-3BD9A6F5D7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225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0150" y="7681913"/>
            <a:ext cx="22144038" cy="21723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766588" y="7681913"/>
            <a:ext cx="22144037" cy="21723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F206F-A44D-4ABA-AA8F-74FC11A2D5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475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563" y="1317625"/>
            <a:ext cx="44440475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68563" y="7369175"/>
            <a:ext cx="21817012" cy="30702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68563" y="10439400"/>
            <a:ext cx="21817012" cy="18965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082500" y="7369175"/>
            <a:ext cx="21826538" cy="30702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082500" y="10439400"/>
            <a:ext cx="21826538" cy="18965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F4ABB-AD90-4EF6-975D-461D7AD5EF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68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B5951-9173-4DC9-BE13-8DFB73F2D8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21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FCC74-52D6-4604-B24B-D73E30AE54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68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563" y="1311275"/>
            <a:ext cx="16244887" cy="55768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05588" y="1311275"/>
            <a:ext cx="27603450" cy="280939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68563" y="6888163"/>
            <a:ext cx="16244887" cy="225171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5E3FD-E036-435F-B196-DAA5F61D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85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8988" y="23042563"/>
            <a:ext cx="29625925" cy="27209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678988" y="2941638"/>
            <a:ext cx="29625925" cy="197500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78988" y="25763538"/>
            <a:ext cx="29625925" cy="3862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36474-02FA-4C3D-8116-1158CF13B4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1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70150" y="1319213"/>
            <a:ext cx="444404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76202" tIns="188101" rIns="376202" bIns="1881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70150" y="7681913"/>
            <a:ext cx="44440475" cy="2172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76202" tIns="188101" rIns="376202" bIns="1881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70150" y="29976763"/>
            <a:ext cx="115220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6202" tIns="188101" rIns="376202" bIns="188101" numCol="1" anchor="t" anchorCtr="0" compatLnSpc="1">
            <a:prstTxWarp prst="textNoShape">
              <a:avLst/>
            </a:prstTxWarp>
          </a:bodyPr>
          <a:lstStyle>
            <a:lvl1pPr>
              <a:defRPr sz="5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871950" y="29976763"/>
            <a:ext cx="156368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6202" tIns="188101" rIns="376202" bIns="188101" numCol="1" anchor="t" anchorCtr="0" compatLnSpc="1">
            <a:prstTxWarp prst="textNoShape">
              <a:avLst/>
            </a:prstTxWarp>
          </a:bodyPr>
          <a:lstStyle>
            <a:lvl1pPr algn="ctr">
              <a:defRPr sz="5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388550" y="29976763"/>
            <a:ext cx="115220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6202" tIns="188101" rIns="376202" bIns="188101" numCol="1" anchor="t" anchorCtr="0" compatLnSpc="1">
            <a:prstTxWarp prst="textNoShape">
              <a:avLst/>
            </a:prstTxWarp>
          </a:bodyPr>
          <a:lstStyle>
            <a:lvl1pPr algn="r">
              <a:defRPr sz="5800">
                <a:latin typeface="Arial" charset="0"/>
              </a:defRPr>
            </a:lvl1pPr>
          </a:lstStyle>
          <a:p>
            <a:pPr>
              <a:defRPr/>
            </a:pPr>
            <a:fld id="{7904FB46-1518-424F-96F2-DA9EF3C9CB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762375" rtl="0" eaLnBrk="0" fontAlgn="base" hangingPunct="0">
        <a:spcBef>
          <a:spcPct val="0"/>
        </a:spcBef>
        <a:spcAft>
          <a:spcPct val="0"/>
        </a:spcAft>
        <a:defRPr sz="18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3762375" rtl="0" eaLnBrk="0" fontAlgn="base" hangingPunct="0">
        <a:spcBef>
          <a:spcPct val="0"/>
        </a:spcBef>
        <a:spcAft>
          <a:spcPct val="0"/>
        </a:spcAft>
        <a:defRPr sz="18100">
          <a:solidFill>
            <a:schemeClr val="tx2"/>
          </a:solidFill>
          <a:latin typeface="Arial" pitchFamily="34" charset="0"/>
        </a:defRPr>
      </a:lvl2pPr>
      <a:lvl3pPr algn="ctr" defTabSz="3762375" rtl="0" eaLnBrk="0" fontAlgn="base" hangingPunct="0">
        <a:spcBef>
          <a:spcPct val="0"/>
        </a:spcBef>
        <a:spcAft>
          <a:spcPct val="0"/>
        </a:spcAft>
        <a:defRPr sz="18100">
          <a:solidFill>
            <a:schemeClr val="tx2"/>
          </a:solidFill>
          <a:latin typeface="Arial" pitchFamily="34" charset="0"/>
        </a:defRPr>
      </a:lvl3pPr>
      <a:lvl4pPr algn="ctr" defTabSz="3762375" rtl="0" eaLnBrk="0" fontAlgn="base" hangingPunct="0">
        <a:spcBef>
          <a:spcPct val="0"/>
        </a:spcBef>
        <a:spcAft>
          <a:spcPct val="0"/>
        </a:spcAft>
        <a:defRPr sz="18100">
          <a:solidFill>
            <a:schemeClr val="tx2"/>
          </a:solidFill>
          <a:latin typeface="Arial" pitchFamily="34" charset="0"/>
        </a:defRPr>
      </a:lvl4pPr>
      <a:lvl5pPr algn="ctr" defTabSz="3762375" rtl="0" eaLnBrk="0" fontAlgn="base" hangingPunct="0">
        <a:spcBef>
          <a:spcPct val="0"/>
        </a:spcBef>
        <a:spcAft>
          <a:spcPct val="0"/>
        </a:spcAft>
        <a:defRPr sz="18100">
          <a:solidFill>
            <a:schemeClr val="tx2"/>
          </a:solidFill>
          <a:latin typeface="Arial" pitchFamily="34" charset="0"/>
        </a:defRPr>
      </a:lvl5pPr>
      <a:lvl6pPr marL="457200" algn="ctr" defTabSz="3762375" rtl="0" fontAlgn="base">
        <a:spcBef>
          <a:spcPct val="0"/>
        </a:spcBef>
        <a:spcAft>
          <a:spcPct val="0"/>
        </a:spcAft>
        <a:defRPr sz="18100">
          <a:solidFill>
            <a:schemeClr val="tx2"/>
          </a:solidFill>
          <a:latin typeface="Arial" pitchFamily="34" charset="0"/>
        </a:defRPr>
      </a:lvl6pPr>
      <a:lvl7pPr marL="914400" algn="ctr" defTabSz="3762375" rtl="0" fontAlgn="base">
        <a:spcBef>
          <a:spcPct val="0"/>
        </a:spcBef>
        <a:spcAft>
          <a:spcPct val="0"/>
        </a:spcAft>
        <a:defRPr sz="18100">
          <a:solidFill>
            <a:schemeClr val="tx2"/>
          </a:solidFill>
          <a:latin typeface="Arial" pitchFamily="34" charset="0"/>
        </a:defRPr>
      </a:lvl7pPr>
      <a:lvl8pPr marL="1371600" algn="ctr" defTabSz="3762375" rtl="0" fontAlgn="base">
        <a:spcBef>
          <a:spcPct val="0"/>
        </a:spcBef>
        <a:spcAft>
          <a:spcPct val="0"/>
        </a:spcAft>
        <a:defRPr sz="18100">
          <a:solidFill>
            <a:schemeClr val="tx2"/>
          </a:solidFill>
          <a:latin typeface="Arial" pitchFamily="34" charset="0"/>
        </a:defRPr>
      </a:lvl8pPr>
      <a:lvl9pPr marL="1828800" algn="ctr" defTabSz="3762375" rtl="0" fontAlgn="base">
        <a:spcBef>
          <a:spcPct val="0"/>
        </a:spcBef>
        <a:spcAft>
          <a:spcPct val="0"/>
        </a:spcAft>
        <a:defRPr sz="18100">
          <a:solidFill>
            <a:schemeClr val="tx2"/>
          </a:solidFill>
          <a:latin typeface="Arial" pitchFamily="34" charset="0"/>
        </a:defRPr>
      </a:lvl9pPr>
    </p:titleStyle>
    <p:bodyStyle>
      <a:lvl1pPr marL="1411288" indent="-1411288" algn="l" defTabSz="3762375" rtl="0" eaLnBrk="0" fontAlgn="base" hangingPunct="0">
        <a:spcBef>
          <a:spcPct val="20000"/>
        </a:spcBef>
        <a:spcAft>
          <a:spcPct val="0"/>
        </a:spcAft>
        <a:buChar char="•"/>
        <a:defRPr sz="13200">
          <a:solidFill>
            <a:schemeClr val="tx1"/>
          </a:solidFill>
          <a:latin typeface="+mn-lt"/>
          <a:ea typeface="+mn-ea"/>
          <a:cs typeface="+mn-cs"/>
        </a:defRPr>
      </a:lvl1pPr>
      <a:lvl2pPr marL="3055938" indent="-1174750" algn="l" defTabSz="3762375" rtl="0" eaLnBrk="0" fontAlgn="base" hangingPunct="0">
        <a:spcBef>
          <a:spcPct val="20000"/>
        </a:spcBef>
        <a:spcAft>
          <a:spcPct val="0"/>
        </a:spcAft>
        <a:buChar char="–"/>
        <a:defRPr sz="11500">
          <a:solidFill>
            <a:schemeClr val="tx1"/>
          </a:solidFill>
          <a:latin typeface="+mn-lt"/>
        </a:defRPr>
      </a:lvl2pPr>
      <a:lvl3pPr marL="4702175" indent="-939800" algn="l" defTabSz="3762375" rtl="0" eaLnBrk="0" fontAlgn="base" hangingPunct="0">
        <a:spcBef>
          <a:spcPct val="20000"/>
        </a:spcBef>
        <a:spcAft>
          <a:spcPct val="0"/>
        </a:spcAft>
        <a:buChar char="•"/>
        <a:defRPr sz="9900">
          <a:solidFill>
            <a:schemeClr val="tx1"/>
          </a:solidFill>
          <a:latin typeface="+mn-lt"/>
        </a:defRPr>
      </a:lvl3pPr>
      <a:lvl4pPr marL="6583363" indent="-939800" algn="l" defTabSz="3762375" rtl="0" eaLnBrk="0" fontAlgn="base" hangingPunct="0">
        <a:spcBef>
          <a:spcPct val="20000"/>
        </a:spcBef>
        <a:spcAft>
          <a:spcPct val="0"/>
        </a:spcAft>
        <a:buChar char="–"/>
        <a:defRPr sz="8200">
          <a:solidFill>
            <a:schemeClr val="tx1"/>
          </a:solidFill>
          <a:latin typeface="+mn-lt"/>
        </a:defRPr>
      </a:lvl4pPr>
      <a:lvl5pPr marL="8464550" indent="-939800" algn="l" defTabSz="3762375" rtl="0" eaLnBrk="0" fontAlgn="base" hangingPunct="0">
        <a:spcBef>
          <a:spcPct val="20000"/>
        </a:spcBef>
        <a:spcAft>
          <a:spcPct val="0"/>
        </a:spcAft>
        <a:buChar char="»"/>
        <a:defRPr sz="8200">
          <a:solidFill>
            <a:schemeClr val="tx1"/>
          </a:solidFill>
          <a:latin typeface="+mn-lt"/>
        </a:defRPr>
      </a:lvl5pPr>
      <a:lvl6pPr marL="8921750" indent="-939800" algn="l" defTabSz="3762375" rtl="0" fontAlgn="base">
        <a:spcBef>
          <a:spcPct val="20000"/>
        </a:spcBef>
        <a:spcAft>
          <a:spcPct val="0"/>
        </a:spcAft>
        <a:buChar char="»"/>
        <a:defRPr sz="8200">
          <a:solidFill>
            <a:schemeClr val="tx1"/>
          </a:solidFill>
          <a:latin typeface="+mn-lt"/>
        </a:defRPr>
      </a:lvl6pPr>
      <a:lvl7pPr marL="9378950" indent="-939800" algn="l" defTabSz="3762375" rtl="0" fontAlgn="base">
        <a:spcBef>
          <a:spcPct val="20000"/>
        </a:spcBef>
        <a:spcAft>
          <a:spcPct val="0"/>
        </a:spcAft>
        <a:buChar char="»"/>
        <a:defRPr sz="8200">
          <a:solidFill>
            <a:schemeClr val="tx1"/>
          </a:solidFill>
          <a:latin typeface="+mn-lt"/>
        </a:defRPr>
      </a:lvl7pPr>
      <a:lvl8pPr marL="9836150" indent="-939800" algn="l" defTabSz="3762375" rtl="0" fontAlgn="base">
        <a:spcBef>
          <a:spcPct val="20000"/>
        </a:spcBef>
        <a:spcAft>
          <a:spcPct val="0"/>
        </a:spcAft>
        <a:buChar char="»"/>
        <a:defRPr sz="8200">
          <a:solidFill>
            <a:schemeClr val="tx1"/>
          </a:solidFill>
          <a:latin typeface="+mn-lt"/>
        </a:defRPr>
      </a:lvl8pPr>
      <a:lvl9pPr marL="10293350" indent="-939800" algn="l" defTabSz="3762375" rtl="0" fontAlgn="base">
        <a:spcBef>
          <a:spcPct val="20000"/>
        </a:spcBef>
        <a:spcAft>
          <a:spcPct val="0"/>
        </a:spcAft>
        <a:buChar char="»"/>
        <a:defRPr sz="8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13" Type="http://schemas.openxmlformats.org/officeDocument/2006/relationships/image" Target="../media/image9.jpeg"/><Relationship Id="rId18" Type="http://schemas.openxmlformats.org/officeDocument/2006/relationships/image" Target="../media/image14.png"/><Relationship Id="rId3" Type="http://schemas.openxmlformats.org/officeDocument/2006/relationships/image" Target="../media/image1.png"/><Relationship Id="rId21" Type="http://schemas.openxmlformats.org/officeDocument/2006/relationships/image" Target="../media/image17.jpe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jpe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24" Type="http://schemas.microsoft.com/office/2007/relationships/hdphoto" Target="../media/hdphoto1.wdp"/><Relationship Id="rId5" Type="http://schemas.openxmlformats.org/officeDocument/2006/relationships/image" Target="../media/image2.png"/><Relationship Id="rId15" Type="http://schemas.openxmlformats.org/officeDocument/2006/relationships/image" Target="../media/image11.jpeg"/><Relationship Id="rId23" Type="http://schemas.openxmlformats.org/officeDocument/2006/relationships/image" Target="../media/image19.jpe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5.jpeg"/><Relationship Id="rId14" Type="http://schemas.openxmlformats.org/officeDocument/2006/relationships/image" Target="../media/image10.jpeg"/><Relationship Id="rId2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Rectangle 40"/>
          <p:cNvSpPr>
            <a:spLocks noChangeArrowheads="1"/>
          </p:cNvSpPr>
          <p:nvPr/>
        </p:nvSpPr>
        <p:spPr bwMode="auto">
          <a:xfrm>
            <a:off x="7814892" y="910519"/>
            <a:ext cx="30718245" cy="4589664"/>
          </a:xfrm>
          <a:prstGeom prst="rect">
            <a:avLst/>
          </a:prstGeom>
          <a:solidFill>
            <a:srgbClr val="008000"/>
          </a:solidFill>
          <a:ln w="5397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0" dirty="0">
                <a:solidFill>
                  <a:srgbClr val="FFFF00"/>
                </a:solidFill>
                <a:latin typeface="Arial Black" panose="020B0A04020102020204" pitchFamily="34" charset="0"/>
              </a:rPr>
              <a:t>Metabolism Core</a:t>
            </a:r>
          </a:p>
        </p:txBody>
      </p:sp>
      <p:sp>
        <p:nvSpPr>
          <p:cNvPr id="2052" name="Rectangle 67"/>
          <p:cNvSpPr>
            <a:spLocks noChangeArrowheads="1"/>
          </p:cNvSpPr>
          <p:nvPr/>
        </p:nvSpPr>
        <p:spPr bwMode="auto">
          <a:xfrm>
            <a:off x="0" y="685800"/>
            <a:ext cx="49377600" cy="31851600"/>
          </a:xfrm>
          <a:prstGeom prst="rect">
            <a:avLst/>
          </a:prstGeom>
          <a:noFill/>
          <a:ln w="149225" cmpd="dbl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4" name="Picture 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58" y="1070468"/>
            <a:ext cx="6248400" cy="148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3" name="Rectangle 3500"/>
          <p:cNvSpPr>
            <a:spLocks noChangeArrowheads="1"/>
          </p:cNvSpPr>
          <p:nvPr/>
        </p:nvSpPr>
        <p:spPr bwMode="auto">
          <a:xfrm>
            <a:off x="1704224" y="7339670"/>
            <a:ext cx="7772400" cy="895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defTabSz="3762375"/>
            <a:r>
              <a:rPr lang="en-US" sz="4800" b="1" u="sng" dirty="0">
                <a:solidFill>
                  <a:srgbClr val="000000"/>
                </a:solidFill>
              </a:rPr>
              <a:t>I.  Hormones/analytical</a:t>
            </a:r>
          </a:p>
          <a:p>
            <a:pPr marL="342900" indent="-342900" algn="ctr" defTabSz="3762375"/>
            <a:endParaRPr lang="en-US" sz="4800" u="sng" dirty="0">
              <a:solidFill>
                <a:srgbClr val="000000"/>
              </a:solidFill>
            </a:endParaRPr>
          </a:p>
          <a:p>
            <a:pPr defTabSz="3762375"/>
            <a:r>
              <a:rPr lang="en-US" sz="4800" dirty="0">
                <a:solidFill>
                  <a:srgbClr val="000000"/>
                </a:solidFill>
              </a:rPr>
              <a:t>Hormones</a:t>
            </a:r>
          </a:p>
          <a:p>
            <a:pPr defTabSz="3762375"/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Cytokines</a:t>
            </a:r>
          </a:p>
          <a:p>
            <a:pPr defTabSz="3762375"/>
            <a:r>
              <a:rPr lang="en-US" sz="4800" dirty="0">
                <a:solidFill>
                  <a:srgbClr val="000000"/>
                </a:solidFill>
              </a:rPr>
              <a:t>Glucose</a:t>
            </a:r>
          </a:p>
          <a:p>
            <a:pPr defTabSz="3762375"/>
            <a:r>
              <a:rPr lang="en-US" sz="4800" dirty="0">
                <a:solidFill>
                  <a:srgbClr val="000000"/>
                </a:solidFill>
              </a:rPr>
              <a:t>A1C</a:t>
            </a:r>
          </a:p>
          <a:p>
            <a:pPr defTabSz="3762375"/>
            <a:r>
              <a:rPr lang="en-US" sz="4800" dirty="0">
                <a:solidFill>
                  <a:srgbClr val="000000"/>
                </a:solidFill>
              </a:rPr>
              <a:t>Lipids</a:t>
            </a:r>
          </a:p>
          <a:p>
            <a:pPr defTabSz="3762375"/>
            <a:r>
              <a:rPr lang="en-US" sz="4800" dirty="0">
                <a:solidFill>
                  <a:srgbClr val="000000"/>
                </a:solidFill>
              </a:rPr>
              <a:t>Multiplex (MSD)</a:t>
            </a:r>
          </a:p>
          <a:p>
            <a:pPr defTabSz="3762375"/>
            <a:r>
              <a:rPr lang="en-US" sz="4800" dirty="0">
                <a:solidFill>
                  <a:srgbClr val="000000"/>
                </a:solidFill>
              </a:rPr>
              <a:t>FDA certified analyzers</a:t>
            </a:r>
          </a:p>
          <a:p>
            <a:pPr defTabSz="3762375"/>
            <a:r>
              <a:rPr lang="en-US" sz="4800" dirty="0">
                <a:solidFill>
                  <a:srgbClr val="000000"/>
                </a:solidFill>
              </a:rPr>
              <a:t>ELISA</a:t>
            </a:r>
          </a:p>
          <a:p>
            <a:pPr defTabSz="3762375"/>
            <a:r>
              <a:rPr lang="en-US" sz="4800" dirty="0">
                <a:solidFill>
                  <a:srgbClr val="000000"/>
                </a:solidFill>
              </a:rPr>
              <a:t>RIA</a:t>
            </a:r>
          </a:p>
          <a:p>
            <a:pPr defTabSz="3762375"/>
            <a:r>
              <a:rPr lang="en-US" sz="4800" dirty="0">
                <a:solidFill>
                  <a:srgbClr val="000000"/>
                </a:solidFill>
              </a:rPr>
              <a:t>Human/animal</a:t>
            </a:r>
          </a:p>
        </p:txBody>
      </p:sp>
      <p:graphicFrame>
        <p:nvGraphicFramePr>
          <p:cNvPr id="2068" name="Object 28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0818321"/>
              </p:ext>
            </p:extLst>
          </p:nvPr>
        </p:nvGraphicFramePr>
        <p:xfrm>
          <a:off x="45360632" y="1040484"/>
          <a:ext cx="2658058" cy="2531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800741" imgH="2638095" progId="">
                  <p:embed/>
                </p:oleObj>
              </mc:Choice>
              <mc:Fallback>
                <p:oleObj r:id="rId4" imgW="2800741" imgH="2638095" progId="">
                  <p:embed/>
                  <p:pic>
                    <p:nvPicPr>
                      <p:cNvPr id="2068" name="Object 2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60632" y="1040484"/>
                        <a:ext cx="2658058" cy="253158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9" name="Rectangle 136"/>
          <p:cNvSpPr>
            <a:spLocks noChangeArrowheads="1"/>
          </p:cNvSpPr>
          <p:nvPr/>
        </p:nvSpPr>
        <p:spPr bwMode="auto">
          <a:xfrm>
            <a:off x="723900" y="14635163"/>
            <a:ext cx="493776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93" name="Rectangle 411"/>
          <p:cNvSpPr>
            <a:spLocks noChangeArrowheads="1"/>
          </p:cNvSpPr>
          <p:nvPr/>
        </p:nvSpPr>
        <p:spPr bwMode="auto">
          <a:xfrm>
            <a:off x="0" y="0"/>
            <a:ext cx="493776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94" name="Rectangle 413"/>
          <p:cNvSpPr>
            <a:spLocks noChangeArrowheads="1"/>
          </p:cNvSpPr>
          <p:nvPr/>
        </p:nvSpPr>
        <p:spPr bwMode="auto">
          <a:xfrm>
            <a:off x="0" y="0"/>
            <a:ext cx="493776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95" name="Rectangle 415"/>
          <p:cNvSpPr>
            <a:spLocks noChangeArrowheads="1"/>
          </p:cNvSpPr>
          <p:nvPr/>
        </p:nvSpPr>
        <p:spPr bwMode="auto">
          <a:xfrm>
            <a:off x="0" y="0"/>
            <a:ext cx="493776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97" name="Rectangle 417"/>
          <p:cNvSpPr>
            <a:spLocks noChangeArrowheads="1"/>
          </p:cNvSpPr>
          <p:nvPr/>
        </p:nvSpPr>
        <p:spPr bwMode="auto">
          <a:xfrm>
            <a:off x="0" y="0"/>
            <a:ext cx="493776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0" y="2910703"/>
            <a:ext cx="2625431" cy="282891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84990" y="6094626"/>
            <a:ext cx="10756707" cy="13352218"/>
          </a:xfrm>
          <a:prstGeom prst="roundRect">
            <a:avLst/>
          </a:prstGeom>
          <a:noFill/>
          <a:ln w="254000" cmpd="tri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914400" y="20073160"/>
            <a:ext cx="10627298" cy="11837926"/>
          </a:xfrm>
          <a:prstGeom prst="roundRect">
            <a:avLst/>
          </a:prstGeom>
          <a:noFill/>
          <a:ln w="254000" cmpd="tri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9175770" y="6129362"/>
            <a:ext cx="9714605" cy="15771086"/>
          </a:xfrm>
          <a:prstGeom prst="roundRect">
            <a:avLst/>
          </a:prstGeom>
          <a:noFill/>
          <a:ln w="254000" cmpd="tri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9175769" y="22658136"/>
            <a:ext cx="9714605" cy="9121576"/>
          </a:xfrm>
          <a:prstGeom prst="roundRect">
            <a:avLst/>
          </a:prstGeom>
          <a:noFill/>
          <a:ln w="254000" cmpd="tri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976435" y="20667603"/>
            <a:ext cx="9249648" cy="889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 Insulin sensitivity/secretion</a:t>
            </a:r>
          </a:p>
          <a:p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Insulin sensitivity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Intravenous glucose tolerance test (IVGTT)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Mixed meal tolerance test (MMTT)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Oral glucose tolerance test (OGTT)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Mathematical modeling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β-cell response to glucose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IVGTT, OGTT, MMTT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Mathematical modeling</a:t>
            </a:r>
          </a:p>
          <a:p>
            <a:pPr lvl="1"/>
            <a:endParaRPr lang="en-US" sz="5400" dirty="0"/>
          </a:p>
          <a:p>
            <a:pPr lvl="1"/>
            <a:r>
              <a:rPr lang="en-US" dirty="0"/>
              <a:t>	</a:t>
            </a: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8883209"/>
              </p:ext>
            </p:extLst>
          </p:nvPr>
        </p:nvGraphicFramePr>
        <p:xfrm>
          <a:off x="4087003" y="27784345"/>
          <a:ext cx="4335046" cy="35051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4.0 Graph" r:id="rId7" imgW="6653880" imgH="5380200" progId="JandelGraphicObject.2">
                  <p:embed/>
                </p:oleObj>
              </mc:Choice>
              <mc:Fallback>
                <p:oleObj name="SPW 4.0 Graph" r:id="rId7" imgW="6653880" imgH="5380200" progId="JandelGraphicObject.2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7003" y="27784345"/>
                        <a:ext cx="4335046" cy="35051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39429259" y="7031171"/>
            <a:ext cx="9033942" cy="89562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 u="sng" dirty="0">
                <a:latin typeface="Arial"/>
                <a:cs typeface="Arial"/>
              </a:rPr>
              <a:t>V.  Body Composition</a:t>
            </a:r>
          </a:p>
          <a:p>
            <a:endParaRPr lang="en-US" sz="4800" dirty="0"/>
          </a:p>
          <a:p>
            <a:r>
              <a:rPr lang="en-US" sz="4800" dirty="0"/>
              <a:t>Dual-energy X-ray           absorptiometry (DXA)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4800" dirty="0"/>
              <a:t>Total fat, lean, bone mass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4800" dirty="0"/>
              <a:t>Bone density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4800" dirty="0"/>
              <a:t>Visceral fat</a:t>
            </a:r>
          </a:p>
          <a:p>
            <a:r>
              <a:rPr lang="en-US" sz="4800" dirty="0"/>
              <a:t>CT/MRI scan analysis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4800" dirty="0"/>
              <a:t>Fat distribution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4800" dirty="0"/>
              <a:t>Regional tissue composition</a:t>
            </a:r>
          </a:p>
          <a:p>
            <a:r>
              <a:rPr lang="en-US" sz="4800" dirty="0"/>
              <a:t>Total body water</a:t>
            </a:r>
          </a:p>
          <a:p>
            <a:r>
              <a:rPr lang="en-US" sz="4800" dirty="0"/>
              <a:t>BIA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777536" y="7031171"/>
            <a:ext cx="12664031" cy="160043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 u="sng" dirty="0">
                <a:latin typeface="Arial" panose="020B0604020202020204" pitchFamily="34" charset="0"/>
                <a:cs typeface="Arial" panose="020B0604020202020204" pitchFamily="34" charset="0"/>
              </a:rPr>
              <a:t>III. Energy Expenditure</a:t>
            </a:r>
          </a:p>
          <a:p>
            <a:pPr marL="1371600" indent="-1371600">
              <a:buAutoNum type="romanUcPeriod" startAt="4"/>
            </a:pPr>
            <a:endParaRPr lang="en-US" sz="4800" dirty="0"/>
          </a:p>
          <a:p>
            <a:r>
              <a:rPr lang="en-US" sz="4800" dirty="0"/>
              <a:t>Doubly-labeled water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4800" dirty="0"/>
              <a:t>Total energy expenditure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4800" dirty="0"/>
              <a:t>Activity-related EE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4800" dirty="0">
                <a:latin typeface="Arial"/>
                <a:cs typeface="Arial"/>
              </a:rPr>
              <a:t>Free-living (2 weeks)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endParaRPr lang="en-US" sz="4800" dirty="0">
              <a:latin typeface="Arial"/>
              <a:cs typeface="Arial"/>
            </a:endParaRPr>
          </a:p>
          <a:p>
            <a:r>
              <a:rPr lang="en-US" sz="4800" dirty="0">
                <a:latin typeface="Arial"/>
                <a:cs typeface="Arial"/>
              </a:rPr>
              <a:t>Indirect calorimetry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4800" dirty="0"/>
              <a:t>Canopy: Resting EE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4800" dirty="0"/>
              <a:t>Whole-room</a:t>
            </a:r>
          </a:p>
          <a:p>
            <a:pPr marL="1600200" lvl="2" indent="-685800">
              <a:buFont typeface="Courier New" panose="020B0604020202020204" pitchFamily="34" charset="0"/>
              <a:buChar char="o"/>
            </a:pPr>
            <a:r>
              <a:rPr lang="en-US" sz="4800" dirty="0">
                <a:latin typeface="Arial"/>
                <a:cs typeface="Arial"/>
              </a:rPr>
              <a:t>New, state of the art calorimetry chambers</a:t>
            </a:r>
          </a:p>
          <a:p>
            <a:pPr marL="2057400" lvl="3" indent="-685800">
              <a:buFont typeface="Wingdings"/>
              <a:buChar char="§"/>
            </a:pPr>
            <a:r>
              <a:rPr lang="en-US" sz="4800" dirty="0">
                <a:latin typeface="Arial"/>
                <a:cs typeface="Arial"/>
              </a:rPr>
              <a:t>Flex room for short tests</a:t>
            </a:r>
          </a:p>
          <a:p>
            <a:pPr marL="2057400" lvl="3" indent="-685800">
              <a:buFont typeface="Wingdings"/>
              <a:buChar char="§"/>
            </a:pPr>
            <a:r>
              <a:rPr lang="en-US" sz="4800" dirty="0">
                <a:latin typeface="Arial"/>
                <a:cs typeface="Arial"/>
              </a:rPr>
              <a:t>Large chamber for long daytime/overnight tests</a:t>
            </a:r>
            <a:endParaRPr lang="en-US" sz="4800" dirty="0">
              <a:cs typeface="Arial" charset="0"/>
            </a:endParaRPr>
          </a:p>
          <a:p>
            <a:pPr marL="2057400" lvl="3" indent="-685800">
              <a:buFont typeface="Wingdings"/>
              <a:buChar char="§"/>
            </a:pPr>
            <a:r>
              <a:rPr lang="en-US" sz="4800" dirty="0">
                <a:latin typeface="Arial"/>
                <a:cs typeface="Arial"/>
              </a:rPr>
              <a:t>Pediatric chamber</a:t>
            </a:r>
            <a:endParaRPr lang="en-US" sz="4800" dirty="0">
              <a:cs typeface="Arial" charset="0"/>
            </a:endParaRPr>
          </a:p>
          <a:p>
            <a:pPr marL="1600200" lvl="2" indent="-685800">
              <a:buFont typeface="Courier New" panose="020B0604020202020204" pitchFamily="34" charset="0"/>
              <a:buChar char="o"/>
            </a:pPr>
            <a:r>
              <a:rPr lang="en-US" sz="4800" dirty="0">
                <a:latin typeface="Arial"/>
                <a:cs typeface="Arial"/>
              </a:rPr>
              <a:t>Total, resting, sleeping EE</a:t>
            </a:r>
            <a:endParaRPr lang="en-US" sz="4800" dirty="0">
              <a:cs typeface="Arial"/>
            </a:endParaRPr>
          </a:p>
          <a:p>
            <a:pPr marL="1600200" lvl="2" indent="-685800">
              <a:buFont typeface="Courier New" panose="020B0604020202020204" pitchFamily="34" charset="0"/>
              <a:buChar char="o"/>
            </a:pPr>
            <a:r>
              <a:rPr lang="en-US" sz="4800" dirty="0">
                <a:latin typeface="Arial"/>
                <a:cs typeface="Arial"/>
              </a:rPr>
              <a:t>Substrate oxidation</a:t>
            </a:r>
            <a:endParaRPr lang="en-US" sz="4800" dirty="0">
              <a:cs typeface="Arial"/>
            </a:endParaRPr>
          </a:p>
          <a:p>
            <a:pPr marL="1600200" lvl="2" indent="-685800">
              <a:buFont typeface="Courier New" panose="020B0604020202020204" pitchFamily="34" charset="0"/>
              <a:buChar char="o"/>
            </a:pPr>
            <a:r>
              <a:rPr lang="en-US" sz="4800" dirty="0">
                <a:latin typeface="Arial"/>
                <a:cs typeface="Arial"/>
              </a:rPr>
              <a:t>Exercise metabolism</a:t>
            </a:r>
            <a:endParaRPr lang="en-US" sz="4800" dirty="0">
              <a:cs typeface="Arial" charset="0"/>
            </a:endParaRPr>
          </a:p>
          <a:p>
            <a:pPr marL="1600200" lvl="2" indent="-685800">
              <a:buFont typeface="Courier New" panose="020B0604020202020204" pitchFamily="34" charset="0"/>
              <a:buChar char="o"/>
            </a:pPr>
            <a:r>
              <a:rPr lang="en-US" sz="4800" dirty="0">
                <a:latin typeface="Arial"/>
                <a:cs typeface="Arial"/>
              </a:rPr>
              <a:t>Postprandial metabolism</a:t>
            </a:r>
            <a:endParaRPr lang="en-US" sz="4800" dirty="0">
              <a:cs typeface="Arial" charset="0"/>
            </a:endParaRPr>
          </a:p>
          <a:p>
            <a:endParaRPr lang="en-US" dirty="0"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561784" y="23440541"/>
            <a:ext cx="10101265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Core Personnel and Contact Information</a:t>
            </a:r>
          </a:p>
          <a:p>
            <a:endParaRPr lang="en-US" sz="3600" b="1" u="sng" dirty="0"/>
          </a:p>
          <a:p>
            <a:r>
              <a:rPr lang="en-US" sz="3600" b="1" dirty="0"/>
              <a:t>Director</a:t>
            </a:r>
            <a:r>
              <a:rPr lang="en-US" sz="3600" dirty="0"/>
              <a:t>:  Dr. Barbara Gower</a:t>
            </a:r>
          </a:p>
          <a:p>
            <a:r>
              <a:rPr lang="en-US" sz="3600" dirty="0"/>
              <a:t>	</a:t>
            </a:r>
            <a:r>
              <a:rPr lang="en-US" sz="3600" dirty="0">
                <a:solidFill>
                  <a:schemeClr val="tx2"/>
                </a:solidFill>
              </a:rPr>
              <a:t>bgower@uab.edu,</a:t>
            </a:r>
            <a:r>
              <a:rPr lang="en-US" sz="3600" dirty="0"/>
              <a:t> 934-4087</a:t>
            </a:r>
          </a:p>
          <a:p>
            <a:r>
              <a:rPr lang="en-US" sz="3600" b="1" dirty="0"/>
              <a:t>Analytical (Webb 337):</a:t>
            </a:r>
          </a:p>
          <a:p>
            <a:r>
              <a:rPr lang="en-US" sz="3600" dirty="0"/>
              <a:t>	Heather Hunter hlhunter@uab.edu</a:t>
            </a:r>
          </a:p>
          <a:p>
            <a:r>
              <a:rPr lang="en-US" sz="3600" dirty="0"/>
              <a:t>	Cindy Zeng</a:t>
            </a:r>
          </a:p>
          <a:p>
            <a:r>
              <a:rPr lang="en-US" sz="3600" dirty="0"/>
              <a:t>	Nikki Bush</a:t>
            </a:r>
          </a:p>
          <a:p>
            <a:r>
              <a:rPr lang="en-US" sz="3600" dirty="0"/>
              <a:t>	Jono Blackburn</a:t>
            </a:r>
          </a:p>
          <a:p>
            <a:r>
              <a:rPr lang="en-US" sz="3600" b="1" dirty="0"/>
              <a:t>Body Composition/Energy Expenditure:</a:t>
            </a:r>
          </a:p>
          <a:p>
            <a:r>
              <a:rPr lang="en-US" sz="3600" dirty="0"/>
              <a:t>	Robert Petri (Webb 412) </a:t>
            </a:r>
          </a:p>
          <a:p>
            <a:r>
              <a:rPr lang="en-US" sz="3600" b="1" dirty="0"/>
              <a:t>Physical Activity (Webb </a:t>
            </a:r>
          </a:p>
          <a:p>
            <a:r>
              <a:rPr lang="en-US" sz="3600" b="1" dirty="0"/>
              <a:t>	</a:t>
            </a:r>
            <a:r>
              <a:rPr lang="en-US" sz="3600" dirty="0"/>
              <a:t>David Bryan dbryan@uab.edu</a:t>
            </a:r>
          </a:p>
        </p:txBody>
      </p:sp>
      <p:pic>
        <p:nvPicPr>
          <p:cNvPr id="83" name="Picture 5" descr="Ct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3021" y="17617123"/>
            <a:ext cx="4310179" cy="323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" name="Picture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8036" y="15487453"/>
            <a:ext cx="3724851" cy="1879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90" name="Picture 1" descr="image00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093" y="1138689"/>
            <a:ext cx="5372151" cy="207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 descr="CCTS_big-logo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771" y="3188214"/>
            <a:ext cx="2110487" cy="238374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947" y="14768922"/>
            <a:ext cx="4401478" cy="330110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4373" y="17617122"/>
            <a:ext cx="4196089" cy="323291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026" y="21979248"/>
            <a:ext cx="5909637" cy="4474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461" y="8640023"/>
            <a:ext cx="4386288" cy="43862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A9537F-B7F6-23D8-E829-8350BC91B4CB}"/>
              </a:ext>
            </a:extLst>
          </p:cNvPr>
          <p:cNvSpPr txBox="1"/>
          <p:nvPr/>
        </p:nvSpPr>
        <p:spPr>
          <a:xfrm flipH="1">
            <a:off x="39175771" y="3825124"/>
            <a:ext cx="9714605" cy="1756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Institutional Research Core Facilities (IRCP)</a:t>
            </a:r>
          </a:p>
        </p:txBody>
      </p:sp>
      <p:pic>
        <p:nvPicPr>
          <p:cNvPr id="4" name="Picture 3" descr="A exercise bike in a glass case&#10;&#10;Description automatically generated">
            <a:extLst>
              <a:ext uri="{FF2B5EF4-FFF2-40B4-BE49-F238E27FC236}">
                <a16:creationId xmlns:a16="http://schemas.microsoft.com/office/drawing/2014/main" id="{B7C57F0B-69DE-A66C-D311-333DA22332D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742043" y="21979248"/>
            <a:ext cx="5860058" cy="4307107"/>
          </a:xfrm>
          <a:prstGeom prst="rect">
            <a:avLst/>
          </a:prstGeom>
        </p:spPr>
      </p:pic>
      <p:pic>
        <p:nvPicPr>
          <p:cNvPr id="5" name="Picture 4" descr="A room with a bed and a television&#10;&#10;Description automatically generated">
            <a:extLst>
              <a:ext uri="{FF2B5EF4-FFF2-40B4-BE49-F238E27FC236}">
                <a16:creationId xmlns:a16="http://schemas.microsoft.com/office/drawing/2014/main" id="{310A4C7D-7B24-9F4E-2255-37876248CEC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742043" y="26731695"/>
            <a:ext cx="5965247" cy="4290950"/>
          </a:xfrm>
          <a:prstGeom prst="rect">
            <a:avLst/>
          </a:prstGeom>
        </p:spPr>
      </p:pic>
      <p:pic>
        <p:nvPicPr>
          <p:cNvPr id="6" name="Picture 5" descr="A person standing at a reception desk&#10;&#10;Description automatically generated">
            <a:extLst>
              <a:ext uri="{FF2B5EF4-FFF2-40B4-BE49-F238E27FC236}">
                <a16:creationId xmlns:a16="http://schemas.microsoft.com/office/drawing/2014/main" id="{9631A3A1-5811-B2E3-4A61-01BBEB8259F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397483" y="27101994"/>
            <a:ext cx="5885819" cy="3614028"/>
          </a:xfrm>
          <a:prstGeom prst="rect">
            <a:avLst/>
          </a:prstGeom>
        </p:spPr>
      </p:pic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2B673A56-E9ED-468A-48A4-8EE0D81CAD8E}"/>
              </a:ext>
            </a:extLst>
          </p:cNvPr>
          <p:cNvSpPr/>
          <p:nvPr/>
        </p:nvSpPr>
        <p:spPr>
          <a:xfrm>
            <a:off x="11949983" y="6186705"/>
            <a:ext cx="13785887" cy="25821176"/>
          </a:xfrm>
          <a:prstGeom prst="roundRect">
            <a:avLst/>
          </a:prstGeom>
          <a:noFill/>
          <a:ln w="254000" cmpd="tri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24BE12-0603-3E60-7CD2-E7A35936AE9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991193" y="6129362"/>
            <a:ext cx="12899127" cy="258211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204654-9127-ADCF-93F2-04CC339B7406}"/>
              </a:ext>
            </a:extLst>
          </p:cNvPr>
          <p:cNvSpPr txBox="1"/>
          <p:nvPr/>
        </p:nvSpPr>
        <p:spPr>
          <a:xfrm rot="10800000" flipH="1" flipV="1">
            <a:off x="27248293" y="6970338"/>
            <a:ext cx="10384926" cy="11910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indent="-1371600">
              <a:buAutoNum type="romanUcPeriod" startAt="4"/>
            </a:pPr>
            <a:r>
              <a:rPr lang="en-US" sz="4800" b="1" u="sng" dirty="0"/>
              <a:t>Physical Activity</a:t>
            </a:r>
          </a:p>
          <a:p>
            <a:r>
              <a:rPr lang="en-US" sz="4800" dirty="0"/>
              <a:t>					</a:t>
            </a:r>
          </a:p>
          <a:p>
            <a:r>
              <a:rPr lang="en-US" sz="4800" dirty="0"/>
              <a:t>VO2 MAX</a:t>
            </a:r>
          </a:p>
          <a:p>
            <a:r>
              <a:rPr lang="en-US" sz="4800" dirty="0"/>
              <a:t>Submaximal exercise testing</a:t>
            </a:r>
          </a:p>
          <a:p>
            <a:r>
              <a:rPr lang="en-US" sz="4800" dirty="0"/>
              <a:t>Strength tests</a:t>
            </a:r>
          </a:p>
          <a:p>
            <a:r>
              <a:rPr lang="en-US" sz="4800" dirty="0"/>
              <a:t>Functional testing</a:t>
            </a:r>
          </a:p>
          <a:p>
            <a:r>
              <a:rPr lang="en-US" sz="4800" dirty="0"/>
              <a:t>EMG measurement of ease during 	standing, walking, carrying</a:t>
            </a:r>
          </a:p>
          <a:p>
            <a:r>
              <a:rPr lang="en-US" sz="4800" dirty="0"/>
              <a:t>Supervised resistance or aerobic 	training for individuals or </a:t>
            </a:r>
            <a:r>
              <a:rPr lang="en-US" sz="4800"/>
              <a:t>small 	groups</a:t>
            </a:r>
            <a:endParaRPr lang="en-US" sz="4800" dirty="0"/>
          </a:p>
          <a:p>
            <a:r>
              <a:rPr lang="en-US" sz="4800" dirty="0"/>
              <a:t>Accelerometry</a:t>
            </a:r>
          </a:p>
          <a:p>
            <a:r>
              <a:rPr lang="en-US" sz="4800" dirty="0"/>
              <a:t>Arterial elasticity testing</a:t>
            </a:r>
          </a:p>
          <a:p>
            <a:r>
              <a:rPr lang="en-US" sz="4800" dirty="0"/>
              <a:t>Hypoxia testing</a:t>
            </a:r>
          </a:p>
          <a:p>
            <a:r>
              <a:rPr lang="en-US" sz="4800" dirty="0"/>
              <a:t>Grant preparation assistance</a:t>
            </a:r>
          </a:p>
          <a:p>
            <a:r>
              <a:rPr lang="en-US" sz="4800" dirty="0"/>
              <a:t>Consultation with researchers </a:t>
            </a:r>
          </a:p>
        </p:txBody>
      </p:sp>
      <p:pic>
        <p:nvPicPr>
          <p:cNvPr id="19" name="Picture 18" descr="Ballistic Throw.JPG">
            <a:extLst>
              <a:ext uri="{FF2B5EF4-FFF2-40B4-BE49-F238E27FC236}">
                <a16:creationId xmlns:a16="http://schemas.microsoft.com/office/drawing/2014/main" id="{E5F9D4F5-09CD-55A2-FD93-F47BE2F9885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971372" y="20967596"/>
            <a:ext cx="4840313" cy="33621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4" name="Picture 23" descr="IMG_8746.JPG">
            <a:extLst>
              <a:ext uri="{FF2B5EF4-FFF2-40B4-BE49-F238E27FC236}">
                <a16:creationId xmlns:a16="http://schemas.microsoft.com/office/drawing/2014/main" id="{F8D35CBB-E6A0-AB4F-92D1-869849B08BC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083144" y="20925585"/>
            <a:ext cx="5016444" cy="32554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7" name="Picture 26" descr="Leg Press shot.jpg">
            <a:extLst>
              <a:ext uri="{FF2B5EF4-FFF2-40B4-BE49-F238E27FC236}">
                <a16:creationId xmlns:a16="http://schemas.microsoft.com/office/drawing/2014/main" id="{A96078EC-99FB-7CD7-CE65-F8B1579D46E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colorTemperature colorTemp="6100"/>
                    </a14:imgEffect>
                    <a14:imgEffect>
                      <a14:brightnessContrast bright="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71372" y="25948062"/>
            <a:ext cx="5023121" cy="334874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8" name="Picture 27" descr="Bike shot.jpg">
            <a:extLst>
              <a:ext uri="{FF2B5EF4-FFF2-40B4-BE49-F238E27FC236}">
                <a16:creationId xmlns:a16="http://schemas.microsoft.com/office/drawing/2014/main" id="{E629AB67-ED24-B195-8C9F-D0552C44B1D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7156085" y="25911230"/>
            <a:ext cx="4943503" cy="32554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298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1650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8825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285</Words>
  <Application>Microsoft Office PowerPoint</Application>
  <PresentationFormat>Custom</PresentationFormat>
  <Paragraphs>82</Paragraphs>
  <Slides>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Courier New</vt:lpstr>
      <vt:lpstr>Arial</vt:lpstr>
      <vt:lpstr>Wingdings</vt:lpstr>
      <vt:lpstr>Arial Black</vt:lpstr>
      <vt:lpstr>Default Design</vt:lpstr>
      <vt:lpstr>SPW 4.0 Graph</vt:lpstr>
      <vt:lpstr>PowerPoint Presentation</vt:lpstr>
      <vt:lpstr>PowerPoint Presentation</vt:lpstr>
    </vt:vector>
  </TitlesOfParts>
  <Company>Graphicsland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your poster can be placed here a second line can be added or leave it blank Your name can go here, another name, someone else, person here University Name and City can go here</dc:title>
  <dc:creator>Cindy Kranz</dc:creator>
  <cp:lastModifiedBy>Hunter, Heather Lynn</cp:lastModifiedBy>
  <cp:revision>16</cp:revision>
  <cp:lastPrinted>2017-09-08T15:30:43Z</cp:lastPrinted>
  <dcterms:created xsi:type="dcterms:W3CDTF">2002-10-10T16:34:14Z</dcterms:created>
  <dcterms:modified xsi:type="dcterms:W3CDTF">2024-11-08T17:44:42Z</dcterms:modified>
</cp:coreProperties>
</file>