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</p:sldIdLst>
  <p:sldSz cx="43891200" cy="32918400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128016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256032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384048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512064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6400800" algn="l" defTabSz="1280160" rtl="0" eaLnBrk="1" latinLnBrk="0" hangingPunct="1">
      <a:defRPr sz="7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7680960" algn="l" defTabSz="1280160" rtl="0" eaLnBrk="1" latinLnBrk="0" hangingPunct="1">
      <a:defRPr sz="7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8961120" algn="l" defTabSz="1280160" rtl="0" eaLnBrk="1" latinLnBrk="0" hangingPunct="1">
      <a:defRPr sz="7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10241280" algn="l" defTabSz="1280160" rtl="0" eaLnBrk="1" latinLnBrk="0" hangingPunct="1">
      <a:defRPr sz="7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5184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B3C"/>
    <a:srgbClr val="FFED9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1"/>
    <p:restoredTop sz="95673"/>
  </p:normalViewPr>
  <p:slideViewPr>
    <p:cSldViewPr>
      <p:cViewPr>
        <p:scale>
          <a:sx n="97" d="100"/>
          <a:sy n="97" d="100"/>
        </p:scale>
        <p:origin x="-16768" y="-14136"/>
      </p:cViewPr>
      <p:guideLst>
        <p:guide orient="horz" pos="3456"/>
        <p:guide pos="5184"/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534" y="10225091"/>
            <a:ext cx="37304133" cy="7058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6" y="18654716"/>
            <a:ext cx="30725533" cy="8410575"/>
          </a:xfrm>
        </p:spPr>
        <p:txBody>
          <a:bodyPr/>
          <a:lstStyle>
            <a:lvl1pPr marL="0" indent="0" algn="ctr">
              <a:buNone/>
              <a:defRPr/>
            </a:lvl1pPr>
            <a:lvl2pPr marL="1280160" indent="0" algn="ctr">
              <a:buNone/>
              <a:defRPr/>
            </a:lvl2pPr>
            <a:lvl3pPr marL="2560320" indent="0" algn="ctr">
              <a:buNone/>
              <a:defRPr/>
            </a:lvl3pPr>
            <a:lvl4pPr marL="3840480" indent="0" algn="ctr">
              <a:buNone/>
              <a:defRPr/>
            </a:lvl4pPr>
            <a:lvl5pPr marL="5120640" indent="0" algn="ctr">
              <a:buNone/>
              <a:defRPr/>
            </a:lvl5pPr>
            <a:lvl6pPr marL="6400800" indent="0" algn="ctr">
              <a:buNone/>
              <a:defRPr/>
            </a:lvl6pPr>
            <a:lvl7pPr marL="7680960" indent="0" algn="ctr">
              <a:buNone/>
              <a:defRPr/>
            </a:lvl7pPr>
            <a:lvl8pPr marL="8961120" indent="0" algn="ctr">
              <a:buNone/>
              <a:defRPr/>
            </a:lvl8pPr>
            <a:lvl9pPr marL="10241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CE632-72C6-9246-8932-827D33889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1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43FC7-3768-7342-A1DC-680379C4A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9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6200" y="1319216"/>
            <a:ext cx="9876368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7101" y="1319216"/>
            <a:ext cx="29222699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60FD8-6905-1542-B676-D0E50C9FA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5C38E-0638-2142-8857-F3F6EC14B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5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5025"/>
            <a:ext cx="37308365" cy="6534150"/>
          </a:xfrm>
        </p:spPr>
        <p:txBody>
          <a:bodyPr anchor="t"/>
          <a:lstStyle>
            <a:lvl1pPr algn="l">
              <a:defRPr sz="11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4125"/>
            <a:ext cx="37308365" cy="7200900"/>
          </a:xfrm>
        </p:spPr>
        <p:txBody>
          <a:bodyPr anchor="b"/>
          <a:lstStyle>
            <a:lvl1pPr marL="0" indent="0">
              <a:buNone/>
              <a:defRPr sz="5600"/>
            </a:lvl1pPr>
            <a:lvl2pPr marL="1280160" indent="0">
              <a:buNone/>
              <a:defRPr sz="5000"/>
            </a:lvl2pPr>
            <a:lvl3pPr marL="2560320" indent="0">
              <a:buNone/>
              <a:defRPr sz="4500"/>
            </a:lvl3pPr>
            <a:lvl4pPr marL="3840480" indent="0">
              <a:buNone/>
              <a:defRPr sz="3900"/>
            </a:lvl4pPr>
            <a:lvl5pPr marL="5120640" indent="0">
              <a:buNone/>
              <a:defRPr sz="3900"/>
            </a:lvl5pPr>
            <a:lvl6pPr marL="6400800" indent="0">
              <a:buNone/>
              <a:defRPr sz="3900"/>
            </a:lvl6pPr>
            <a:lvl7pPr marL="7680960" indent="0">
              <a:buNone/>
              <a:defRPr sz="3900"/>
            </a:lvl7pPr>
            <a:lvl8pPr marL="8961120" indent="0">
              <a:buNone/>
              <a:defRPr sz="3900"/>
            </a:lvl8pPr>
            <a:lvl9pPr marL="10241280" indent="0">
              <a:buNone/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74C67-7C97-7B42-A0F0-518412D06A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1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7103" y="7681916"/>
            <a:ext cx="19549533" cy="21726525"/>
          </a:xfrm>
        </p:spPr>
        <p:txBody>
          <a:bodyPr/>
          <a:lstStyle>
            <a:lvl1pPr>
              <a:defRPr sz="7800"/>
            </a:lvl1pPr>
            <a:lvl2pPr>
              <a:defRPr sz="67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53036" y="7681916"/>
            <a:ext cx="19549533" cy="21726525"/>
          </a:xfrm>
        </p:spPr>
        <p:txBody>
          <a:bodyPr/>
          <a:lstStyle>
            <a:lvl1pPr>
              <a:defRPr sz="7800"/>
            </a:lvl1pPr>
            <a:lvl2pPr>
              <a:defRPr sz="67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E3574-1E98-2648-8A1F-8A7B6AD68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867" y="1319214"/>
            <a:ext cx="39505467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2867" y="7367591"/>
            <a:ext cx="19392901" cy="3071811"/>
          </a:xfrm>
        </p:spPr>
        <p:txBody>
          <a:bodyPr anchor="b"/>
          <a:lstStyle>
            <a:lvl1pPr marL="0" indent="0">
              <a:buNone/>
              <a:defRPr sz="670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00" b="1"/>
            </a:lvl3pPr>
            <a:lvl4pPr marL="3840480" indent="0">
              <a:buNone/>
              <a:defRPr sz="4500" b="1"/>
            </a:lvl4pPr>
            <a:lvl5pPr marL="5120640" indent="0">
              <a:buNone/>
              <a:defRPr sz="4500" b="1"/>
            </a:lvl5pPr>
            <a:lvl6pPr marL="6400800" indent="0">
              <a:buNone/>
              <a:defRPr sz="4500" b="1"/>
            </a:lvl6pPr>
            <a:lvl7pPr marL="7680960" indent="0">
              <a:buNone/>
              <a:defRPr sz="4500" b="1"/>
            </a:lvl7pPr>
            <a:lvl8pPr marL="8961120" indent="0">
              <a:buNone/>
              <a:defRPr sz="4500" b="1"/>
            </a:lvl8pPr>
            <a:lvl9pPr marL="10241280" indent="0">
              <a:buNone/>
              <a:defRPr sz="4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2867" y="10439402"/>
            <a:ext cx="19392901" cy="18964275"/>
          </a:xfrm>
        </p:spPr>
        <p:txBody>
          <a:bodyPr/>
          <a:lstStyle>
            <a:lvl1pPr>
              <a:defRPr sz="6700"/>
            </a:lvl1pPr>
            <a:lvl2pPr>
              <a:defRPr sz="5600"/>
            </a:lvl2pPr>
            <a:lvl3pPr>
              <a:defRPr sz="50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68" y="7367591"/>
            <a:ext cx="19401365" cy="3071811"/>
          </a:xfrm>
        </p:spPr>
        <p:txBody>
          <a:bodyPr anchor="b"/>
          <a:lstStyle>
            <a:lvl1pPr marL="0" indent="0">
              <a:buNone/>
              <a:defRPr sz="670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00" b="1"/>
            </a:lvl3pPr>
            <a:lvl4pPr marL="3840480" indent="0">
              <a:buNone/>
              <a:defRPr sz="4500" b="1"/>
            </a:lvl4pPr>
            <a:lvl5pPr marL="5120640" indent="0">
              <a:buNone/>
              <a:defRPr sz="4500" b="1"/>
            </a:lvl5pPr>
            <a:lvl6pPr marL="6400800" indent="0">
              <a:buNone/>
              <a:defRPr sz="4500" b="1"/>
            </a:lvl6pPr>
            <a:lvl7pPr marL="7680960" indent="0">
              <a:buNone/>
              <a:defRPr sz="4500" b="1"/>
            </a:lvl7pPr>
            <a:lvl8pPr marL="8961120" indent="0">
              <a:buNone/>
              <a:defRPr sz="4500" b="1"/>
            </a:lvl8pPr>
            <a:lvl9pPr marL="10241280" indent="0">
              <a:buNone/>
              <a:defRPr sz="4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68" y="10439402"/>
            <a:ext cx="19401365" cy="18964275"/>
          </a:xfrm>
        </p:spPr>
        <p:txBody>
          <a:bodyPr/>
          <a:lstStyle>
            <a:lvl1pPr>
              <a:defRPr sz="6700"/>
            </a:lvl1pPr>
            <a:lvl2pPr>
              <a:defRPr sz="5600"/>
            </a:lvl2pPr>
            <a:lvl3pPr>
              <a:defRPr sz="50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2C557-273E-7341-9F7A-30079AF0E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8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43E46-F324-2B43-9FA7-8BE941246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6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74A0E-020D-B044-8A00-0B47F3541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868" y="1309689"/>
            <a:ext cx="14439901" cy="5576886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1933" y="1309689"/>
            <a:ext cx="24536400" cy="2809398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7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2868" y="6886575"/>
            <a:ext cx="14439901" cy="22517100"/>
          </a:xfrm>
        </p:spPr>
        <p:txBody>
          <a:bodyPr/>
          <a:lstStyle>
            <a:lvl1pPr marL="0" indent="0">
              <a:buNone/>
              <a:defRPr sz="3900"/>
            </a:lvl1pPr>
            <a:lvl2pPr marL="1280160" indent="0">
              <a:buNone/>
              <a:defRPr sz="3400"/>
            </a:lvl2pPr>
            <a:lvl3pPr marL="2560320" indent="0">
              <a:buNone/>
              <a:defRPr sz="2800"/>
            </a:lvl3pPr>
            <a:lvl4pPr marL="3840480" indent="0">
              <a:buNone/>
              <a:defRPr sz="2500"/>
            </a:lvl4pPr>
            <a:lvl5pPr marL="5120640" indent="0">
              <a:buNone/>
              <a:defRPr sz="2500"/>
            </a:lvl5pPr>
            <a:lvl6pPr marL="6400800" indent="0">
              <a:buNone/>
              <a:defRPr sz="2500"/>
            </a:lvl6pPr>
            <a:lvl7pPr marL="7680960" indent="0">
              <a:buNone/>
              <a:defRPr sz="2500"/>
            </a:lvl7pPr>
            <a:lvl8pPr marL="8961120" indent="0">
              <a:buNone/>
              <a:defRPr sz="2500"/>
            </a:lvl8pPr>
            <a:lvl9pPr marL="10241280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6C739-3D73-B540-8EF4-AECA3A9B7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33" y="23040975"/>
            <a:ext cx="26335568" cy="272415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133" y="2943227"/>
            <a:ext cx="26335568" cy="19750089"/>
          </a:xfrm>
        </p:spPr>
        <p:txBody>
          <a:bodyPr/>
          <a:lstStyle>
            <a:lvl1pPr marL="0" indent="0">
              <a:buNone/>
              <a:defRPr sz="9000"/>
            </a:lvl1pPr>
            <a:lvl2pPr marL="1280160" indent="0">
              <a:buNone/>
              <a:defRPr sz="7800"/>
            </a:lvl2pPr>
            <a:lvl3pPr marL="2560320" indent="0">
              <a:buNone/>
              <a:defRPr sz="670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133" y="25765127"/>
            <a:ext cx="26335568" cy="3862389"/>
          </a:xfrm>
        </p:spPr>
        <p:txBody>
          <a:bodyPr/>
          <a:lstStyle>
            <a:lvl1pPr marL="0" indent="0">
              <a:buNone/>
              <a:defRPr sz="3900"/>
            </a:lvl1pPr>
            <a:lvl2pPr marL="1280160" indent="0">
              <a:buNone/>
              <a:defRPr sz="3400"/>
            </a:lvl2pPr>
            <a:lvl3pPr marL="2560320" indent="0">
              <a:buNone/>
              <a:defRPr sz="2800"/>
            </a:lvl3pPr>
            <a:lvl4pPr marL="3840480" indent="0">
              <a:buNone/>
              <a:defRPr sz="2500"/>
            </a:lvl4pPr>
            <a:lvl5pPr marL="5120640" indent="0">
              <a:buNone/>
              <a:defRPr sz="2500"/>
            </a:lvl5pPr>
            <a:lvl6pPr marL="6400800" indent="0">
              <a:buNone/>
              <a:defRPr sz="2500"/>
            </a:lvl6pPr>
            <a:lvl7pPr marL="7680960" indent="0">
              <a:buNone/>
              <a:defRPr sz="2500"/>
            </a:lvl7pPr>
            <a:lvl8pPr marL="8961120" indent="0">
              <a:buNone/>
              <a:defRPr sz="2500"/>
            </a:lvl8pPr>
            <a:lvl9pPr marL="10241280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FFB87-D54F-2043-9C40-64019677E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4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1" y="1319214"/>
            <a:ext cx="395054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1128" tIns="175566" rIns="351128" bIns="1755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101" y="7681916"/>
            <a:ext cx="39505467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1128" tIns="175566" rIns="351128" bIns="175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7101" y="29979939"/>
            <a:ext cx="1024466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1128" tIns="175566" rIns="351128" bIns="175566" numCol="1" anchor="t" anchorCtr="0" compatLnSpc="1">
            <a:prstTxWarp prst="textNoShape">
              <a:avLst/>
            </a:prstTxWarp>
          </a:bodyPr>
          <a:lstStyle>
            <a:lvl1pPr>
              <a:defRPr sz="53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8701" y="29979939"/>
            <a:ext cx="1390226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1128" tIns="175566" rIns="351128" bIns="175566" numCol="1" anchor="t" anchorCtr="0" compatLnSpc="1">
            <a:prstTxWarp prst="textNoShape">
              <a:avLst/>
            </a:prstTxWarp>
          </a:bodyPr>
          <a:lstStyle>
            <a:lvl1pPr algn="ctr">
              <a:defRPr sz="53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7901" y="29979939"/>
            <a:ext cx="1024466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1128" tIns="175566" rIns="351128" bIns="175566" numCol="1" anchor="t" anchorCtr="0" compatLnSpc="1">
            <a:prstTxWarp prst="textNoShape">
              <a:avLst/>
            </a:prstTxWarp>
          </a:bodyPr>
          <a:lstStyle>
            <a:lvl1pPr algn="r">
              <a:defRPr sz="5300"/>
            </a:lvl1pPr>
          </a:lstStyle>
          <a:p>
            <a:fld id="{9F73D89C-4E5F-7A40-8A89-4916D6AF37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11550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3511550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-105" charset="-52"/>
          <a:ea typeface="ＭＳ Ｐゴシック" charset="0"/>
          <a:cs typeface="Arial" pitchFamily="-105" charset="-52"/>
        </a:defRPr>
      </a:lvl2pPr>
      <a:lvl3pPr algn="ctr" defTabSz="3511550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-105" charset="-52"/>
          <a:ea typeface="ＭＳ Ｐゴシック" charset="0"/>
          <a:cs typeface="Arial" pitchFamily="-105" charset="-52"/>
        </a:defRPr>
      </a:lvl3pPr>
      <a:lvl4pPr algn="ctr" defTabSz="3511550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-105" charset="-52"/>
          <a:ea typeface="ＭＳ Ｐゴシック" charset="0"/>
          <a:cs typeface="Arial" pitchFamily="-105" charset="-52"/>
        </a:defRPr>
      </a:lvl4pPr>
      <a:lvl5pPr algn="ctr" defTabSz="3511550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-105" charset="-52"/>
          <a:ea typeface="ＭＳ Ｐゴシック" charset="0"/>
          <a:cs typeface="Arial" pitchFamily="-105" charset="-52"/>
        </a:defRPr>
      </a:lvl5pPr>
      <a:lvl6pPr marL="1280160" algn="ctr" defTabSz="3511550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2560320" algn="ctr" defTabSz="3511550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3840480" algn="ctr" defTabSz="3511550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5120640" algn="ctr" defTabSz="3511550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315720" indent="-1315720" algn="l" defTabSz="3511550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2853690" indent="-1097916" algn="l" defTabSz="3511550" rtl="0" eaLnBrk="0" fontAlgn="base" hangingPunct="0">
        <a:spcBef>
          <a:spcPct val="20000"/>
        </a:spcBef>
        <a:spcAft>
          <a:spcPct val="0"/>
        </a:spcAft>
        <a:buChar char="–"/>
        <a:defRPr sz="10900">
          <a:solidFill>
            <a:schemeClr val="tx1"/>
          </a:solidFill>
          <a:latin typeface="+mn-lt"/>
          <a:ea typeface="+mn-ea"/>
          <a:cs typeface="+mn-cs"/>
        </a:defRPr>
      </a:lvl2pPr>
      <a:lvl3pPr marL="4391660" indent="-880110" algn="l" defTabSz="3511550" rtl="0" eaLnBrk="0" fontAlgn="base" hangingPunct="0">
        <a:spcBef>
          <a:spcPct val="20000"/>
        </a:spcBef>
        <a:spcAft>
          <a:spcPct val="0"/>
        </a:spcAft>
        <a:buChar char="•"/>
        <a:defRPr sz="9200">
          <a:solidFill>
            <a:schemeClr val="tx1"/>
          </a:solidFill>
          <a:latin typeface="+mn-lt"/>
          <a:ea typeface="+mn-ea"/>
          <a:cs typeface="+mn-cs"/>
        </a:defRPr>
      </a:lvl3pPr>
      <a:lvl4pPr marL="6147436" indent="-880110" algn="l" defTabSz="3511550" rtl="0" eaLnBrk="0" fontAlgn="base" hangingPunct="0">
        <a:spcBef>
          <a:spcPct val="20000"/>
        </a:spcBef>
        <a:spcAft>
          <a:spcPct val="0"/>
        </a:spcAft>
        <a:buChar char="–"/>
        <a:defRPr sz="7800">
          <a:solidFill>
            <a:schemeClr val="tx1"/>
          </a:solidFill>
          <a:latin typeface="+mn-lt"/>
          <a:ea typeface="+mn-ea"/>
          <a:cs typeface="+mn-cs"/>
        </a:defRPr>
      </a:lvl4pPr>
      <a:lvl5pPr marL="7898766" indent="-875666" algn="l" defTabSz="3511550" rtl="0" eaLnBrk="0" fontAlgn="base" hangingPunct="0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  <a:ea typeface="+mn-ea"/>
          <a:cs typeface="+mn-cs"/>
        </a:defRPr>
      </a:lvl5pPr>
      <a:lvl6pPr marL="9178926" indent="-875666" algn="l" defTabSz="3511550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  <a:ea typeface="+mn-ea"/>
          <a:cs typeface="+mn-cs"/>
        </a:defRPr>
      </a:lvl6pPr>
      <a:lvl7pPr marL="10459086" indent="-875666" algn="l" defTabSz="3511550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  <a:ea typeface="+mn-ea"/>
          <a:cs typeface="+mn-cs"/>
        </a:defRPr>
      </a:lvl7pPr>
      <a:lvl8pPr marL="11739246" indent="-875666" algn="l" defTabSz="3511550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  <a:ea typeface="+mn-ea"/>
          <a:cs typeface="+mn-cs"/>
        </a:defRPr>
      </a:lvl8pPr>
      <a:lvl9pPr marL="13019406" indent="-875666" algn="l" defTabSz="3511550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128016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128016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128016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128016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128016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128016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128016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128016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18.emf"/><Relationship Id="rId3" Type="http://schemas.openxmlformats.org/officeDocument/2006/relationships/hyperlink" Target="mailto:janders7@uab.edu" TargetMode="External"/><Relationship Id="rId21" Type="http://schemas.openxmlformats.org/officeDocument/2006/relationships/image" Target="../media/image16.png"/><Relationship Id="rId34" Type="http://schemas.openxmlformats.org/officeDocument/2006/relationships/image" Target="../media/image26.tiff"/><Relationship Id="rId7" Type="http://schemas.openxmlformats.org/officeDocument/2006/relationships/image" Target="../media/image4.jpeg"/><Relationship Id="rId12" Type="http://schemas.microsoft.com/office/2007/relationships/hdphoto" Target="../media/hdphoto1.wdp"/><Relationship Id="rId17" Type="http://schemas.openxmlformats.org/officeDocument/2006/relationships/image" Target="../media/image12.png"/><Relationship Id="rId25" Type="http://schemas.openxmlformats.org/officeDocument/2006/relationships/package" Target="../embeddings/Microsoft_Excel_Worksheet1.xlsx"/><Relationship Id="rId33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image" Target="../media/image11.emf"/><Relationship Id="rId20" Type="http://schemas.openxmlformats.org/officeDocument/2006/relationships/image" Target="../media/image15.pn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24" Type="http://schemas.openxmlformats.org/officeDocument/2006/relationships/image" Target="../media/image17.png"/><Relationship Id="rId32" Type="http://schemas.openxmlformats.org/officeDocument/2006/relationships/image" Target="../media/image24.jpeg"/><Relationship Id="rId5" Type="http://schemas.openxmlformats.org/officeDocument/2006/relationships/image" Target="../media/image2.png"/><Relationship Id="rId15" Type="http://schemas.openxmlformats.org/officeDocument/2006/relationships/package" Target="../embeddings/Microsoft_Excel_Worksheet.xlsx"/><Relationship Id="rId23" Type="http://schemas.microsoft.com/office/2007/relationships/hdphoto" Target="../media/hdphoto3.wdp"/><Relationship Id="rId28" Type="http://schemas.openxmlformats.org/officeDocument/2006/relationships/image" Target="../media/image20.png"/><Relationship Id="rId10" Type="http://schemas.openxmlformats.org/officeDocument/2006/relationships/image" Target="../media/image7.jpeg"/><Relationship Id="rId19" Type="http://schemas.openxmlformats.org/officeDocument/2006/relationships/image" Target="../media/image14.jpg"/><Relationship Id="rId31" Type="http://schemas.openxmlformats.org/officeDocument/2006/relationships/image" Target="../media/image23.png"/><Relationship Id="rId4" Type="http://schemas.openxmlformats.org/officeDocument/2006/relationships/hyperlink" Target="mailto:cwilley@uab.edu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microsoft.com/office/2007/relationships/hdphoto" Target="../media/hdphoto2.wdp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7">
            <a:extLst>
              <a:ext uri="{FF2B5EF4-FFF2-40B4-BE49-F238E27FC236}">
                <a16:creationId xmlns:a16="http://schemas.microsoft.com/office/drawing/2014/main" id="{15A2272C-B3E2-C6C6-FE3F-79C666B83BE6}"/>
              </a:ext>
            </a:extLst>
          </p:cNvPr>
          <p:cNvSpPr/>
          <p:nvPr/>
        </p:nvSpPr>
        <p:spPr bwMode="auto">
          <a:xfrm>
            <a:off x="0" y="30175200"/>
            <a:ext cx="43891200" cy="25559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54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5" charset="-52"/>
              <a:ea typeface="Arial" pitchFamily="-105" charset="-52"/>
              <a:cs typeface="Arial" pitchFamily="-105" charset="-52"/>
            </a:endParaRPr>
          </a:p>
        </p:txBody>
      </p:sp>
      <p:sp>
        <p:nvSpPr>
          <p:cNvPr id="1030" name="Rounded Rectangle 1029">
            <a:extLst>
              <a:ext uri="{FF2B5EF4-FFF2-40B4-BE49-F238E27FC236}">
                <a16:creationId xmlns:a16="http://schemas.microsoft.com/office/drawing/2014/main" id="{496108BF-CCE7-0824-6BFE-A87DD73759F1}"/>
              </a:ext>
            </a:extLst>
          </p:cNvPr>
          <p:cNvSpPr/>
          <p:nvPr/>
        </p:nvSpPr>
        <p:spPr>
          <a:xfrm>
            <a:off x="21236064" y="16116754"/>
            <a:ext cx="7163117" cy="13890201"/>
          </a:xfrm>
          <a:prstGeom prst="roundRect">
            <a:avLst>
              <a:gd name="adj" fmla="val 7555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6032" tIns="128016" rIns="256032" bIns="128016" rtlCol="0" anchor="ctr"/>
          <a:lstStyle/>
          <a:p>
            <a:pPr algn="ctr"/>
            <a:r>
              <a:rPr lang="en-US" dirty="0" err="1"/>
              <a:t>respo</a:t>
            </a:r>
            <a:endParaRPr lang="en-US" dirty="0"/>
          </a:p>
        </p:txBody>
      </p:sp>
      <p:sp>
        <p:nvSpPr>
          <p:cNvPr id="1029" name="Rounded Rectangle 1028">
            <a:extLst>
              <a:ext uri="{FF2B5EF4-FFF2-40B4-BE49-F238E27FC236}">
                <a16:creationId xmlns:a16="http://schemas.microsoft.com/office/drawing/2014/main" id="{5A3C6822-E30E-B388-29EE-D2102953AF9B}"/>
              </a:ext>
            </a:extLst>
          </p:cNvPr>
          <p:cNvSpPr/>
          <p:nvPr/>
        </p:nvSpPr>
        <p:spPr>
          <a:xfrm>
            <a:off x="12573000" y="16087088"/>
            <a:ext cx="7263620" cy="13919867"/>
          </a:xfrm>
          <a:prstGeom prst="roundRect">
            <a:avLst>
              <a:gd name="adj" fmla="val 7555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6032" tIns="128016" rIns="256032" bIns="128016" rtlCol="0" anchor="ctr"/>
          <a:lstStyle/>
          <a:p>
            <a:pPr algn="ctr"/>
            <a:r>
              <a:rPr lang="en-US" dirty="0" err="1"/>
              <a:t>respo</a:t>
            </a:r>
            <a:endParaRPr lang="en-US" dirty="0"/>
          </a:p>
        </p:txBody>
      </p:sp>
      <p:sp>
        <p:nvSpPr>
          <p:cNvPr id="209" name="Rounded Rectangle 208"/>
          <p:cNvSpPr/>
          <p:nvPr/>
        </p:nvSpPr>
        <p:spPr>
          <a:xfrm>
            <a:off x="35932792" y="16169975"/>
            <a:ext cx="7533816" cy="10848876"/>
          </a:xfrm>
          <a:prstGeom prst="roundRect">
            <a:avLst>
              <a:gd name="adj" fmla="val 7555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6032" tIns="128016" rIns="256032" bIns="128016"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28995096" y="16154969"/>
            <a:ext cx="6479392" cy="6206122"/>
          </a:xfrm>
          <a:prstGeom prst="roundRect">
            <a:avLst>
              <a:gd name="adj" fmla="val 13392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6032" tIns="128016" rIns="256032" bIns="128016" rtlCol="0" anchor="ctr"/>
          <a:lstStyle/>
          <a:p>
            <a:pPr algn="ctr"/>
            <a:endParaRPr lang="en-US"/>
          </a:p>
        </p:txBody>
      </p:sp>
      <p:sp>
        <p:nvSpPr>
          <p:cNvPr id="205" name="Rounded Rectangle 204"/>
          <p:cNvSpPr/>
          <p:nvPr/>
        </p:nvSpPr>
        <p:spPr>
          <a:xfrm>
            <a:off x="480357" y="16135452"/>
            <a:ext cx="10822409" cy="13811148"/>
          </a:xfrm>
          <a:prstGeom prst="roundRect">
            <a:avLst>
              <a:gd name="adj" fmla="val 7555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6032" tIns="128016" rIns="256032" bIns="128016" rtlCol="0" anchor="ctr"/>
          <a:lstStyle/>
          <a:p>
            <a:pPr algn="ctr"/>
            <a:r>
              <a:rPr lang="en-US" dirty="0" err="1"/>
              <a:t>respo</a:t>
            </a:r>
            <a:endParaRPr lang="en-US" dirty="0"/>
          </a:p>
        </p:txBody>
      </p:sp>
      <p:sp>
        <p:nvSpPr>
          <p:cNvPr id="206" name="Rounded Rectangle 205"/>
          <p:cNvSpPr/>
          <p:nvPr/>
        </p:nvSpPr>
        <p:spPr>
          <a:xfrm>
            <a:off x="14787856" y="5021513"/>
            <a:ext cx="7748435" cy="10039185"/>
          </a:xfrm>
          <a:prstGeom prst="roundRect">
            <a:avLst>
              <a:gd name="adj" fmla="val 7555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6032" tIns="128016" rIns="256032" bIns="128016" rtlCol="0" anchor="ctr"/>
          <a:lstStyle/>
          <a:p>
            <a:pPr algn="ctr"/>
            <a:endParaRPr lang="en-US"/>
          </a:p>
        </p:txBody>
      </p:sp>
      <p:sp>
        <p:nvSpPr>
          <p:cNvPr id="207" name="Rounded Rectangle 206"/>
          <p:cNvSpPr/>
          <p:nvPr/>
        </p:nvSpPr>
        <p:spPr>
          <a:xfrm>
            <a:off x="23164800" y="6662370"/>
            <a:ext cx="20307331" cy="8196630"/>
          </a:xfrm>
          <a:prstGeom prst="roundRect">
            <a:avLst>
              <a:gd name="adj" fmla="val 7555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6032" tIns="128016" rIns="256032" bIns="128016" rtlCol="0" anchor="ctr"/>
          <a:lstStyle/>
          <a:p>
            <a:pPr algn="ctr"/>
            <a:r>
              <a:rPr lang="en-US" dirty="0"/>
              <a:t>lysate 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64672" y="543618"/>
            <a:ext cx="13759328" cy="14315382"/>
          </a:xfrm>
          <a:prstGeom prst="roundRect">
            <a:avLst>
              <a:gd name="adj" fmla="val 7555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6032" tIns="128016" rIns="256032" bIns="128016" rtlCol="0" anchor="ctr"/>
          <a:lstStyle/>
          <a:p>
            <a:pPr algn="ctr"/>
            <a:endParaRPr lang="en-US"/>
          </a:p>
        </p:txBody>
      </p:sp>
      <p:sp>
        <p:nvSpPr>
          <p:cNvPr id="70" name="Rectangle 5"/>
          <p:cNvSpPr txBox="1">
            <a:spLocks noChangeArrowheads="1"/>
          </p:cNvSpPr>
          <p:nvPr/>
        </p:nvSpPr>
        <p:spPr bwMode="auto">
          <a:xfrm>
            <a:off x="736600" y="7010400"/>
            <a:ext cx="13817600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1128" tIns="175566" rIns="351128" bIns="175566" numCol="1" anchor="t" anchorCtr="0" compatLnSpc="1">
            <a:prstTxWarp prst="textNoShape">
              <a:avLst/>
            </a:prstTxWarp>
          </a:bodyPr>
          <a:lstStyle>
            <a:lvl1pPr marL="469900" indent="-469900" algn="l" defTabSz="12541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019175" indent="-392113" algn="l" defTabSz="12541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8450" indent="-314325" algn="l" defTabSz="12541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5513" indent="-314325" algn="l" defTabSz="12541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20988" indent="-312738" algn="l" defTabSz="12541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8188" indent="-312738" algn="l" defTabSz="1254125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5388" indent="-312738" algn="l" defTabSz="1254125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2588" indent="-312738" algn="l" defTabSz="1254125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49788" indent="-312738" algn="l" defTabSz="1254125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FFDB3C"/>
              </a:buClr>
              <a:buNone/>
            </a:pPr>
            <a:r>
              <a:rPr lang="en-US" sz="3400" kern="0" dirty="0" err="1">
                <a:latin typeface="Arial" charset="0"/>
                <a:cs typeface="Arial" charset="0"/>
              </a:rPr>
              <a:t>Kinomics</a:t>
            </a:r>
            <a:r>
              <a:rPr lang="en-US" sz="3400" kern="0" dirty="0">
                <a:latin typeface="Arial" charset="0"/>
                <a:cs typeface="Arial" charset="0"/>
              </a:rPr>
              <a:t> is the study of kinase signaling within cellular or tissue lysates. </a:t>
            </a:r>
            <a:r>
              <a:rPr lang="en-US" sz="3400" kern="0" dirty="0" err="1">
                <a:latin typeface="Arial" charset="0"/>
                <a:cs typeface="Arial" charset="0"/>
              </a:rPr>
              <a:t>Kinomics</a:t>
            </a:r>
            <a:r>
              <a:rPr lang="en-US" sz="3400" kern="0" dirty="0">
                <a:latin typeface="Arial" charset="0"/>
                <a:cs typeface="Arial" charset="0"/>
              </a:rPr>
              <a:t> can help elucidate cellular signaling pathways altered by treatment (i.e. drug or condition change), or for comparison of different phenotypes (i.e. proliferative vs. non- proliferative).  Our </a:t>
            </a:r>
            <a:r>
              <a:rPr lang="en-US" sz="3400" kern="0" dirty="0" err="1">
                <a:latin typeface="Arial" charset="0"/>
                <a:cs typeface="Arial" charset="0"/>
              </a:rPr>
              <a:t>PamStation</a:t>
            </a:r>
            <a:r>
              <a:rPr lang="en-US" sz="3400" kern="0" dirty="0">
                <a:latin typeface="Arial" charset="0"/>
                <a:cs typeface="Arial" charset="0"/>
              </a:rPr>
              <a:t> </a:t>
            </a:r>
            <a:r>
              <a:rPr lang="en-US" sz="3400" kern="0" dirty="0" err="1">
                <a:latin typeface="Arial" charset="0"/>
                <a:cs typeface="Arial" charset="0"/>
              </a:rPr>
              <a:t>Kinomic</a:t>
            </a:r>
            <a:r>
              <a:rPr lang="en-US" sz="3400" kern="0" dirty="0">
                <a:latin typeface="Arial" charset="0"/>
                <a:cs typeface="Arial" charset="0"/>
              </a:rPr>
              <a:t> Array platform measures the phosphorylation of up to 196 tyrosine or 144 serine/threonine kinase substrates that are imprinted on </a:t>
            </a:r>
            <a:r>
              <a:rPr lang="en-US" sz="3400" kern="0" dirty="0" err="1">
                <a:latin typeface="Arial" charset="0"/>
                <a:cs typeface="Arial" charset="0"/>
              </a:rPr>
              <a:t>PamChip</a:t>
            </a:r>
            <a:r>
              <a:rPr lang="en-US" sz="3400" kern="0" dirty="0">
                <a:latin typeface="Arial" charset="0"/>
                <a:cs typeface="Arial" charset="0"/>
              </a:rPr>
              <a:t> microarrays. Kinetic and steady state changes in individual peptide phosphorylation are imaged with FITC-</a:t>
            </a:r>
            <a:r>
              <a:rPr lang="en-US" sz="3400" kern="0" dirty="0" err="1">
                <a:latin typeface="Arial" charset="0"/>
                <a:cs typeface="Arial" charset="0"/>
              </a:rPr>
              <a:t>phosphospecific</a:t>
            </a:r>
            <a:r>
              <a:rPr lang="en-US" sz="3400" kern="0" dirty="0">
                <a:latin typeface="Arial" charset="0"/>
                <a:cs typeface="Arial" charset="0"/>
              </a:rPr>
              <a:t> antibodies, and signal is processed and quantified with </a:t>
            </a:r>
            <a:r>
              <a:rPr lang="en-US" sz="3400" kern="0" dirty="0" err="1">
                <a:latin typeface="Arial" charset="0"/>
                <a:cs typeface="Arial" charset="0"/>
              </a:rPr>
              <a:t>BioNavigator</a:t>
            </a:r>
            <a:r>
              <a:rPr lang="en-US" sz="3400" kern="0" dirty="0">
                <a:latin typeface="Arial" charset="0"/>
                <a:cs typeface="Arial" charset="0"/>
              </a:rPr>
              <a:t> software. Lists of altered peptides are then exported and analyzed for probable upstream kinases with tools such as </a:t>
            </a:r>
            <a:r>
              <a:rPr lang="en-US" sz="3400" kern="0" dirty="0" err="1">
                <a:latin typeface="Arial" charset="0"/>
                <a:cs typeface="Arial" charset="0"/>
              </a:rPr>
              <a:t>Kinexus</a:t>
            </a:r>
            <a:r>
              <a:rPr lang="en-US" sz="3400" kern="0" dirty="0">
                <a:latin typeface="Arial" charset="0"/>
                <a:cs typeface="Arial" charset="0"/>
              </a:rPr>
              <a:t> </a:t>
            </a:r>
            <a:r>
              <a:rPr lang="en-US" sz="3400" kern="0" dirty="0" err="1">
                <a:latin typeface="Arial" charset="0"/>
                <a:cs typeface="Arial" charset="0"/>
              </a:rPr>
              <a:t>Phosphonet</a:t>
            </a:r>
            <a:r>
              <a:rPr lang="en-US" sz="3400" kern="0" dirty="0">
                <a:latin typeface="Arial" charset="0"/>
                <a:cs typeface="Arial" charset="0"/>
              </a:rPr>
              <a:t>, as well as advanced Pathway Analysis and Network Modeling using </a:t>
            </a:r>
            <a:r>
              <a:rPr lang="en-US" sz="3400" kern="0" dirty="0" err="1">
                <a:latin typeface="Arial" charset="0"/>
                <a:cs typeface="Arial" charset="0"/>
              </a:rPr>
              <a:t>GeneGo</a:t>
            </a:r>
            <a:r>
              <a:rPr lang="en-US" sz="3400" kern="0" dirty="0">
                <a:latin typeface="Arial" charset="0"/>
                <a:cs typeface="Arial" charset="0"/>
              </a:rPr>
              <a:t> </a:t>
            </a:r>
            <a:r>
              <a:rPr lang="en-US" sz="3400" kern="0" dirty="0" err="1">
                <a:latin typeface="Arial" charset="0"/>
                <a:cs typeface="Arial" charset="0"/>
              </a:rPr>
              <a:t>MetaCore</a:t>
            </a:r>
            <a:r>
              <a:rPr lang="en-US" sz="3400" kern="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812800" y="6371142"/>
            <a:ext cx="1300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351128" tIns="175566" rIns="351128" bIns="175566" anchor="ctr"/>
          <a:lstStyle/>
          <a:p>
            <a:pPr defTabSz="3511550">
              <a:defRPr/>
            </a:pPr>
            <a:r>
              <a:rPr lang="en-US" sz="3900" b="1" dirty="0">
                <a:latin typeface="Helvetica" pitchFamily="-105" charset="0"/>
                <a:ea typeface="Arial" pitchFamily="-105" charset="-52"/>
                <a:cs typeface="Arial" pitchFamily="-105" charset="-52"/>
              </a:rPr>
              <a:t>Kinomics Background</a:t>
            </a: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9144000" y="2057400"/>
            <a:ext cx="3688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1128" tIns="175566" rIns="351128" bIns="175566"/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Technical Director/ Planning: </a:t>
            </a:r>
          </a:p>
          <a:p>
            <a:pPr>
              <a:buNone/>
            </a:pPr>
            <a:r>
              <a:rPr lang="en-US" sz="2800" dirty="0"/>
              <a:t>Joshua Anderson, PhD</a:t>
            </a:r>
          </a:p>
          <a:p>
            <a:pPr>
              <a:buNone/>
            </a:pPr>
            <a:r>
              <a:rPr lang="en-US" sz="2800" dirty="0">
                <a:hlinkClick r:id="rId3"/>
              </a:rPr>
              <a:t>janders7@uab.edu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975-2790</a:t>
            </a:r>
          </a:p>
          <a:p>
            <a:r>
              <a:rPr lang="en-US" sz="2800" dirty="0"/>
              <a:t>Director:</a:t>
            </a:r>
          </a:p>
          <a:p>
            <a:r>
              <a:rPr lang="en-US" sz="2800" dirty="0"/>
              <a:t>Christopher Willey, MD, PhD</a:t>
            </a:r>
          </a:p>
          <a:p>
            <a:r>
              <a:rPr lang="en-US" sz="2800">
                <a:hlinkClick r:id="rId4"/>
              </a:rPr>
              <a:t>cwilley</a:t>
            </a:r>
            <a:r>
              <a:rPr lang="en-US" sz="2800" dirty="0">
                <a:hlinkClick r:id="rId4"/>
              </a:rPr>
              <a:t>@uab.edu</a:t>
            </a:r>
            <a:endParaRPr lang="en-US" sz="2800" dirty="0"/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75" name="Picture 24" descr="uablogog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0" y="31099127"/>
            <a:ext cx="3556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38" y="7229224"/>
            <a:ext cx="3673099" cy="37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28105987" y="12232584"/>
            <a:ext cx="544162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2000" dirty="0"/>
              <a:t>~144-196  biomarkers/array</a:t>
            </a:r>
            <a:endParaRPr lang="nl-NL" sz="2000" baseline="30000" dirty="0"/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23773483" y="8428573"/>
            <a:ext cx="4353301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2500" dirty="0">
                <a:solidFill>
                  <a:srgbClr val="FFFF00"/>
                </a:solidFill>
              </a:rPr>
              <a:t>PamStation</a:t>
            </a:r>
            <a:r>
              <a:rPr lang="nl-NL" sz="2500" baseline="30000" dirty="0">
                <a:solidFill>
                  <a:srgbClr val="FFFF00"/>
                </a:solidFill>
              </a:rPr>
              <a:t>®</a:t>
            </a:r>
            <a:r>
              <a:rPr lang="nl-NL" sz="2500" dirty="0">
                <a:solidFill>
                  <a:srgbClr val="FFFF00"/>
                </a:solidFill>
              </a:rPr>
              <a:t>12</a:t>
            </a:r>
            <a:endParaRPr lang="nl-NL" sz="2500" baseline="30000" dirty="0">
              <a:solidFill>
                <a:srgbClr val="FFFF00"/>
              </a:solidFill>
            </a:endParaRPr>
          </a:p>
        </p:txBody>
      </p:sp>
      <p:grpSp>
        <p:nvGrpSpPr>
          <p:cNvPr id="92" name="Group 79"/>
          <p:cNvGrpSpPr>
            <a:grpSpLocks/>
          </p:cNvGrpSpPr>
          <p:nvPr/>
        </p:nvGrpSpPr>
        <p:grpSpPr bwMode="auto">
          <a:xfrm>
            <a:off x="25172101" y="10959593"/>
            <a:ext cx="2438400" cy="2792915"/>
            <a:chOff x="2171483" y="2590800"/>
            <a:chExt cx="1219634" cy="1103313"/>
          </a:xfrm>
        </p:grpSpPr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483" y="2590800"/>
              <a:ext cx="419317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638" y="2590800"/>
              <a:ext cx="419316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590800"/>
              <a:ext cx="419317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6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7048183" y="11530130"/>
            <a:ext cx="203200" cy="25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Line 18"/>
          <p:cNvSpPr>
            <a:spLocks noChangeShapeType="1"/>
          </p:cNvSpPr>
          <p:nvPr/>
        </p:nvSpPr>
        <p:spPr bwMode="auto">
          <a:xfrm>
            <a:off x="27137942" y="11789444"/>
            <a:ext cx="2052611" cy="40590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56032" tIns="128016" rIns="256032" bIns="128016" anchor="ctr"/>
          <a:lstStyle/>
          <a:p>
            <a:endParaRPr lang="en-US" sz="2500"/>
          </a:p>
        </p:txBody>
      </p:sp>
      <p:sp>
        <p:nvSpPr>
          <p:cNvPr id="123" name="Line 17"/>
          <p:cNvSpPr>
            <a:spLocks noChangeShapeType="1"/>
          </p:cNvSpPr>
          <p:nvPr/>
        </p:nvSpPr>
        <p:spPr bwMode="auto">
          <a:xfrm flipV="1">
            <a:off x="27189766" y="9026357"/>
            <a:ext cx="2136829" cy="252554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56032" tIns="128016" rIns="256032" bIns="128016" anchor="ctr"/>
          <a:lstStyle/>
          <a:p>
            <a:endParaRPr lang="en-US" sz="2500"/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552" y="8278226"/>
            <a:ext cx="2860432" cy="54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23276622" y="6654829"/>
            <a:ext cx="5991897" cy="874085"/>
          </a:xfrm>
          <a:prstGeom prst="rect">
            <a:avLst/>
          </a:prstGeom>
          <a:noFill/>
        </p:spPr>
        <p:txBody>
          <a:bodyPr wrap="none" lIns="256032" tIns="128016" rIns="256032" bIns="128016" rtlCol="0">
            <a:spAutoFit/>
          </a:bodyPr>
          <a:lstStyle/>
          <a:p>
            <a:r>
              <a:rPr lang="en-US" sz="4000" dirty="0" err="1"/>
              <a:t>Kinomics</a:t>
            </a:r>
            <a:r>
              <a:rPr lang="en-US" sz="4000" dirty="0"/>
              <a:t> Array Platform</a:t>
            </a:r>
          </a:p>
        </p:txBody>
      </p:sp>
      <p:pic>
        <p:nvPicPr>
          <p:cNvPr id="145" name="Picture 344" descr="1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97" y="17077790"/>
            <a:ext cx="3171312" cy="30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344" descr="15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97" y="20355401"/>
            <a:ext cx="3171312" cy="30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Text Box 20"/>
          <p:cNvSpPr txBox="1">
            <a:spLocks noChangeArrowheads="1"/>
          </p:cNvSpPr>
          <p:nvPr/>
        </p:nvSpPr>
        <p:spPr bwMode="auto">
          <a:xfrm>
            <a:off x="3571499" y="23049630"/>
            <a:ext cx="4353301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2500" dirty="0">
                <a:solidFill>
                  <a:schemeClr val="bg1"/>
                </a:solidFill>
              </a:rPr>
              <a:t>Control</a:t>
            </a:r>
            <a:endParaRPr lang="nl-NL" sz="2500" baseline="30000" dirty="0">
              <a:solidFill>
                <a:schemeClr val="bg1"/>
              </a:solidFill>
            </a:endParaRPr>
          </a:p>
        </p:txBody>
      </p:sp>
      <p:sp>
        <p:nvSpPr>
          <p:cNvPr id="150" name="Text Box 20"/>
          <p:cNvSpPr txBox="1">
            <a:spLocks noChangeArrowheads="1"/>
          </p:cNvSpPr>
          <p:nvPr/>
        </p:nvSpPr>
        <p:spPr bwMode="auto">
          <a:xfrm>
            <a:off x="6108452" y="17094839"/>
            <a:ext cx="3731676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2500" dirty="0">
                <a:solidFill>
                  <a:schemeClr val="bg1"/>
                </a:solidFill>
              </a:rPr>
              <a:t>+Drug</a:t>
            </a:r>
            <a:endParaRPr lang="nl-NL" sz="2500" baseline="30000" dirty="0">
              <a:solidFill>
                <a:schemeClr val="bg1"/>
              </a:solidFill>
            </a:endParaRPr>
          </a:p>
        </p:txBody>
      </p:sp>
      <p:sp>
        <p:nvSpPr>
          <p:cNvPr id="151" name="Text Box 20"/>
          <p:cNvSpPr txBox="1">
            <a:spLocks noChangeArrowheads="1"/>
          </p:cNvSpPr>
          <p:nvPr/>
        </p:nvSpPr>
        <p:spPr bwMode="auto">
          <a:xfrm>
            <a:off x="4393770" y="16355470"/>
            <a:ext cx="5795065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3900" b="1" dirty="0" err="1"/>
              <a:t>Altered</a:t>
            </a:r>
            <a:r>
              <a:rPr lang="nl-NL" sz="3900" b="1" dirty="0"/>
              <a:t> </a:t>
            </a:r>
            <a:r>
              <a:rPr lang="nl-NL" sz="3900" b="1" dirty="0" err="1"/>
              <a:t>Peptides</a:t>
            </a:r>
            <a:endParaRPr lang="nl-NL" sz="3900" b="1" baseline="30000" dirty="0"/>
          </a:p>
        </p:txBody>
      </p:sp>
      <p:sp>
        <p:nvSpPr>
          <p:cNvPr id="156" name="Text Box 20"/>
          <p:cNvSpPr txBox="1">
            <a:spLocks noChangeArrowheads="1"/>
          </p:cNvSpPr>
          <p:nvPr/>
        </p:nvSpPr>
        <p:spPr bwMode="auto">
          <a:xfrm>
            <a:off x="13258800" y="16288786"/>
            <a:ext cx="5388810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3900" b="1" dirty="0"/>
              <a:t>Upstream </a:t>
            </a:r>
            <a:r>
              <a:rPr lang="nl-NL" sz="3900" b="1" dirty="0" err="1"/>
              <a:t>Kinases</a:t>
            </a:r>
            <a:endParaRPr lang="nl-NL" sz="3900" b="1" baseline="30000" dirty="0"/>
          </a:p>
        </p:txBody>
      </p:sp>
      <p:sp>
        <p:nvSpPr>
          <p:cNvPr id="157" name="Text Box 20"/>
          <p:cNvSpPr txBox="1">
            <a:spLocks noChangeArrowheads="1"/>
          </p:cNvSpPr>
          <p:nvPr/>
        </p:nvSpPr>
        <p:spPr bwMode="auto">
          <a:xfrm>
            <a:off x="21541181" y="20415916"/>
            <a:ext cx="6096000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3900" b="1" dirty="0"/>
              <a:t> </a:t>
            </a:r>
            <a:r>
              <a:rPr lang="nl-NL" sz="3900" b="1" dirty="0" err="1"/>
              <a:t>Pathway</a:t>
            </a:r>
            <a:r>
              <a:rPr lang="nl-NL" sz="3900" b="1" dirty="0"/>
              <a:t> Analysis</a:t>
            </a:r>
            <a:endParaRPr lang="nl-NL" sz="3900" b="1" baseline="30000" dirty="0"/>
          </a:p>
        </p:txBody>
      </p:sp>
      <p:pic>
        <p:nvPicPr>
          <p:cNvPr id="15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7481" r="44445" b="8297"/>
          <a:stretch/>
        </p:blipFill>
        <p:spPr bwMode="auto">
          <a:xfrm>
            <a:off x="22647367" y="21278172"/>
            <a:ext cx="3752229" cy="348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29347261" y="16379087"/>
            <a:ext cx="6206479" cy="5860066"/>
          </a:xfrm>
          <a:prstGeom prst="rect">
            <a:avLst/>
          </a:prstGeom>
          <a:noFill/>
        </p:spPr>
        <p:txBody>
          <a:bodyPr wrap="square" lIns="256032" tIns="128016" rIns="256032" bIns="128016" rtlCol="0">
            <a:spAutoFit/>
          </a:bodyPr>
          <a:lstStyle/>
          <a:p>
            <a:r>
              <a:rPr lang="en-US" sz="3900" b="1" dirty="0"/>
              <a:t>   Example Findings</a:t>
            </a:r>
          </a:p>
          <a:p>
            <a:endParaRPr lang="en-US" sz="2500" dirty="0"/>
          </a:p>
          <a:p>
            <a:r>
              <a:rPr lang="en-US" sz="2500" dirty="0"/>
              <a:t>Drug X likely </a:t>
            </a:r>
            <a:r>
              <a:rPr lang="en-US" sz="2500" b="1" dirty="0"/>
              <a:t>targets</a:t>
            </a:r>
            <a:r>
              <a:rPr lang="en-US" sz="2500" dirty="0"/>
              <a:t> EGFR, SRC family signaling.</a:t>
            </a:r>
          </a:p>
          <a:p>
            <a:endParaRPr lang="en-US" sz="2500" dirty="0"/>
          </a:p>
          <a:p>
            <a:r>
              <a:rPr lang="en-US" sz="2500" dirty="0"/>
              <a:t>Gene X knockout cells have altered </a:t>
            </a:r>
            <a:r>
              <a:rPr lang="en-US" sz="2500" dirty="0" err="1"/>
              <a:t>Erk</a:t>
            </a:r>
            <a:r>
              <a:rPr lang="en-US" sz="2500" dirty="0"/>
              <a:t> </a:t>
            </a:r>
            <a:r>
              <a:rPr lang="en-US" sz="2500" b="1" dirty="0"/>
              <a:t>response</a:t>
            </a:r>
            <a:r>
              <a:rPr lang="en-US" sz="2500" dirty="0"/>
              <a:t>.</a:t>
            </a:r>
          </a:p>
          <a:p>
            <a:endParaRPr lang="en-US" sz="2500" dirty="0"/>
          </a:p>
          <a:p>
            <a:r>
              <a:rPr lang="en-US" sz="2500" dirty="0"/>
              <a:t>Drug Y induces JAK/STAT pathway </a:t>
            </a:r>
            <a:r>
              <a:rPr lang="en-US" sz="2500" b="1" dirty="0"/>
              <a:t>signaling</a:t>
            </a:r>
            <a:r>
              <a:rPr lang="en-US" sz="2500" dirty="0"/>
              <a:t> in resistant cells.</a:t>
            </a:r>
          </a:p>
          <a:p>
            <a:endParaRPr lang="en-US" sz="2500" dirty="0"/>
          </a:p>
          <a:p>
            <a:r>
              <a:rPr lang="en-US" sz="2500" dirty="0"/>
              <a:t>Drug Z resistant </a:t>
            </a:r>
            <a:r>
              <a:rPr lang="en-US" sz="2500" dirty="0" err="1"/>
              <a:t>kinomic</a:t>
            </a:r>
            <a:r>
              <a:rPr lang="en-US" sz="2500" dirty="0"/>
              <a:t> </a:t>
            </a:r>
            <a:r>
              <a:rPr lang="en-US" sz="2500" b="1" dirty="0"/>
              <a:t>signatures</a:t>
            </a:r>
            <a:r>
              <a:rPr lang="en-US" sz="2500" dirty="0"/>
              <a:t>, can be used to  prospectively classify  new tumors as resistant/sensitive.</a:t>
            </a:r>
          </a:p>
        </p:txBody>
      </p:sp>
      <p:sp>
        <p:nvSpPr>
          <p:cNvPr id="163" name="Striped Right Arrow 162"/>
          <p:cNvSpPr/>
          <p:nvPr/>
        </p:nvSpPr>
        <p:spPr bwMode="auto">
          <a:xfrm rot="2836406">
            <a:off x="29903473" y="24310281"/>
            <a:ext cx="2816755" cy="3121563"/>
          </a:xfrm>
          <a:prstGeom prst="stripedRightArrow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6032" tIns="128016" rIns="256032" bIns="128016" numCol="1" rtlCol="0" anchor="t" anchorCtr="0" compatLnSpc="1">
            <a:prstTxWarp prst="textNoShape">
              <a:avLst/>
            </a:prstTxWarp>
          </a:bodyPr>
          <a:lstStyle/>
          <a:p>
            <a:pPr defTabSz="3511550"/>
            <a:endParaRPr lang="en-US">
              <a:latin typeface="Arial" pitchFamily="-105" charset="-52"/>
              <a:ea typeface="Arial" pitchFamily="-105" charset="-52"/>
              <a:cs typeface="Arial" pitchFamily="-105" charset="-5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4756924" y="4788123"/>
            <a:ext cx="7936974" cy="8660832"/>
          </a:xfrm>
          <a:prstGeom prst="rect">
            <a:avLst/>
          </a:prstGeom>
          <a:noFill/>
        </p:spPr>
        <p:txBody>
          <a:bodyPr wrap="square" lIns="256032" tIns="128016" rIns="256032" bIns="128016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b="1" dirty="0"/>
              <a:t>Identify Kinase </a:t>
            </a:r>
            <a:r>
              <a:rPr lang="en-US" sz="3000" b="1" u="sng" dirty="0">
                <a:solidFill>
                  <a:srgbClr val="FF0000"/>
                </a:solidFill>
              </a:rPr>
              <a:t>Signatures</a:t>
            </a:r>
            <a:r>
              <a:rPr lang="en-US" sz="2800" b="1" dirty="0"/>
              <a:t> </a:t>
            </a:r>
            <a:r>
              <a:rPr lang="en-US" sz="2800" dirty="0"/>
              <a:t>associated with</a:t>
            </a:r>
          </a:p>
          <a:p>
            <a:r>
              <a:rPr lang="en-US" sz="2800" dirty="0"/>
              <a:t> phenotype, genotype, etc.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Identify Kinase </a:t>
            </a:r>
            <a:r>
              <a:rPr lang="en-US" sz="3000" b="1" u="sng" dirty="0">
                <a:solidFill>
                  <a:srgbClr val="FF0000"/>
                </a:solidFill>
              </a:rPr>
              <a:t>Targets</a:t>
            </a:r>
            <a:r>
              <a:rPr lang="en-US" sz="2800" b="1" dirty="0"/>
              <a:t> </a:t>
            </a:r>
            <a:r>
              <a:rPr lang="en-US" sz="2800" dirty="0"/>
              <a:t>for intervention and</a:t>
            </a:r>
          </a:p>
          <a:p>
            <a:r>
              <a:rPr lang="en-US" sz="2800" dirty="0"/>
              <a:t> molecular signaling.</a:t>
            </a:r>
          </a:p>
          <a:p>
            <a:pPr>
              <a:buClr>
                <a:srgbClr val="FFDB3C"/>
              </a:buClr>
            </a:pPr>
            <a:endParaRPr lang="en-US" sz="2800" dirty="0"/>
          </a:p>
          <a:p>
            <a:pPr>
              <a:buClr>
                <a:srgbClr val="FFDB3C"/>
              </a:buClr>
            </a:pPr>
            <a:endParaRPr lang="en-US" sz="2800" dirty="0"/>
          </a:p>
          <a:p>
            <a:r>
              <a:rPr lang="en-US" sz="2800" dirty="0"/>
              <a:t> 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Identify Kinase </a:t>
            </a:r>
            <a:r>
              <a:rPr lang="en-US" sz="3000" b="1" u="sng" dirty="0">
                <a:solidFill>
                  <a:srgbClr val="FF0000"/>
                </a:solidFill>
              </a:rPr>
              <a:t>Responses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post treatment</a:t>
            </a:r>
          </a:p>
          <a:p>
            <a:r>
              <a:rPr lang="en-US" sz="2800" dirty="0"/>
              <a:t>and compensatory signaling.</a:t>
            </a:r>
          </a:p>
          <a:p>
            <a:endParaRPr lang="en-US" sz="2800" dirty="0"/>
          </a:p>
          <a:p>
            <a:r>
              <a:rPr lang="en-US" sz="3600" dirty="0"/>
              <a:t> </a:t>
            </a:r>
          </a:p>
        </p:txBody>
      </p:sp>
      <p:sp>
        <p:nvSpPr>
          <p:cNvPr id="168" name="Rectangle 13"/>
          <p:cNvSpPr>
            <a:spLocks noChangeArrowheads="1"/>
          </p:cNvSpPr>
          <p:nvPr/>
        </p:nvSpPr>
        <p:spPr bwMode="auto">
          <a:xfrm>
            <a:off x="38563364" y="13623239"/>
            <a:ext cx="2482346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6032" tIns="128016" rIns="256032" bIns="128016">
            <a:spAutoFit/>
          </a:bodyPr>
          <a:lstStyle/>
          <a:p>
            <a:pPr algn="ctr" eaLnBrk="0" hangingPunct="0">
              <a:spcBef>
                <a:spcPct val="20000"/>
              </a:spcBef>
              <a:buSzPct val="100000"/>
            </a:pPr>
            <a:r>
              <a:rPr lang="en-US" sz="2000" dirty="0"/>
              <a:t>Fluorescent</a:t>
            </a:r>
          </a:p>
          <a:p>
            <a:pPr algn="ctr" eaLnBrk="0" hangingPunct="0">
              <a:spcBef>
                <a:spcPct val="20000"/>
              </a:spcBef>
              <a:buSzPct val="100000"/>
            </a:pPr>
            <a:r>
              <a:rPr lang="en-US" sz="2000" dirty="0"/>
              <a:t>Immunodetection</a:t>
            </a:r>
            <a:endParaRPr lang="nl-NL" sz="2000" dirty="0"/>
          </a:p>
        </p:txBody>
      </p:sp>
      <p:pic>
        <p:nvPicPr>
          <p:cNvPr id="171" name="Picture 5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0" t="25863" r="31611" b="49424"/>
          <a:stretch/>
        </p:blipFill>
        <p:spPr bwMode="auto">
          <a:xfrm>
            <a:off x="7625684" y="17469731"/>
            <a:ext cx="3147917" cy="59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6" name="Straight Arrow Connector 175"/>
          <p:cNvCxnSpPr>
            <a:cxnSpLocks/>
          </p:cNvCxnSpPr>
          <p:nvPr/>
        </p:nvCxnSpPr>
        <p:spPr>
          <a:xfrm flipV="1">
            <a:off x="10830528" y="21413350"/>
            <a:ext cx="0" cy="1721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20"/>
          <p:cNvSpPr txBox="1">
            <a:spLocks noChangeArrowheads="1"/>
          </p:cNvSpPr>
          <p:nvPr/>
        </p:nvSpPr>
        <p:spPr bwMode="auto">
          <a:xfrm>
            <a:off x="424592" y="16328582"/>
            <a:ext cx="4353301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3900" b="1" dirty="0" err="1"/>
              <a:t>Raw</a:t>
            </a:r>
            <a:r>
              <a:rPr lang="nl-NL" sz="3900" b="1" dirty="0"/>
              <a:t> Data</a:t>
            </a:r>
            <a:endParaRPr lang="nl-NL" sz="3900" b="1" baseline="30000" dirty="0"/>
          </a:p>
        </p:txBody>
      </p:sp>
      <p:graphicFrame>
        <p:nvGraphicFramePr>
          <p:cNvPr id="180" name="Object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317313"/>
              </p:ext>
            </p:extLst>
          </p:nvPr>
        </p:nvGraphicFramePr>
        <p:xfrm>
          <a:off x="4357084" y="17118265"/>
          <a:ext cx="3268492" cy="629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5" imgW="2260600" imgH="3797300" progId="Excel.Sheet.12">
                  <p:embed/>
                </p:oleObj>
              </mc:Choice>
              <mc:Fallback>
                <p:oleObj name="Worksheet" r:id="rId15" imgW="2260600" imgH="3797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57084" y="17118265"/>
                        <a:ext cx="3268492" cy="6293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TextBox 180"/>
          <p:cNvSpPr txBox="1"/>
          <p:nvPr/>
        </p:nvSpPr>
        <p:spPr>
          <a:xfrm>
            <a:off x="8574340" y="23410218"/>
            <a:ext cx="1172739" cy="520142"/>
          </a:xfrm>
          <a:prstGeom prst="rect">
            <a:avLst/>
          </a:prstGeom>
          <a:noFill/>
        </p:spPr>
        <p:txBody>
          <a:bodyPr wrap="square" lIns="256032" tIns="128016" rIns="256032" bIns="128016" rtlCol="0">
            <a:spAutoFit/>
          </a:bodyPr>
          <a:lstStyle/>
          <a:p>
            <a:r>
              <a:rPr lang="en-US" sz="1700" dirty="0"/>
              <a:t>Time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002637" y="19599942"/>
            <a:ext cx="1475660" cy="597087"/>
          </a:xfrm>
          <a:prstGeom prst="rect">
            <a:avLst/>
          </a:prstGeom>
          <a:noFill/>
        </p:spPr>
        <p:txBody>
          <a:bodyPr wrap="none" lIns="256032" tIns="128016" rIns="256032" bIns="128016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control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2951553" y="22851723"/>
            <a:ext cx="1459630" cy="597087"/>
          </a:xfrm>
          <a:prstGeom prst="rect">
            <a:avLst/>
          </a:prstGeom>
          <a:noFill/>
        </p:spPr>
        <p:txBody>
          <a:bodyPr wrap="none" lIns="256032" tIns="128016" rIns="256032" bIns="128016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treated</a:t>
            </a:r>
          </a:p>
        </p:txBody>
      </p:sp>
      <p:pic>
        <p:nvPicPr>
          <p:cNvPr id="187" name="Content Placeholder 30"/>
          <p:cNvPicPr>
            <a:picLocks noGrp="1" noChangeAspect="1"/>
          </p:cNvPicPr>
          <p:nvPr>
            <p:ph idx="1"/>
          </p:nvPr>
        </p:nvPicPr>
        <p:blipFill rotWithShape="1">
          <a:blip r:embed="rId17"/>
          <a:srcRect l="1112" r="210"/>
          <a:stretch/>
        </p:blipFill>
        <p:spPr>
          <a:xfrm>
            <a:off x="22420590" y="17336663"/>
            <a:ext cx="3978888" cy="3271860"/>
          </a:xfrm>
        </p:spPr>
      </p:pic>
      <p:sp>
        <p:nvSpPr>
          <p:cNvPr id="190" name="Text Box 20"/>
          <p:cNvSpPr txBox="1">
            <a:spLocks noChangeArrowheads="1"/>
          </p:cNvSpPr>
          <p:nvPr/>
        </p:nvSpPr>
        <p:spPr bwMode="auto">
          <a:xfrm>
            <a:off x="20245781" y="24692082"/>
            <a:ext cx="9136413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3900" b="1" dirty="0"/>
              <a:t>Drug Response </a:t>
            </a:r>
            <a:r>
              <a:rPr lang="nl-NL" sz="3900" b="1" dirty="0" err="1"/>
              <a:t>Prediction</a:t>
            </a:r>
            <a:r>
              <a:rPr lang="nl-NL" sz="3900" b="1" dirty="0"/>
              <a:t> </a:t>
            </a:r>
            <a:endParaRPr lang="nl-NL" sz="3900" b="1" baseline="30000" dirty="0"/>
          </a:p>
        </p:txBody>
      </p:sp>
      <p:sp>
        <p:nvSpPr>
          <p:cNvPr id="191" name="Rectangle 190"/>
          <p:cNvSpPr/>
          <p:nvPr/>
        </p:nvSpPr>
        <p:spPr>
          <a:xfrm>
            <a:off x="22107767" y="16369231"/>
            <a:ext cx="4830746" cy="858697"/>
          </a:xfrm>
          <a:prstGeom prst="rect">
            <a:avLst/>
          </a:prstGeom>
        </p:spPr>
        <p:txBody>
          <a:bodyPr wrap="none" lIns="256032" tIns="128016" rIns="256032" bIns="128016"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r>
              <a:rPr lang="nl-NL" sz="3900" b="1" dirty="0"/>
              <a:t>Network Modeling</a:t>
            </a:r>
          </a:p>
        </p:txBody>
      </p:sp>
      <p:pic>
        <p:nvPicPr>
          <p:cNvPr id="192" name="Picture 5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18125" r="17760" b="37083"/>
          <a:stretch/>
        </p:blipFill>
        <p:spPr bwMode="auto">
          <a:xfrm>
            <a:off x="21702130" y="25537242"/>
            <a:ext cx="6421035" cy="279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TextBox 192"/>
          <p:cNvSpPr txBox="1"/>
          <p:nvPr/>
        </p:nvSpPr>
        <p:spPr>
          <a:xfrm>
            <a:off x="23393445" y="28346400"/>
            <a:ext cx="3359189" cy="597087"/>
          </a:xfrm>
          <a:prstGeom prst="rect">
            <a:avLst/>
          </a:prstGeom>
          <a:noFill/>
        </p:spPr>
        <p:txBody>
          <a:bodyPr wrap="none" lIns="256032" tIns="128016" rIns="256032" bIns="128016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Predicted Responder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3406269" y="28664232"/>
            <a:ext cx="3909019" cy="597087"/>
          </a:xfrm>
          <a:prstGeom prst="rect">
            <a:avLst/>
          </a:prstGeom>
          <a:noFill/>
        </p:spPr>
        <p:txBody>
          <a:bodyPr wrap="none" lIns="256032" tIns="128016" rIns="256032" bIns="128016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Predicted </a:t>
            </a:r>
            <a:r>
              <a:rPr lang="en-US" sz="2200" b="1" dirty="0" err="1">
                <a:solidFill>
                  <a:srgbClr val="0070C0"/>
                </a:solidFill>
              </a:rPr>
              <a:t>NonResponder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96" name="Text Box 20"/>
          <p:cNvSpPr txBox="1">
            <a:spLocks noChangeArrowheads="1"/>
          </p:cNvSpPr>
          <p:nvPr/>
        </p:nvSpPr>
        <p:spPr bwMode="auto">
          <a:xfrm>
            <a:off x="-338409" y="23780795"/>
            <a:ext cx="9542387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3900" b="1" dirty="0"/>
              <a:t>Kinomic Toolbox: Online QC</a:t>
            </a:r>
            <a:endParaRPr lang="nl-NL" sz="3900" b="1" baseline="30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36232592" y="15078318"/>
            <a:ext cx="7168277" cy="1505027"/>
          </a:xfrm>
          <a:prstGeom prst="rect">
            <a:avLst/>
          </a:prstGeom>
          <a:noFill/>
        </p:spPr>
        <p:txBody>
          <a:bodyPr wrap="square" lIns="256032" tIns="128016" rIns="256032" bIns="128016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Select Publications</a:t>
            </a:r>
          </a:p>
          <a:p>
            <a:endParaRPr lang="en-US" sz="2500" dirty="0"/>
          </a:p>
        </p:txBody>
      </p:sp>
      <p:pic>
        <p:nvPicPr>
          <p:cNvPr id="198" name="Picture 197" descr="KC_Logo_V1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29245" r="17369" b="17295"/>
          <a:stretch/>
        </p:blipFill>
        <p:spPr>
          <a:xfrm>
            <a:off x="1219200" y="806243"/>
            <a:ext cx="7846501" cy="5793501"/>
          </a:xfrm>
          <a:prstGeom prst="rect">
            <a:avLst/>
          </a:prstGeom>
        </p:spPr>
      </p:pic>
      <p:graphicFrame>
        <p:nvGraphicFramePr>
          <p:cNvPr id="201" name="Table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27271"/>
              </p:ext>
            </p:extLst>
          </p:nvPr>
        </p:nvGraphicFramePr>
        <p:xfrm>
          <a:off x="36127013" y="16409435"/>
          <a:ext cx="7273856" cy="1346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02289">
                <a:tc>
                  <a:txBody>
                    <a:bodyPr/>
                    <a:lstStyle/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Shen H, et al. Selective suppression of melanoma lacking IFN-</a:t>
                      </a:r>
                      <a:r>
                        <a:rPr lang="el-GR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γ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pathway by JAK inhibition depends on T cells and host TNF signaling. Nat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Commun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. 2022 Aug 25;13(1):5013. </a:t>
                      </a:r>
                    </a:p>
                    <a:p>
                      <a:endParaRPr lang="en-US" sz="1600" u="none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Umbarkar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P, et al. Fibroblast GSK-3</a:t>
                      </a:r>
                      <a:r>
                        <a:rPr lang="el-GR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α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Promotes Fibrosis via RAF-MEK-ERK Pathway in the Injured Heart. Circ Res. 2022 Sep 16;131(7):620-636. </a:t>
                      </a: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	</a:t>
                      </a: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Davenport ML, et al. miR-31 Displays Subtype Specificity in Lung Cancer. Cancer Res. 2021 Apr 15;81(8):1942-1953</a:t>
                      </a:r>
                    </a:p>
                    <a:p>
                      <a:endParaRPr lang="en-US" sz="1600" u="none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Shinde A, et al. Spleen tyrosine kinase-mediated autophagy is required for epithelial-mesenchymal plasticity and metastasis in breast cancer. Cancer Res. 2019 Feb 7. </a:t>
                      </a:r>
                    </a:p>
                    <a:p>
                      <a:endParaRPr lang="en-US" sz="1600" u="none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Walker K, et al.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Kinomic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profiling of glioblastoma cells reveals PLCG1 as a target in restricted glucose.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Biomark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Res. 2018 Jun 14;6:22.</a:t>
                      </a:r>
                    </a:p>
                    <a:p>
                      <a:endParaRPr lang="en-US" sz="1600" u="none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Gilbert AN, et al.  Generation of using 3D human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biogel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culture system and patient-derived glioblastoma cells for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kinomic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profiling and drug response testing. J Vis Exp. 2016 Jun 9;(112)	</a:t>
                      </a:r>
                    </a:p>
                    <a:p>
                      <a:endParaRPr lang="en-US" sz="1600" u="none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Dussaq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AM, et al.  Mechanistic parameterization of the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kinomic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signal in peptide arrays. J Proteomics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Bioinform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. 2016 May;9(5):151-157	</a:t>
                      </a:r>
                    </a:p>
                    <a:p>
                      <a:endParaRPr lang="en-US" sz="1600" u="none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Anderson JC, et al.  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Kinomic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alterations in atypical meningioma. Med Res Arch. 2015 Jul;2015(3)	</a:t>
                      </a: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	</a:t>
                      </a: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Isayeva T, et al.  The protective effect of p16(INK4a) in oral cavity carcinomas: p16(Ink4A) dampens tumor invasion-integrated analysis of expression and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kinomics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pathways. Mod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Pathol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. 2015 May;28(5):631-53	</a:t>
                      </a:r>
                    </a:p>
                    <a:p>
                      <a:endParaRPr lang="en-US" sz="1600" u="none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Anderson JC, et al. 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Kinomic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exploration of temozolomide and radiation resistance in Glioblastoma multiforme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xenolines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. 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Radiother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Oncol. 2014 Jun;111(3):468-74	</a:t>
                      </a:r>
                    </a:p>
                    <a:p>
                      <a:endParaRPr lang="en-US" sz="1600" u="none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Anderson JC, et al.  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Kinomic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profiling of electromagnetic navigational bronchoscopy specimens: a new approach for personalized medicine. 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PLoS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 One. 2014 Dec 30;9(12):e116388	</a:t>
                      </a:r>
                    </a:p>
                    <a:p>
                      <a:endParaRPr lang="en-US" sz="1600" u="none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  <a:p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Duverger A, et al.   Kinase control of latent HIV-1 infection: PIM-1 kinase as a major contributor to HIV-1 reactivation. J </a:t>
                      </a:r>
                      <a:r>
                        <a:rPr lang="en-US" sz="1600" u="none" dirty="0" err="1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Virol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Helvetica" pitchFamily="2" charset="0"/>
                        </a:rPr>
                        <a:t>. 2014 Jan;88(1):364-76	</a:t>
                      </a: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u="none" strike="noStrike" dirty="0">
                        <a:effectLst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u="none" strike="noStrike" dirty="0">
                        <a:effectLst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u="none" strike="noStrike" dirty="0">
                        <a:effectLst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u="none" strike="noStrike" dirty="0">
                        <a:effectLst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u="none" strike="noStrike" dirty="0">
                        <a:effectLst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160" marR="19160" marT="2155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0" name="TextBox 209"/>
          <p:cNvSpPr txBox="1"/>
          <p:nvPr/>
        </p:nvSpPr>
        <p:spPr>
          <a:xfrm>
            <a:off x="17891699" y="1355087"/>
            <a:ext cx="18041093" cy="1335750"/>
          </a:xfrm>
          <a:prstGeom prst="rect">
            <a:avLst/>
          </a:prstGeom>
          <a:noFill/>
        </p:spPr>
        <p:txBody>
          <a:bodyPr wrap="none" lIns="256032" tIns="128016" rIns="256032" bIns="128016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w 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.  k 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n  o  m  e  c  o  r  e  .  c  o  m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1470" r="18319" b="3134"/>
          <a:stretch/>
        </p:blipFill>
        <p:spPr>
          <a:xfrm>
            <a:off x="1046996" y="24805360"/>
            <a:ext cx="6915721" cy="4930225"/>
          </a:xfrm>
          <a:prstGeom prst="rect">
            <a:avLst/>
          </a:prstGeom>
        </p:spPr>
      </p:pic>
      <p:sp>
        <p:nvSpPr>
          <p:cNvPr id="100" name="Line 11"/>
          <p:cNvSpPr>
            <a:spLocks noChangeShapeType="1"/>
          </p:cNvSpPr>
          <p:nvPr/>
        </p:nvSpPr>
        <p:spPr bwMode="auto">
          <a:xfrm flipV="1">
            <a:off x="36796824" y="8382626"/>
            <a:ext cx="1766540" cy="1826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56032" tIns="128016" rIns="256032" bIns="128016" anchor="ctr"/>
          <a:lstStyle/>
          <a:p>
            <a:endParaRPr lang="en-US" sz="2500"/>
          </a:p>
        </p:txBody>
      </p:sp>
      <p:sp>
        <p:nvSpPr>
          <p:cNvPr id="101" name="Line 12"/>
          <p:cNvSpPr>
            <a:spLocks noChangeShapeType="1"/>
          </p:cNvSpPr>
          <p:nvPr/>
        </p:nvSpPr>
        <p:spPr bwMode="auto">
          <a:xfrm>
            <a:off x="36847191" y="10854113"/>
            <a:ext cx="1687361" cy="275610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56032" tIns="128016" rIns="256032" bIns="128016" anchor="ctr"/>
          <a:lstStyle/>
          <a:p>
            <a:endParaRPr lang="en-US" sz="2500"/>
          </a:p>
        </p:txBody>
      </p:sp>
      <p:cxnSp>
        <p:nvCxnSpPr>
          <p:cNvPr id="98" name="Straight Arrow Connector 97"/>
          <p:cNvCxnSpPr>
            <a:cxnSpLocks/>
          </p:cNvCxnSpPr>
          <p:nvPr/>
        </p:nvCxnSpPr>
        <p:spPr>
          <a:xfrm>
            <a:off x="8150343" y="23493653"/>
            <a:ext cx="1964293" cy="109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9E92B46A-5B86-0F2C-06F6-8544D2F1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936" y="7270599"/>
            <a:ext cx="1011320" cy="6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07789A-FD2E-FCA2-DA0C-6479AB8D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hotocopy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149" y="6477000"/>
            <a:ext cx="1011320" cy="6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5CDF7A-8841-8F1D-CA85-739103FFE3DA}"/>
              </a:ext>
            </a:extLst>
          </p:cNvPr>
          <p:cNvSpPr txBox="1"/>
          <p:nvPr/>
        </p:nvSpPr>
        <p:spPr>
          <a:xfrm>
            <a:off x="15886234" y="6565068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WT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83A78-A1F3-F7F3-1E4F-33D7293AA7AD}"/>
              </a:ext>
            </a:extLst>
          </p:cNvPr>
          <p:cNvSpPr txBox="1"/>
          <p:nvPr/>
        </p:nvSpPr>
        <p:spPr>
          <a:xfrm>
            <a:off x="15950801" y="7324645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KO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05B8FD-47D3-E24A-4141-EC5C788907C5}"/>
              </a:ext>
            </a:extLst>
          </p:cNvPr>
          <p:cNvCxnSpPr>
            <a:cxnSpLocks/>
          </p:cNvCxnSpPr>
          <p:nvPr/>
        </p:nvCxnSpPr>
        <p:spPr>
          <a:xfrm>
            <a:off x="17135707" y="7162800"/>
            <a:ext cx="815063" cy="1322"/>
          </a:xfrm>
          <a:prstGeom prst="straightConnector1">
            <a:avLst/>
          </a:prstGeom>
          <a:ln w="1397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FE085D0-5852-013C-1CA3-201C10B3DCF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111112" y="9547635"/>
            <a:ext cx="1493198" cy="1566037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356F8D-C774-25E7-CEE9-2FF397414986}"/>
              </a:ext>
            </a:extLst>
          </p:cNvPr>
          <p:cNvCxnSpPr>
            <a:cxnSpLocks/>
          </p:cNvCxnSpPr>
          <p:nvPr/>
        </p:nvCxnSpPr>
        <p:spPr>
          <a:xfrm>
            <a:off x="16978004" y="10209576"/>
            <a:ext cx="815063" cy="1322"/>
          </a:xfrm>
          <a:prstGeom prst="straightConnector1">
            <a:avLst/>
          </a:prstGeom>
          <a:ln w="1397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EAAF1AD-067C-B83F-130C-A0E5E6656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67568"/>
              </p:ext>
            </p:extLst>
          </p:nvPr>
        </p:nvGraphicFramePr>
        <p:xfrm>
          <a:off x="18004758" y="9313128"/>
          <a:ext cx="1511316" cy="1857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5" imgW="1663700" imgH="2044700" progId="Excel.Sheet.12">
                  <p:embed/>
                </p:oleObj>
              </mc:Choice>
              <mc:Fallback>
                <p:oleObj name="Worksheet" r:id="rId25" imgW="1663700" imgH="2044700" progId="Excel.Shee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D5F28A2-75E5-2A49-741B-09A5F2E94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004758" y="9313128"/>
                        <a:ext cx="1511316" cy="1857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8036BE-3DFA-BE75-8D4E-BA056EA300DB}"/>
              </a:ext>
            </a:extLst>
          </p:cNvPr>
          <p:cNvCxnSpPr>
            <a:cxnSpLocks/>
          </p:cNvCxnSpPr>
          <p:nvPr/>
        </p:nvCxnSpPr>
        <p:spPr>
          <a:xfrm>
            <a:off x="19596611" y="10209576"/>
            <a:ext cx="815063" cy="1322"/>
          </a:xfrm>
          <a:prstGeom prst="straightConnector1">
            <a:avLst/>
          </a:prstGeom>
          <a:ln w="1397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A832F2A-2CC4-74CA-C127-24478AD642C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18740924">
            <a:off x="20142506" y="9832384"/>
            <a:ext cx="2142002" cy="10597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1E567E-334F-7C0F-C7CE-F83488F763C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38088" y="6339728"/>
            <a:ext cx="3076022" cy="2039627"/>
          </a:xfrm>
          <a:prstGeom prst="rect">
            <a:avLst/>
          </a:prstGeom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93985A6D-E6F5-7BB8-E083-8466D1B86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t="12240" r="30426" b="49180"/>
          <a:stretch/>
        </p:blipFill>
        <p:spPr bwMode="auto">
          <a:xfrm>
            <a:off x="16787388" y="13131123"/>
            <a:ext cx="618031" cy="62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44" descr="152">
            <a:extLst>
              <a:ext uri="{FF2B5EF4-FFF2-40B4-BE49-F238E27FC236}">
                <a16:creationId xmlns:a16="http://schemas.microsoft.com/office/drawing/2014/main" id="{312CDEDD-D167-E029-369A-16FCCA244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610" y="12611203"/>
            <a:ext cx="1491122" cy="159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4" descr="152">
            <a:extLst>
              <a:ext uri="{FF2B5EF4-FFF2-40B4-BE49-F238E27FC236}">
                <a16:creationId xmlns:a16="http://schemas.microsoft.com/office/drawing/2014/main" id="{DE063ECA-EB3B-A9B1-ADAF-D2B9DC5D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92624" y="12635098"/>
            <a:ext cx="1602398" cy="151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ross 28">
            <a:extLst>
              <a:ext uri="{FF2B5EF4-FFF2-40B4-BE49-F238E27FC236}">
                <a16:creationId xmlns:a16="http://schemas.microsoft.com/office/drawing/2014/main" id="{7EBD64C9-EF85-F87A-A490-7FC142368B3D}"/>
              </a:ext>
            </a:extLst>
          </p:cNvPr>
          <p:cNvSpPr/>
          <p:nvPr/>
        </p:nvSpPr>
        <p:spPr bwMode="auto">
          <a:xfrm>
            <a:off x="16543950" y="13289429"/>
            <a:ext cx="228777" cy="214267"/>
          </a:xfrm>
          <a:prstGeom prst="plus">
            <a:avLst>
              <a:gd name="adj" fmla="val 4045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54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-105" charset="-52"/>
              <a:ea typeface="Arial" pitchFamily="-105" charset="-52"/>
              <a:cs typeface="Arial" pitchFamily="-105" charset="-52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2842C12-1020-62A3-853E-2E09403B05F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990436" y="12577731"/>
            <a:ext cx="2307714" cy="20070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58194E0-E432-88B9-587A-5EA74AA9F7EB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12479" b="26011"/>
          <a:stretch/>
        </p:blipFill>
        <p:spPr>
          <a:xfrm>
            <a:off x="13592553" y="17088713"/>
            <a:ext cx="4694548" cy="5972160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58D7ACC-6698-84F8-9B35-84A0B43C0892}"/>
              </a:ext>
            </a:extLst>
          </p:cNvPr>
          <p:cNvSpPr/>
          <p:nvPr/>
        </p:nvSpPr>
        <p:spPr bwMode="auto">
          <a:xfrm>
            <a:off x="14935200" y="12398635"/>
            <a:ext cx="2498680" cy="2365606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54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5" charset="-52"/>
              <a:ea typeface="Arial" pitchFamily="-105" charset="-52"/>
              <a:cs typeface="Arial" pitchFamily="-105" charset="-52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0431F31-831B-95DA-298F-B8D424E54355}"/>
              </a:ext>
            </a:extLst>
          </p:cNvPr>
          <p:cNvSpPr/>
          <p:nvPr/>
        </p:nvSpPr>
        <p:spPr bwMode="auto">
          <a:xfrm>
            <a:off x="18229010" y="12398635"/>
            <a:ext cx="4173790" cy="2384165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54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-52"/>
              <a:ea typeface="Arial" pitchFamily="-105" charset="-52"/>
              <a:cs typeface="Arial" pitchFamily="-105" charset="-52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E814170-443C-99F4-F231-05114B1A12DF}"/>
              </a:ext>
            </a:extLst>
          </p:cNvPr>
          <p:cNvCxnSpPr>
            <a:cxnSpLocks/>
          </p:cNvCxnSpPr>
          <p:nvPr/>
        </p:nvCxnSpPr>
        <p:spPr>
          <a:xfrm flipV="1">
            <a:off x="10812437" y="19528238"/>
            <a:ext cx="0" cy="1721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862A34-1EEC-8B45-C4EA-161EFFE8CC24}"/>
              </a:ext>
            </a:extLst>
          </p:cNvPr>
          <p:cNvCxnSpPr>
            <a:cxnSpLocks/>
          </p:cNvCxnSpPr>
          <p:nvPr/>
        </p:nvCxnSpPr>
        <p:spPr>
          <a:xfrm flipV="1">
            <a:off x="10812437" y="17553066"/>
            <a:ext cx="0" cy="1721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44" descr="152">
            <a:extLst>
              <a:ext uri="{FF2B5EF4-FFF2-40B4-BE49-F238E27FC236}">
                <a16:creationId xmlns:a16="http://schemas.microsoft.com/office/drawing/2014/main" id="{AB2D6242-3285-385E-9264-194D5CE0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259" y="9061377"/>
            <a:ext cx="3171312" cy="313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" descr="anotop">
            <a:extLst>
              <a:ext uri="{FF2B5EF4-FFF2-40B4-BE49-F238E27FC236}">
                <a16:creationId xmlns:a16="http://schemas.microsoft.com/office/drawing/2014/main" id="{D439072F-5072-BAED-B0A2-DC9D111FF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847" y="8827562"/>
            <a:ext cx="3575992" cy="379166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ine 11">
            <a:extLst>
              <a:ext uri="{FF2B5EF4-FFF2-40B4-BE49-F238E27FC236}">
                <a16:creationId xmlns:a16="http://schemas.microsoft.com/office/drawing/2014/main" id="{A6A32CA3-0005-E8A9-395A-50ED8ABD4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33939" y="8934236"/>
            <a:ext cx="2466848" cy="149438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56032" tIns="128016" rIns="256032" bIns="128016" anchor="ctr"/>
          <a:lstStyle/>
          <a:p>
            <a:endParaRPr lang="en-US" sz="2500"/>
          </a:p>
        </p:txBody>
      </p:sp>
      <p:sp>
        <p:nvSpPr>
          <p:cNvPr id="51" name="Line 12">
            <a:extLst>
              <a:ext uri="{FF2B5EF4-FFF2-40B4-BE49-F238E27FC236}">
                <a16:creationId xmlns:a16="http://schemas.microsoft.com/office/drawing/2014/main" id="{AF2DAF0A-382A-3599-BA46-C45AD5414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33939" y="10591800"/>
            <a:ext cx="2721697" cy="19762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56032" tIns="128016" rIns="256032" bIns="128016" anchor="ctr"/>
          <a:lstStyle/>
          <a:p>
            <a:endParaRPr lang="en-US" sz="250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8E673FC-A088-1D8B-8B96-705133FC4C9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9006202" y="9618019"/>
            <a:ext cx="2217997" cy="5195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A30AC8-2C6E-B375-BA54-C5FB93471DF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972531" y="12434761"/>
            <a:ext cx="2217997" cy="5195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5C89D32-E184-9A77-D531-F33A648D7D61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6225378" y="10106171"/>
            <a:ext cx="709686" cy="4787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9FE7092-1A36-156A-DAA8-DF3233C75B9A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6033305" y="10228224"/>
            <a:ext cx="709686" cy="4787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DB4B7A1-3981-72F8-72A6-76FE680A46B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6347399" y="10401771"/>
            <a:ext cx="709686" cy="4787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64BE6B7-68C7-A449-E5A3-0FDEF25FE6F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898413" y="10598983"/>
            <a:ext cx="709686" cy="478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691665A-0895-642B-5299-96DFB0CB6E3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6303844" y="10772530"/>
            <a:ext cx="709686" cy="4787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ECC0110-93BD-1227-91D8-70FCAA965E31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6081175" y="10912192"/>
            <a:ext cx="709686" cy="4787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712B6CA-4225-201D-8B1E-D42DBC0727EB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031438" y="9313026"/>
            <a:ext cx="709686" cy="4787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9F6AE8-364A-65A0-F965-1229BE7DE128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839365" y="9435079"/>
            <a:ext cx="709686" cy="4787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AF2C5C0-06B4-8F2D-FA52-DC0F84E4750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153459" y="9608626"/>
            <a:ext cx="709686" cy="4787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7867D2D-998C-8C55-800A-29E2BFC8D059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704473" y="9805838"/>
            <a:ext cx="709686" cy="4787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5B15000-82AE-5206-F344-30A4137CD2E3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109904" y="9979385"/>
            <a:ext cx="709686" cy="4787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CFD1F38-AED2-90FC-BF8F-320E4A664FE7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887235" y="10119047"/>
            <a:ext cx="709686" cy="4787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44F544B-E044-6C8C-A69F-930A974E2A57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744292" y="11338103"/>
            <a:ext cx="709686" cy="4787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B7848AA-4984-948D-98FD-551CDF1C59C2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552219" y="11460156"/>
            <a:ext cx="709686" cy="478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5C0D7AF-EB15-CA4B-7F86-12D1B64E6E65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866313" y="11633703"/>
            <a:ext cx="709686" cy="478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BB25508-3BEF-456A-E8EA-DF17794F1FC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417327" y="11830915"/>
            <a:ext cx="709686" cy="4787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7ED620A-F151-A97E-A94E-E2B23A6E9068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822758" y="12004462"/>
            <a:ext cx="709686" cy="4787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49EA7E7-992E-588B-3695-84E10C54555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600089" y="12144124"/>
            <a:ext cx="709686" cy="4787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871570D-EEA5-CD58-1BE3-B73E7327BD5E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921764" y="10499903"/>
            <a:ext cx="709686" cy="4787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28878A9-3260-741D-9C7D-8F52DA561676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729691" y="10621956"/>
            <a:ext cx="709686" cy="4787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474FAE4-943E-30C6-024B-48663180DE8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043785" y="10795503"/>
            <a:ext cx="709686" cy="4787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EFDE6828-B2D0-D863-8C9B-65830DDB7F2A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594799" y="10992715"/>
            <a:ext cx="709686" cy="4787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8CCCBEC9-B5E8-B0CC-5A44-A770A17A7B7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000230" y="11166262"/>
            <a:ext cx="709686" cy="4787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9601AF7F-192A-F441-86E6-5E877307849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777561" y="11305924"/>
            <a:ext cx="709686" cy="4787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54C48552-5628-9538-7C15-1F3B9588F853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693164" y="11490503"/>
            <a:ext cx="709686" cy="4787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65247CF-3C5E-2CD2-B24E-31B023BD56C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501091" y="11612556"/>
            <a:ext cx="709686" cy="4787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A8F2B632-8A86-0FB0-FED1-AB67F7DC3A88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815185" y="11786103"/>
            <a:ext cx="709686" cy="4787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FA0E494C-7524-9216-90C2-F2CF71D7AB9B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366199" y="11983315"/>
            <a:ext cx="709686" cy="4787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6048126-4F47-42C0-7E7F-155DB0BEB22D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771630" y="12156862"/>
            <a:ext cx="709686" cy="4787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6DBD2F1-3606-C084-84FD-DB45E61FAAB2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548961" y="12296524"/>
            <a:ext cx="709686" cy="4787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3358B460-50B9-C8FF-C43F-3C45ADA3455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007364" y="9906000"/>
            <a:ext cx="709686" cy="4787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8B0FFBB-E795-8E4E-3483-19F60CE21DB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3815291" y="10028053"/>
            <a:ext cx="709686" cy="4787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13FAF7E-C79D-C20D-35BD-73CFBFF028A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129385" y="10201600"/>
            <a:ext cx="709686" cy="4787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B231642F-3304-EA46-C68E-83E653BDE92C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3680399" y="10398812"/>
            <a:ext cx="709686" cy="47876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1B7AA32-6FC7-D7E4-D97B-57DEFB571116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085830" y="10572359"/>
            <a:ext cx="709686" cy="4787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D666E76-84C9-DB6C-F9F9-3643A091991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3863161" y="10712021"/>
            <a:ext cx="709686" cy="4787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FB5CCDF-1224-DA74-CA31-8AEB0DE50D56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159764" y="10880903"/>
            <a:ext cx="709686" cy="4787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D281ED0-7865-16B5-F3F8-63EF4427D9F8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3967691" y="11002956"/>
            <a:ext cx="709686" cy="4787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7E23689F-27B3-3FDD-B737-7862E8CFD5F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281785" y="11176503"/>
            <a:ext cx="709686" cy="4787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1399E3B-0B72-AC45-EA7E-14FA90DCC968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3832799" y="11373715"/>
            <a:ext cx="709686" cy="4787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51645E9-1966-0767-78DA-800099E478D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238230" y="11547262"/>
            <a:ext cx="709686" cy="4787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5B447F1-CDCF-37CD-3285-DBBD5D09FD4D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4015561" y="11686924"/>
            <a:ext cx="709686" cy="47876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F799F89-1290-9C37-6EF2-204C7C58C271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836164" y="9661703"/>
            <a:ext cx="709686" cy="4787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B0F314C6-4724-DF57-8E36-405964F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644091" y="9783756"/>
            <a:ext cx="709686" cy="4787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B8B8D2-92BE-2D91-84B3-089C40B3276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958185" y="9957303"/>
            <a:ext cx="709686" cy="4787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7A8E424-F488-5485-ABF9-2853380B9286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509199" y="10154515"/>
            <a:ext cx="709686" cy="4787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61553281-1D09-17ED-4D26-A8180AF97216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914630" y="10328062"/>
            <a:ext cx="709686" cy="4787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897A8D2-C18B-3F23-8D4D-1255F3BCD98D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40935" b="30265"/>
          <a:stretch/>
        </p:blipFill>
        <p:spPr>
          <a:xfrm>
            <a:off x="35691961" y="10467724"/>
            <a:ext cx="709686" cy="47876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19FA98B9-7E1D-3247-05CF-F9DA61384CEF}"/>
              </a:ext>
            </a:extLst>
          </p:cNvPr>
          <p:cNvSpPr/>
          <p:nvPr/>
        </p:nvSpPr>
        <p:spPr bwMode="auto">
          <a:xfrm>
            <a:off x="9870569" y="16672328"/>
            <a:ext cx="629564" cy="8079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54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-52"/>
              <a:ea typeface="Arial" pitchFamily="-105" charset="-52"/>
              <a:cs typeface="Arial" pitchFamily="-105" charset="-52"/>
            </a:endParaRPr>
          </a:p>
        </p:txBody>
      </p:sp>
      <p:sp>
        <p:nvSpPr>
          <p:cNvPr id="155" name="Text Box 20"/>
          <p:cNvSpPr txBox="1">
            <a:spLocks noChangeArrowheads="1"/>
          </p:cNvSpPr>
          <p:nvPr/>
        </p:nvSpPr>
        <p:spPr bwMode="auto">
          <a:xfrm>
            <a:off x="16038314" y="17974257"/>
            <a:ext cx="3272171" cy="14896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u="sng" dirty="0"/>
              <a:t>Score %</a:t>
            </a:r>
            <a:r>
              <a:rPr lang="en-US" sz="2000" dirty="0"/>
              <a:t>     </a:t>
            </a:r>
            <a:r>
              <a:rPr lang="en-US" sz="2000" u="sng" dirty="0"/>
              <a:t>Kinase</a:t>
            </a:r>
            <a:endParaRPr lang="en-US" sz="2000" dirty="0"/>
          </a:p>
          <a:p>
            <a:r>
              <a:rPr lang="en-US" sz="2000" dirty="0"/>
              <a:t>77.7          EGFR,JAK,</a:t>
            </a:r>
          </a:p>
          <a:p>
            <a:r>
              <a:rPr lang="en-US" sz="2000" dirty="0"/>
              <a:t>66.6          TRKA, SRC</a:t>
            </a:r>
          </a:p>
          <a:p>
            <a:r>
              <a:rPr lang="en-US" sz="2000" dirty="0"/>
              <a:t>55.5          PDGFR,LYN</a:t>
            </a:r>
          </a:p>
        </p:txBody>
      </p:sp>
      <p:sp>
        <p:nvSpPr>
          <p:cNvPr id="178" name="TextBox 177"/>
          <p:cNvSpPr txBox="1"/>
          <p:nvPr/>
        </p:nvSpPr>
        <p:spPr>
          <a:xfrm rot="16200000">
            <a:off x="9873095" y="20012991"/>
            <a:ext cx="2417572" cy="520142"/>
          </a:xfrm>
          <a:prstGeom prst="rect">
            <a:avLst/>
          </a:prstGeom>
          <a:noFill/>
        </p:spPr>
        <p:txBody>
          <a:bodyPr wrap="square" lIns="256032" tIns="128016" rIns="256032" bIns="128016" rtlCol="0">
            <a:spAutoFit/>
          </a:bodyPr>
          <a:lstStyle/>
          <a:p>
            <a:r>
              <a:rPr lang="en-US" sz="1700" dirty="0"/>
              <a:t>Phosphorylation</a:t>
            </a:r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AB339D13-9E1E-162C-DF93-53FB35A9FC48}"/>
              </a:ext>
            </a:extLst>
          </p:cNvPr>
          <p:cNvGrpSpPr/>
          <p:nvPr/>
        </p:nvGrpSpPr>
        <p:grpSpPr>
          <a:xfrm>
            <a:off x="12573000" y="23798732"/>
            <a:ext cx="6411218" cy="5936854"/>
            <a:chOff x="12431010" y="23798731"/>
            <a:chExt cx="7004400" cy="674650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442B2F2-3F70-F554-DD87-C8383CCD9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b="15604"/>
            <a:stretch/>
          </p:blipFill>
          <p:spPr>
            <a:xfrm>
              <a:off x="12431010" y="23798731"/>
              <a:ext cx="7004400" cy="6340651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AF9640A-6F8C-8C11-1FA2-0D927BDD5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21957" t="95216" r="6010" b="-142"/>
            <a:stretch/>
          </p:blipFill>
          <p:spPr>
            <a:xfrm>
              <a:off x="13944600" y="30175200"/>
              <a:ext cx="5045497" cy="370034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434A3C9-7BAB-D576-7375-9480749B18EB}"/>
                </a:ext>
              </a:extLst>
            </p:cNvPr>
            <p:cNvSpPr/>
            <p:nvPr/>
          </p:nvSpPr>
          <p:spPr bwMode="auto">
            <a:xfrm>
              <a:off x="14221001" y="25230418"/>
              <a:ext cx="2518236" cy="10911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54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5" charset="-52"/>
                <a:ea typeface="Arial" pitchFamily="-105" charset="-52"/>
                <a:cs typeface="Arial" pitchFamily="-105" charset="-52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852A128-7213-2FA5-D6AE-4AF32A775D15}"/>
                </a:ext>
              </a:extLst>
            </p:cNvPr>
            <p:cNvSpPr/>
            <p:nvPr/>
          </p:nvSpPr>
          <p:spPr bwMode="auto">
            <a:xfrm>
              <a:off x="16821579" y="25230418"/>
              <a:ext cx="1211050" cy="11860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54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5" charset="-52"/>
                <a:ea typeface="Arial" pitchFamily="-105" charset="-52"/>
                <a:cs typeface="Arial" pitchFamily="-105" charset="-52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8DDB101-816C-8E79-11AD-30592E2E0356}"/>
                </a:ext>
              </a:extLst>
            </p:cNvPr>
            <p:cNvSpPr/>
            <p:nvPr/>
          </p:nvSpPr>
          <p:spPr bwMode="auto">
            <a:xfrm>
              <a:off x="18111564" y="25232385"/>
              <a:ext cx="770526" cy="1186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54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5" charset="-52"/>
                <a:ea typeface="Arial" pitchFamily="-105" charset="-52"/>
                <a:cs typeface="Arial" pitchFamily="-105" charset="-52"/>
              </a:endParaRPr>
            </a:p>
          </p:txBody>
        </p:sp>
      </p:grp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54D15147-60B0-2FC9-37F1-4AE2CC476FFE}"/>
              </a:ext>
            </a:extLst>
          </p:cNvPr>
          <p:cNvCxnSpPr>
            <a:cxnSpLocks/>
          </p:cNvCxnSpPr>
          <p:nvPr/>
        </p:nvCxnSpPr>
        <p:spPr>
          <a:xfrm>
            <a:off x="24788341" y="29736948"/>
            <a:ext cx="3186826" cy="0"/>
          </a:xfrm>
          <a:prstGeom prst="straightConnector1">
            <a:avLst/>
          </a:prstGeom>
          <a:ln w="698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958FA2E-F6DE-3332-0FD7-062EEC9FE1AE}"/>
              </a:ext>
            </a:extLst>
          </p:cNvPr>
          <p:cNvCxnSpPr>
            <a:cxnSpLocks/>
          </p:cNvCxnSpPr>
          <p:nvPr/>
        </p:nvCxnSpPr>
        <p:spPr>
          <a:xfrm flipH="1">
            <a:off x="21906538" y="29718000"/>
            <a:ext cx="2696814" cy="0"/>
          </a:xfrm>
          <a:prstGeom prst="straightConnector1">
            <a:avLst/>
          </a:prstGeom>
          <a:ln w="698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xtBox 1025">
            <a:extLst>
              <a:ext uri="{FF2B5EF4-FFF2-40B4-BE49-F238E27FC236}">
                <a16:creationId xmlns:a16="http://schemas.microsoft.com/office/drawing/2014/main" id="{BC8177E9-5AE0-459A-493A-25B1B219728C}"/>
              </a:ext>
            </a:extLst>
          </p:cNvPr>
          <p:cNvSpPr txBox="1"/>
          <p:nvPr/>
        </p:nvSpPr>
        <p:spPr>
          <a:xfrm>
            <a:off x="22242328" y="29353229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responder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420F692-7768-4614-656E-F7E058409813}"/>
              </a:ext>
            </a:extLst>
          </p:cNvPr>
          <p:cNvSpPr txBox="1"/>
          <p:nvPr/>
        </p:nvSpPr>
        <p:spPr>
          <a:xfrm>
            <a:off x="25716188" y="29353229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non-responder</a:t>
            </a:r>
          </a:p>
        </p:txBody>
      </p:sp>
      <p:sp>
        <p:nvSpPr>
          <p:cNvPr id="1028" name="Text Box 20">
            <a:extLst>
              <a:ext uri="{FF2B5EF4-FFF2-40B4-BE49-F238E27FC236}">
                <a16:creationId xmlns:a16="http://schemas.microsoft.com/office/drawing/2014/main" id="{0B1EB29F-6763-0591-AD47-F3270CD8E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710" y="23109123"/>
            <a:ext cx="9542387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3900" b="1" dirty="0"/>
              <a:t>Cluster </a:t>
            </a:r>
            <a:r>
              <a:rPr lang="nl-NL" sz="3900" b="1" dirty="0" err="1"/>
              <a:t>Signature</a:t>
            </a:r>
            <a:r>
              <a:rPr lang="nl-NL" sz="3900" b="1" dirty="0"/>
              <a:t> Analysis</a:t>
            </a:r>
            <a:endParaRPr lang="nl-NL" sz="3900" b="1" baseline="30000" dirty="0"/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4B9EBF71-62D4-A17F-913B-7CB3B47429F1}"/>
              </a:ext>
            </a:extLst>
          </p:cNvPr>
          <p:cNvSpPr txBox="1"/>
          <p:nvPr/>
        </p:nvSpPr>
        <p:spPr>
          <a:xfrm>
            <a:off x="14713652" y="3803201"/>
            <a:ext cx="23964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DB3C"/>
              </a:buClr>
            </a:pPr>
            <a:r>
              <a:rPr lang="en-US" sz="6000" b="1" dirty="0">
                <a:solidFill>
                  <a:schemeClr val="bg1"/>
                </a:solidFill>
                <a:ea typeface="Arial" charset="0"/>
              </a:rPr>
              <a:t>What Can </a:t>
            </a:r>
            <a:r>
              <a:rPr lang="en-US" sz="6000" b="1" dirty="0" err="1">
                <a:solidFill>
                  <a:schemeClr val="bg1"/>
                </a:solidFill>
                <a:ea typeface="Arial" charset="0"/>
              </a:rPr>
              <a:t>Kinomics</a:t>
            </a:r>
            <a:r>
              <a:rPr lang="en-US" sz="6000" b="1" dirty="0">
                <a:solidFill>
                  <a:schemeClr val="bg1"/>
                </a:solidFill>
                <a:ea typeface="Arial" charset="0"/>
              </a:rPr>
              <a:t> Do?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72033765-24B0-0444-191D-ADD848644FFB}"/>
              </a:ext>
            </a:extLst>
          </p:cNvPr>
          <p:cNvSpPr txBox="1"/>
          <p:nvPr/>
        </p:nvSpPr>
        <p:spPr>
          <a:xfrm>
            <a:off x="23316601" y="5406098"/>
            <a:ext cx="9251791" cy="1037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DB3C"/>
              </a:buClr>
            </a:pPr>
            <a:r>
              <a:rPr lang="en-US" sz="6000" b="1" dirty="0">
                <a:solidFill>
                  <a:schemeClr val="bg1"/>
                </a:solidFill>
                <a:ea typeface="Arial" charset="0"/>
              </a:rPr>
              <a:t>How Does It Work?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C89BCD8F-4DC6-A01E-C14F-E468697040B2}"/>
              </a:ext>
            </a:extLst>
          </p:cNvPr>
          <p:cNvSpPr txBox="1"/>
          <p:nvPr/>
        </p:nvSpPr>
        <p:spPr>
          <a:xfrm>
            <a:off x="736600" y="15080895"/>
            <a:ext cx="23964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DB3C"/>
              </a:buClr>
            </a:pPr>
            <a:r>
              <a:rPr lang="en-US" sz="6000" b="1" dirty="0">
                <a:solidFill>
                  <a:schemeClr val="bg1"/>
                </a:solidFill>
                <a:ea typeface="Arial" charset="0"/>
              </a:rPr>
              <a:t>What Can It Tell Me?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358F9B0B-FAEC-4567-2323-530376295325}"/>
              </a:ext>
            </a:extLst>
          </p:cNvPr>
          <p:cNvSpPr txBox="1"/>
          <p:nvPr/>
        </p:nvSpPr>
        <p:spPr>
          <a:xfrm rot="18588661">
            <a:off x="16821223" y="13245459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DRUG</a:t>
            </a:r>
          </a:p>
        </p:txBody>
      </p: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8D04E01D-69A5-1BED-F9E1-D1FCC598A0F7}"/>
              </a:ext>
            </a:extLst>
          </p:cNvPr>
          <p:cNvCxnSpPr>
            <a:cxnSpLocks/>
          </p:cNvCxnSpPr>
          <p:nvPr/>
        </p:nvCxnSpPr>
        <p:spPr>
          <a:xfrm>
            <a:off x="17519630" y="13461214"/>
            <a:ext cx="615970" cy="0"/>
          </a:xfrm>
          <a:prstGeom prst="straightConnector1">
            <a:avLst/>
          </a:prstGeom>
          <a:ln w="1397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8" name="Right Arrow 1037">
            <a:extLst>
              <a:ext uri="{FF2B5EF4-FFF2-40B4-BE49-F238E27FC236}">
                <a16:creationId xmlns:a16="http://schemas.microsoft.com/office/drawing/2014/main" id="{98B3C60D-BD07-AD36-4721-EE2044129310}"/>
              </a:ext>
            </a:extLst>
          </p:cNvPr>
          <p:cNvSpPr/>
          <p:nvPr/>
        </p:nvSpPr>
        <p:spPr bwMode="auto">
          <a:xfrm>
            <a:off x="11491857" y="21835563"/>
            <a:ext cx="1039289" cy="2760558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54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itchFamily="-105" charset="-52"/>
              <a:ea typeface="Arial" pitchFamily="-105" charset="-52"/>
              <a:cs typeface="Arial" pitchFamily="-105" charset="-52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B16C15E3-AEA1-2CB6-F33F-42C51D486BEA}"/>
              </a:ext>
            </a:extLst>
          </p:cNvPr>
          <p:cNvSpPr txBox="1"/>
          <p:nvPr/>
        </p:nvSpPr>
        <p:spPr>
          <a:xfrm rot="18670731">
            <a:off x="32062366" y="7879845"/>
            <a:ext cx="3880293" cy="1181862"/>
          </a:xfrm>
          <a:prstGeom prst="rect">
            <a:avLst/>
          </a:prstGeom>
          <a:noFill/>
        </p:spPr>
        <p:txBody>
          <a:bodyPr wrap="none" lIns="256032" tIns="128016" rIns="256032" bIns="128016" rtlCol="0">
            <a:spAutoFit/>
          </a:bodyPr>
          <a:lstStyle/>
          <a:p>
            <a:r>
              <a:rPr lang="en-US" sz="3000" b="1" dirty="0"/>
              <a:t>1) Lysate pumped </a:t>
            </a:r>
          </a:p>
          <a:p>
            <a:r>
              <a:rPr lang="en-US" sz="3000" b="1" dirty="0"/>
              <a:t>     through array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9AA4ED02-50C2-FCF9-86E3-A9F9722E3635}"/>
              </a:ext>
            </a:extLst>
          </p:cNvPr>
          <p:cNvSpPr txBox="1"/>
          <p:nvPr/>
        </p:nvSpPr>
        <p:spPr>
          <a:xfrm rot="18670731">
            <a:off x="36103995" y="7410474"/>
            <a:ext cx="4029264" cy="1181862"/>
          </a:xfrm>
          <a:prstGeom prst="rect">
            <a:avLst/>
          </a:prstGeom>
          <a:noFill/>
        </p:spPr>
        <p:txBody>
          <a:bodyPr wrap="square" lIns="256032" tIns="128016" rIns="256032" bIns="128016" rtlCol="0">
            <a:spAutoFit/>
          </a:bodyPr>
          <a:lstStyle/>
          <a:p>
            <a:r>
              <a:rPr lang="en-US" sz="3000" b="1" dirty="0"/>
              <a:t>2) </a:t>
            </a:r>
            <a:r>
              <a:rPr lang="en-US" sz="3000" b="1" dirty="0">
                <a:sym typeface="Wingdings" panose="05000000000000000000" pitchFamily="2" charset="2"/>
              </a:rPr>
              <a:t>Targets     </a:t>
            </a:r>
          </a:p>
          <a:p>
            <a:r>
              <a:rPr lang="en-US" sz="3000" b="1" dirty="0">
                <a:sym typeface="Wingdings" panose="05000000000000000000" pitchFamily="2" charset="2"/>
              </a:rPr>
              <a:t>    phosphorylated </a:t>
            </a:r>
            <a:endParaRPr lang="en-US" sz="3000" b="1" dirty="0"/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4C03F72D-7771-23D2-7AD6-42CD87410414}"/>
              </a:ext>
            </a:extLst>
          </p:cNvPr>
          <p:cNvSpPr txBox="1"/>
          <p:nvPr/>
        </p:nvSpPr>
        <p:spPr>
          <a:xfrm rot="18670731">
            <a:off x="41002133" y="7179225"/>
            <a:ext cx="4029264" cy="1643527"/>
          </a:xfrm>
          <a:prstGeom prst="rect">
            <a:avLst/>
          </a:prstGeom>
          <a:noFill/>
        </p:spPr>
        <p:txBody>
          <a:bodyPr wrap="square" lIns="256032" tIns="128016" rIns="256032" bIns="128016" rtlCol="0">
            <a:spAutoFit/>
          </a:bodyPr>
          <a:lstStyle/>
          <a:p>
            <a:r>
              <a:rPr lang="en-US" sz="3000" b="1" dirty="0"/>
              <a:t>3) </a:t>
            </a:r>
            <a:r>
              <a:rPr lang="en-US" sz="3000" b="1" dirty="0">
                <a:sym typeface="Wingdings" panose="05000000000000000000" pitchFamily="2" charset="2"/>
              </a:rPr>
              <a:t>Images</a:t>
            </a:r>
          </a:p>
          <a:p>
            <a:r>
              <a:rPr lang="en-US" sz="3000" b="1" dirty="0">
                <a:sym typeface="Wingdings" panose="05000000000000000000" pitchFamily="2" charset="2"/>
              </a:rPr>
              <a:t>    captured</a:t>
            </a:r>
          </a:p>
          <a:p>
            <a:endParaRPr lang="en-US" sz="3000" b="1" dirty="0"/>
          </a:p>
        </p:txBody>
      </p:sp>
      <p:sp>
        <p:nvSpPr>
          <p:cNvPr id="1046" name="Right Arrow 1045">
            <a:extLst>
              <a:ext uri="{FF2B5EF4-FFF2-40B4-BE49-F238E27FC236}">
                <a16:creationId xmlns:a16="http://schemas.microsoft.com/office/drawing/2014/main" id="{6365AF90-47EE-35EF-C7FE-03A3E0BD8F76}"/>
              </a:ext>
            </a:extLst>
          </p:cNvPr>
          <p:cNvSpPr/>
          <p:nvPr/>
        </p:nvSpPr>
        <p:spPr bwMode="auto">
          <a:xfrm>
            <a:off x="20068111" y="21874457"/>
            <a:ext cx="1039289" cy="2760558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54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itchFamily="-105" charset="-52"/>
              <a:ea typeface="Arial" pitchFamily="-105" charset="-52"/>
              <a:cs typeface="Arial" pitchFamily="-105" charset="-52"/>
            </a:endParaRPr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99A4627F-7EBA-A8E7-6A75-172BDEC33E6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76142" y="30322124"/>
            <a:ext cx="11820726" cy="2314895"/>
          </a:xfrm>
          <a:prstGeom prst="rect">
            <a:avLst/>
          </a:prstGeom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6CDA27F4-62C3-C49B-66B7-850C4C05B215}"/>
              </a:ext>
            </a:extLst>
          </p:cNvPr>
          <p:cNvSpPr/>
          <p:nvPr/>
        </p:nvSpPr>
        <p:spPr bwMode="auto">
          <a:xfrm>
            <a:off x="14053334" y="30175200"/>
            <a:ext cx="29837866" cy="2405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54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5" charset="-52"/>
              <a:ea typeface="Arial" pitchFamily="-105" charset="-52"/>
              <a:cs typeface="Arial" pitchFamily="-105" charset="-52"/>
            </a:endParaRP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703C1508-285E-9173-827F-25442FB7DC6E}"/>
              </a:ext>
            </a:extLst>
          </p:cNvPr>
          <p:cNvSpPr txBox="1"/>
          <p:nvPr/>
        </p:nvSpPr>
        <p:spPr>
          <a:xfrm>
            <a:off x="29798625" y="27221390"/>
            <a:ext cx="14092575" cy="3998018"/>
          </a:xfrm>
          <a:prstGeom prst="rect">
            <a:avLst/>
          </a:prstGeom>
          <a:noFill/>
          <a:ln>
            <a:noFill/>
          </a:ln>
        </p:spPr>
        <p:txBody>
          <a:bodyPr wrap="square" lIns="256032" tIns="128016" rIns="256032" bIns="128016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PRICING</a:t>
            </a:r>
          </a:p>
          <a:p>
            <a:r>
              <a:rPr lang="en-US" sz="2500" dirty="0">
                <a:solidFill>
                  <a:schemeClr val="bg1"/>
                </a:solidFill>
              </a:rPr>
              <a:t>Price is per sample but sample number 4x, 8x,12x, etc. are required</a:t>
            </a:r>
          </a:p>
          <a:p>
            <a:r>
              <a:rPr lang="en-US" sz="2500" dirty="0">
                <a:solidFill>
                  <a:schemeClr val="bg1"/>
                </a:solidFill>
              </a:rPr>
              <a:t>PTK (Tyrosine Kinome Analysis)  $450-$550 per sample</a:t>
            </a:r>
          </a:p>
          <a:p>
            <a:r>
              <a:rPr lang="en-US" sz="2500" dirty="0">
                <a:solidFill>
                  <a:schemeClr val="bg1"/>
                </a:solidFill>
              </a:rPr>
              <a:t>STK (Serine/Threonine </a:t>
            </a:r>
            <a:r>
              <a:rPr lang="en-US" sz="2500" dirty="0" err="1">
                <a:solidFill>
                  <a:schemeClr val="bg1"/>
                </a:solidFill>
              </a:rPr>
              <a:t>Kinome</a:t>
            </a:r>
            <a:r>
              <a:rPr lang="en-US" sz="2500" dirty="0">
                <a:solidFill>
                  <a:schemeClr val="bg1"/>
                </a:solidFill>
              </a:rPr>
              <a:t>) $450-$550 per sample</a:t>
            </a:r>
          </a:p>
          <a:p>
            <a:r>
              <a:rPr lang="en-US" sz="2500" dirty="0">
                <a:solidFill>
                  <a:schemeClr val="bg1"/>
                </a:solidFill>
              </a:rPr>
              <a:t>*external non-UAB clients incur an additional % cost</a:t>
            </a:r>
          </a:p>
          <a:p>
            <a:r>
              <a:rPr lang="en-US" sz="2800">
                <a:solidFill>
                  <a:schemeClr val="bg1"/>
                </a:solidFill>
              </a:rPr>
              <a:t>                         </a:t>
            </a:r>
          </a:p>
          <a:p>
            <a:r>
              <a:rPr lang="en-US" sz="2800">
                <a:solidFill>
                  <a:schemeClr val="bg1"/>
                </a:solidFill>
              </a:rPr>
              <a:t>Please </a:t>
            </a:r>
            <a:r>
              <a:rPr lang="en-US" sz="2800" dirty="0">
                <a:solidFill>
                  <a:schemeClr val="bg1"/>
                </a:solidFill>
              </a:rPr>
              <a:t>contact us for experimental design optimization.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ECEF446-6536-1308-97FA-7F275701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5792" y="12599401"/>
            <a:ext cx="5441629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2000" dirty="0"/>
              <a:t>3D </a:t>
            </a:r>
            <a:r>
              <a:rPr lang="nl-NL" sz="2000" dirty="0" err="1"/>
              <a:t>porous</a:t>
            </a:r>
            <a:r>
              <a:rPr lang="nl-NL" sz="2000" dirty="0"/>
              <a:t> matrix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</a:p>
          <a:p>
            <a:pPr algn="ctr">
              <a:spcBef>
                <a:spcPct val="20000"/>
              </a:spcBef>
              <a:buSzPct val="100000"/>
            </a:pPr>
            <a:r>
              <a:rPr lang="nl-NL" sz="2000" dirty="0"/>
              <a:t>~1000’s </a:t>
            </a:r>
            <a:r>
              <a:rPr lang="nl-NL" sz="2000" dirty="0" err="1"/>
              <a:t>peptides</a:t>
            </a:r>
            <a:r>
              <a:rPr lang="nl-NL" sz="2000" dirty="0"/>
              <a:t> per target</a:t>
            </a:r>
            <a:endParaRPr lang="nl-NL" sz="2000" baseline="30000" dirty="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3CE3BE3-F388-1650-C9B3-56444EC5E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1603" y="13797247"/>
            <a:ext cx="544162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128016" rIns="256032" bIns="1280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nl-NL" sz="2000" dirty="0"/>
              <a:t>Up </a:t>
            </a:r>
            <a:r>
              <a:rPr lang="nl-NL" sz="2000" dirty="0" err="1"/>
              <a:t>to</a:t>
            </a:r>
            <a:r>
              <a:rPr lang="nl-NL" sz="2000" dirty="0"/>
              <a:t> 12x samples per run</a:t>
            </a:r>
            <a:endParaRPr lang="nl-NL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-52"/>
            <a:ea typeface="Arial" pitchFamily="-105" charset="-52"/>
            <a:cs typeface="Arial" pitchFamily="-105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-52"/>
            <a:ea typeface="Arial" pitchFamily="-105" charset="-52"/>
            <a:cs typeface="Arial" pitchFamily="-105" charset="-5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C2D9B24393243A8A5C3AF59A4C2C2" ma:contentTypeVersion="2" ma:contentTypeDescription="Create a new document." ma:contentTypeScope="" ma:versionID="f219544dbbb5e23fde051e4541bc264d">
  <xsd:schema xmlns:xsd="http://www.w3.org/2001/XMLSchema" xmlns:p="http://schemas.microsoft.com/office/2006/metadata/properties" targetNamespace="http://schemas.microsoft.com/office/2006/metadata/properties" ma:root="true" ma:fieldsID="6bf3ef3052aada471f5de0b38a1ad93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79323C3-3F20-4129-B152-2A83355104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DF567D-0E85-4EDC-9BC0-BF76488FA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815</Words>
  <Application>Microsoft Macintosh PowerPoint</Application>
  <PresentationFormat>Custom</PresentationFormat>
  <Paragraphs>116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Wingdings</vt:lpstr>
      <vt:lpstr>Default Design</vt:lpstr>
      <vt:lpstr>Worksheet</vt:lpstr>
      <vt:lpstr>PowerPoint Presentation</vt:lpstr>
    </vt:vector>
  </TitlesOfParts>
  <Company>Zeekee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Atchley</dc:creator>
  <cp:lastModifiedBy>Anderson, Joshua Charles</cp:lastModifiedBy>
  <cp:revision>159</cp:revision>
  <cp:lastPrinted>2018-03-14T13:56:34Z</cp:lastPrinted>
  <dcterms:created xsi:type="dcterms:W3CDTF">2008-09-10T19:18:40Z</dcterms:created>
  <dcterms:modified xsi:type="dcterms:W3CDTF">2024-12-12T00:25:53Z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7542bc-63e5-412b-b0a0-d9586028a7d0_Enabled">
    <vt:lpwstr>true</vt:lpwstr>
  </property>
  <property fmtid="{D5CDD505-2E9C-101B-9397-08002B2CF9AE}" pid="3" name="MSIP_Label_ae7542bc-63e5-412b-b0a0-d9586028a7d0_SetDate">
    <vt:lpwstr>2024-12-12T00:25:48Z</vt:lpwstr>
  </property>
  <property fmtid="{D5CDD505-2E9C-101B-9397-08002B2CF9AE}" pid="4" name="MSIP_Label_ae7542bc-63e5-412b-b0a0-d9586028a7d0_Method">
    <vt:lpwstr>Standard</vt:lpwstr>
  </property>
  <property fmtid="{D5CDD505-2E9C-101B-9397-08002B2CF9AE}" pid="5" name="MSIP_Label_ae7542bc-63e5-412b-b0a0-d9586028a7d0_Name">
    <vt:lpwstr>Sensitive</vt:lpwstr>
  </property>
  <property fmtid="{D5CDD505-2E9C-101B-9397-08002B2CF9AE}" pid="6" name="MSIP_Label_ae7542bc-63e5-412b-b0a0-d9586028a7d0_SiteId">
    <vt:lpwstr>d8999fe4-76af-40b3-b435-1d8977abc08c</vt:lpwstr>
  </property>
  <property fmtid="{D5CDD505-2E9C-101B-9397-08002B2CF9AE}" pid="7" name="MSIP_Label_ae7542bc-63e5-412b-b0a0-d9586028a7d0_ActionId">
    <vt:lpwstr>5a8e8bbd-2083-426e-a94e-f4ea8dfc8e8e</vt:lpwstr>
  </property>
  <property fmtid="{D5CDD505-2E9C-101B-9397-08002B2CF9AE}" pid="8" name="MSIP_Label_ae7542bc-63e5-412b-b0a0-d9586028a7d0_ContentBits">
    <vt:lpwstr>0</vt:lpwstr>
  </property>
</Properties>
</file>