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10"/>
    <a:srgbClr val="D8D8D8"/>
    <a:srgbClr val="1E6A53"/>
    <a:srgbClr val="F3F2F1"/>
    <a:srgbClr val="F9E04D"/>
    <a:srgbClr val="F9EA2B"/>
    <a:srgbClr val="FAE27A"/>
    <a:srgbClr val="F2B800"/>
    <a:srgbClr val="BFBFBF"/>
    <a:srgbClr val="82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ctr">
              <a:defRPr sz="1800" b="1" i="0" u="none" strike="noStrike" kern="1200" spc="0" baseline="0">
                <a:solidFill>
                  <a:srgbClr val="1E6A53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E6A53"/>
                </a:solidFill>
              </a:rPr>
              <a:t>71 Supported Projects</a:t>
            </a:r>
          </a:p>
        </c:rich>
      </c:tx>
      <c:layout>
        <c:manualLayout>
          <c:xMode val="edge"/>
          <c:yMode val="edge"/>
          <c:x val="0.11838585274829548"/>
          <c:y val="2.6481283779275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ctr">
            <a:defRPr sz="1800" b="1" i="0" u="none" strike="noStrike" kern="1200" spc="0" baseline="0">
              <a:solidFill>
                <a:srgbClr val="1E6A5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24109641339035"/>
          <c:y val="0.13250501625218047"/>
          <c:w val="0.59426037328183978"/>
          <c:h val="0.739389902734500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Supported Projects</c:v>
                </c:pt>
              </c:strCache>
            </c:strRef>
          </c:tx>
          <c:spPr>
            <a:solidFill>
              <a:srgbClr val="82C140"/>
            </a:solidFill>
          </c:spPr>
          <c:dPt>
            <c:idx val="0"/>
            <c:bubble3D val="0"/>
            <c:spPr>
              <a:solidFill>
                <a:srgbClr val="1E6A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A9-E243-AB7C-56791BE858E5}"/>
              </c:ext>
            </c:extLst>
          </c:dPt>
          <c:dPt>
            <c:idx val="1"/>
            <c:bubble3D val="0"/>
            <c:spPr>
              <a:solidFill>
                <a:srgbClr val="82C1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A9-E243-AB7C-56791BE858E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A9-E243-AB7C-56791BE858E5}"/>
              </c:ext>
            </c:extLst>
          </c:dPt>
          <c:dPt>
            <c:idx val="3"/>
            <c:bubble3D val="0"/>
            <c:spPr>
              <a:solidFill>
                <a:srgbClr val="F2B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A9-E243-AB7C-56791BE858E5}"/>
              </c:ext>
            </c:extLst>
          </c:dPt>
          <c:dLbls>
            <c:dLbl>
              <c:idx val="0"/>
              <c:layout>
                <c:manualLayout>
                  <c:x val="0.10979487895935895"/>
                  <c:y val="3.78304053989648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A9-E243-AB7C-56791BE858E5}"/>
                </c:ext>
              </c:extLst>
            </c:dLbl>
            <c:dLbl>
              <c:idx val="1"/>
              <c:layout>
                <c:manualLayout>
                  <c:x val="-0.10540308380098459"/>
                  <c:y val="-8.32268918777226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A9-E243-AB7C-56791BE858E5}"/>
                </c:ext>
              </c:extLst>
            </c:dLbl>
            <c:dLbl>
              <c:idx val="2"/>
              <c:layout>
                <c:manualLayout>
                  <c:x val="-8.7835903167487198E-2"/>
                  <c:y val="-7.18777702580331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A9-E243-AB7C-56791BE858E5}"/>
                </c:ext>
              </c:extLst>
            </c:dLbl>
            <c:dLbl>
              <c:idx val="3"/>
              <c:layout>
                <c:manualLayout>
                  <c:x val="5.7093337058866656E-2"/>
                  <c:y val="-8.32268918777226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A9-E243-AB7C-56791BE85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Research Grants</c:v>
                </c:pt>
                <c:pt idx="1">
                  <c:v>Training Grants</c:v>
                </c:pt>
                <c:pt idx="2">
                  <c:v>Intramural Proposals</c:v>
                </c:pt>
                <c:pt idx="3">
                  <c:v>Dissertations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A9-E243-AB7C-56791BE858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014778563613247E-3"/>
          <c:y val="0.82345741309134601"/>
          <c:w val="0.98680490331826065"/>
          <c:h val="0.17023801580417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975590890716E-2"/>
          <c:y val="0.10114063761316783"/>
          <c:w val="0.87761141502447104"/>
          <c:h val="0.709511346647408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FBFBF"/>
              </a:solidFill>
              <a:ln w="12700">
                <a:solidFill>
                  <a:srgbClr val="BFBFBF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5C-BC41-8439-B118EB8E2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1E6A5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E6A53"/>
              </a:solidFill>
              <a:ln w="12700">
                <a:solidFill>
                  <a:srgbClr val="1E6A5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5C-BC41-8439-B118EB8E22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2700" cap="rnd">
              <a:solidFill>
                <a:srgbClr val="82C1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2C140"/>
              </a:solidFill>
              <a:ln w="12700">
                <a:solidFill>
                  <a:srgbClr val="82C14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5C-BC41-8439-B118EB8E2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689551"/>
        <c:axId val="1050673327"/>
      </c:lineChart>
      <c:catAx>
        <c:axId val="10506895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0673327"/>
        <c:crosses val="autoZero"/>
        <c:auto val="1"/>
        <c:lblAlgn val="ctr"/>
        <c:lblOffset val="100"/>
        <c:noMultiLvlLbl val="0"/>
      </c:catAx>
      <c:valAx>
        <c:axId val="105067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50" charset="0"/>
                <a:ea typeface="+mn-ea"/>
                <a:cs typeface="+mn-cs"/>
              </a:defRPr>
            </a:pPr>
            <a:endParaRPr lang="en-US"/>
          </a:p>
        </c:txPr>
        <c:crossAx val="105068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77963155258796"/>
          <c:y val="0.84784234513066115"/>
          <c:w val="0.73244073689482403"/>
          <c:h val="0.10659658496501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00">
          <a:latin typeface="Proxima Nova Rg" panose="02000506030000020004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2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1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orient="horz" pos="3864">
          <p15:clr>
            <a:srgbClr val="FBAE40"/>
          </p15:clr>
        </p15:guide>
        <p15:guide id="3" pos="288">
          <p15:clr>
            <a:srgbClr val="FBAE40"/>
          </p15:clr>
        </p15:guide>
        <p15:guide id="4" pos="54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8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9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3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8F6B-79D4-44C7-A2D1-6F42F30C21C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1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94CFBAE-48C7-B625-796A-F1514F31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8" y="2943962"/>
            <a:ext cx="3776224" cy="1734615"/>
          </a:xfrm>
          <a:prstGeom prst="rect">
            <a:avLst/>
          </a:prstGeom>
          <a:ln w="285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118" y="452524"/>
            <a:ext cx="4021005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spc="225" dirty="0">
                <a:solidFill>
                  <a:srgbClr val="1E6A53"/>
                </a:solidFill>
                <a:latin typeface="Proxima Nova Rg" panose="02000506030000020004" pitchFamily="50" charset="0"/>
              </a:rPr>
              <a:t>Dissemination, Implementation, &amp; Improvement Science Core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118" y="1415857"/>
            <a:ext cx="3776224" cy="1508105"/>
          </a:xfrm>
          <a:prstGeom prst="rect">
            <a:avLst/>
          </a:prstGeom>
          <a:solidFill>
            <a:srgbClr val="F7CA10"/>
          </a:solidFill>
          <a:ln w="28575">
            <a:solidFill>
              <a:srgbClr val="D8D8D8"/>
            </a:solidFill>
          </a:ln>
        </p:spPr>
        <p:txBody>
          <a:bodyPr wrap="square" lIns="0" rIns="102870" rtlCol="0">
            <a:spAutoFit/>
          </a:bodyPr>
          <a:lstStyle/>
          <a:p>
            <a:r>
              <a:rPr lang="en-US" sz="2000" b="1" dirty="0">
                <a:latin typeface="Proxima Nova Rg" panose="02000506030000020004" pitchFamily="50" charset="0"/>
              </a:rPr>
              <a:t> </a:t>
            </a:r>
            <a:r>
              <a:rPr lang="en-US" sz="1600" b="1" dirty="0">
                <a:latin typeface="Proxima Nova Rg" panose="02000506030000020004" pitchFamily="50" charset="0"/>
              </a:rPr>
              <a:t>About</a:t>
            </a:r>
          </a:p>
          <a:p>
            <a:pPr algn="ctr"/>
            <a:r>
              <a:rPr lang="en-US" sz="1200" b="1" dirty="0">
                <a:latin typeface="Proxima Nova Rg" panose="02000506030000020004" pitchFamily="50" charset="0"/>
              </a:rPr>
              <a:t>A subsidiary of the COERE, the Dissemination, Implementation, and Improvement Science Core (DIISC) supports investigators pursuing extramurally funded research projects that examine how to implement and disseminate evidence-based interventions. 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270697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8" y="75063"/>
            <a:ext cx="1575631" cy="1387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868323" y="5676824"/>
            <a:ext cx="3048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A93244-E017-BE51-1435-621CF791F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89" y="3843696"/>
            <a:ext cx="4512467" cy="1649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2CD743-4B3C-9201-0135-ACDA6E203572}"/>
              </a:ext>
            </a:extLst>
          </p:cNvPr>
          <p:cNvSpPr txBox="1"/>
          <p:nvPr/>
        </p:nvSpPr>
        <p:spPr>
          <a:xfrm>
            <a:off x="4343400" y="390491"/>
            <a:ext cx="4461914" cy="1631216"/>
          </a:xfrm>
          <a:prstGeom prst="rect">
            <a:avLst/>
          </a:prstGeom>
          <a:solidFill>
            <a:srgbClr val="1E6A53"/>
          </a:solidFill>
          <a:ln w="28575">
            <a:solidFill>
              <a:srgbClr val="D8D8D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roxima Nova Rg" panose="02000506030000020004"/>
              </a:rPr>
              <a:t>We offer advice &amp; consultations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Proxima Nova Rg" panose="02000506030000020004"/>
              </a:rPr>
              <a:t>D&amp;I proposal 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Proxima Nova Rg" panose="02000506030000020004"/>
              </a:rPr>
              <a:t>D&amp;I frameworks, theories, and logic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Proxima Nova Rg" panose="02000506030000020004"/>
              </a:rPr>
              <a:t>D&amp;I methodological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Proxima Nova Rg" panose="02000506030000020004"/>
              </a:rPr>
              <a:t>D&amp;I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Proxima Nova Rg" panose="02000506030000020004"/>
              </a:rPr>
              <a:t>D&amp; analytic  Strategies Quality Improvement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Proxima Nova Rg" panose="02000506030000020004"/>
              </a:rPr>
              <a:t>Community engagement strategies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B9BE7E-C38E-D818-E47F-00A27BAA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2" y="5249899"/>
            <a:ext cx="4512454" cy="12753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D159BE-9F61-D207-9D94-A889F80B8FAB}"/>
              </a:ext>
            </a:extLst>
          </p:cNvPr>
          <p:cNvSpPr txBox="1"/>
          <p:nvPr/>
        </p:nvSpPr>
        <p:spPr>
          <a:xfrm>
            <a:off x="134241" y="4678581"/>
            <a:ext cx="3776224" cy="1846659"/>
          </a:xfrm>
          <a:prstGeom prst="rect">
            <a:avLst/>
          </a:prstGeom>
          <a:solidFill>
            <a:srgbClr val="1E6A53"/>
          </a:solidFill>
          <a:ln w="28575">
            <a:solidFill>
              <a:srgbClr val="D8D8D8"/>
            </a:solidFill>
          </a:ln>
        </p:spPr>
        <p:txBody>
          <a:bodyPr wrap="square" lIns="0" rIns="102870" rtlCol="0">
            <a:spAutoFit/>
          </a:bodyPr>
          <a:lstStyle/>
          <a:p>
            <a:pPr algn="ctr"/>
            <a:r>
              <a:rPr lang="en-US" sz="2000" b="1" dirty="0">
                <a:latin typeface="Proxima Nova Rg" panose="02000506030000020004" pitchFamily="50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Informal Happy Hour &amp; Drop in Clinic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4:00 – 6:00 PM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First Thursday of Every Month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Lab Bar &amp; Kitchen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The Hilton Birmingham 808 20</a:t>
            </a:r>
            <a:r>
              <a:rPr lang="en-US" sz="1200" b="1" baseline="30000" dirty="0">
                <a:solidFill>
                  <a:schemeClr val="bg1"/>
                </a:solidFill>
                <a:latin typeface="Proxima Nova Rg" panose="02000506030000020004" pitchFamily="50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Street South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Birmingham, AL 35205</a:t>
            </a:r>
            <a:endParaRPr lang="en-US" sz="12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163575-65F2-5145-137C-D0132C4D53CB}"/>
              </a:ext>
            </a:extLst>
          </p:cNvPr>
          <p:cNvSpPr/>
          <p:nvPr/>
        </p:nvSpPr>
        <p:spPr>
          <a:xfrm>
            <a:off x="4343389" y="1999715"/>
            <a:ext cx="4461913" cy="1843981"/>
          </a:xfrm>
          <a:prstGeom prst="rect">
            <a:avLst/>
          </a:prstGeom>
          <a:solidFill>
            <a:srgbClr val="F7CA10"/>
          </a:solidFill>
          <a:ln w="28575">
            <a:solidFill>
              <a:srgbClr val="D8D8D8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DF83EA-1E1E-0B1A-08DB-7057E773C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476" y="2128037"/>
            <a:ext cx="524388" cy="731520"/>
          </a:xfrm>
          <a:prstGeom prst="rect">
            <a:avLst/>
          </a:prstGeom>
          <a:ln w="28575">
            <a:solidFill>
              <a:srgbClr val="D8D8D8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1D36D46-2536-A0CF-DE1A-7B5CEE7A7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476" y="2980844"/>
            <a:ext cx="524388" cy="731520"/>
          </a:xfrm>
          <a:prstGeom prst="rect">
            <a:avLst/>
          </a:prstGeom>
          <a:ln w="28575">
            <a:solidFill>
              <a:srgbClr val="D8D8D8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31D77AF-165C-49A5-A944-1325DB4E5ABB}"/>
              </a:ext>
            </a:extLst>
          </p:cNvPr>
          <p:cNvSpPr txBox="1"/>
          <p:nvPr/>
        </p:nvSpPr>
        <p:spPr>
          <a:xfrm>
            <a:off x="7682864" y="2209337"/>
            <a:ext cx="1172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Proxima Nova Rg" panose="02000506030000020004"/>
              </a:rPr>
              <a:t>Dr. Larry Hearld</a:t>
            </a:r>
          </a:p>
          <a:p>
            <a:r>
              <a:rPr lang="en-US" sz="600" dirty="0">
                <a:latin typeface="Proxima Nova Rg" panose="02000506030000020004"/>
              </a:rPr>
              <a:t>Director, DIISC</a:t>
            </a:r>
          </a:p>
          <a:p>
            <a:r>
              <a:rPr lang="en-US" sz="600" dirty="0">
                <a:latin typeface="Proxima Nova Rg" panose="02000506030000020004"/>
              </a:rPr>
              <a:t>Professor, Department of Health Services Administration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F8B19-1C88-1294-A659-9BFAA58D46C6}"/>
              </a:ext>
            </a:extLst>
          </p:cNvPr>
          <p:cNvSpPr txBox="1"/>
          <p:nvPr/>
        </p:nvSpPr>
        <p:spPr>
          <a:xfrm>
            <a:off x="7682864" y="3100993"/>
            <a:ext cx="117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Proxima Nova Rg" panose="02000506030000020004"/>
              </a:rPr>
              <a:t>Reid Eagleson, MS, MEng</a:t>
            </a:r>
          </a:p>
          <a:p>
            <a:r>
              <a:rPr lang="en-US" sz="600" dirty="0">
                <a:latin typeface="Proxima Nova Rg" panose="02000506030000020004"/>
              </a:rPr>
              <a:t>Program Manager, DIISC</a:t>
            </a:r>
          </a:p>
          <a:p>
            <a:r>
              <a:rPr lang="en-US" sz="600" dirty="0">
                <a:latin typeface="Proxima Nova Rg" panose="02000506030000020004"/>
              </a:rPr>
              <a:t>CRCIII,  Division of Infectious Diseases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479C9D-D007-D32B-68E4-30EC9F92CF09}"/>
              </a:ext>
            </a:extLst>
          </p:cNvPr>
          <p:cNvSpPr txBox="1"/>
          <p:nvPr/>
        </p:nvSpPr>
        <p:spPr>
          <a:xfrm>
            <a:off x="4508499" y="2113919"/>
            <a:ext cx="259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Proxima Nova Rg" panose="02000506030000020004"/>
              </a:rPr>
              <a:t>Contact: 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98F832D9-99C5-C665-AF40-9321C808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FD5BB4AD-E91E-1BEF-E7E9-4AE050BA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" name="Picture 38" descr="A qr code with black squares&#10;&#10;Description automatically generated">
            <a:extLst>
              <a:ext uri="{FF2B5EF4-FFF2-40B4-BE49-F238E27FC236}">
                <a16:creationId xmlns:a16="http://schemas.microsoft.com/office/drawing/2014/main" id="{06319DA9-37E4-55B5-4556-B35DF89364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08" y="3190674"/>
            <a:ext cx="470037" cy="4744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2795E12-3843-C4A4-63E2-A28FB157D3B9}"/>
              </a:ext>
            </a:extLst>
          </p:cNvPr>
          <p:cNvSpPr txBox="1"/>
          <p:nvPr/>
        </p:nvSpPr>
        <p:spPr>
          <a:xfrm>
            <a:off x="4343389" y="3265167"/>
            <a:ext cx="1933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roxima Nova Rg" panose="02000506030000020004"/>
              </a:rPr>
              <a:t>Use this QR Code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D4CC13-71B6-AE8F-390A-6D34DDACC737}"/>
              </a:ext>
            </a:extLst>
          </p:cNvPr>
          <p:cNvSpPr txBox="1"/>
          <p:nvPr/>
        </p:nvSpPr>
        <p:spPr>
          <a:xfrm>
            <a:off x="4343397" y="2447863"/>
            <a:ext cx="281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roxima Nova Rg" panose="02000506030000020004"/>
              </a:rPr>
              <a:t>Use the Link: </a:t>
            </a:r>
            <a:r>
              <a:rPr lang="en-US" sz="600" dirty="0">
                <a:latin typeface="Proxima Nova Rg" panose="02000506030000020004"/>
              </a:rPr>
              <a:t>https://www.uab.edu/medicine/coere/about-implementation-science/diisc </a:t>
            </a:r>
            <a:endParaRPr lang="en-US" sz="1200" dirty="0">
              <a:latin typeface="Proxima Nova Rg" panose="020005060300000200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89518-E60A-BE6E-4953-887200DACFC8}"/>
              </a:ext>
            </a:extLst>
          </p:cNvPr>
          <p:cNvSpPr txBox="1"/>
          <p:nvPr/>
        </p:nvSpPr>
        <p:spPr>
          <a:xfrm>
            <a:off x="5601485" y="2886043"/>
            <a:ext cx="41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roxima Nova Rg" panose="02000506030000020004"/>
              </a:rPr>
              <a:t>Or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A022911-E204-910C-7A8E-9FCD12E904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6815" y="6573956"/>
            <a:ext cx="2243317" cy="2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2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5191" y="428263"/>
            <a:ext cx="2644226" cy="5787341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0" rIns="342900" rtlCol="0" anchor="t"/>
          <a:lstStyle/>
          <a:p>
            <a:endParaRPr lang="en-US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Recommendations</a:t>
            </a:r>
          </a:p>
          <a:p>
            <a:endParaRPr lang="en-US" sz="75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Proxima Nova Rg" panose="02000506030000020004" pitchFamily="50" charset="0"/>
              </a:rPr>
              <a:t>Viris adipisci repudiandae eu mea, </a:t>
            </a:r>
            <a:r>
              <a:rPr lang="en-US" sz="1350" b="1" dirty="0">
                <a:solidFill>
                  <a:schemeClr val="bg1"/>
                </a:solidFill>
                <a:latin typeface="Proxima Nova Rg" panose="02000506030000020004" pitchFamily="50" charset="0"/>
              </a:rPr>
              <a:t>quot possit hendrerit</a:t>
            </a:r>
            <a:r>
              <a:rPr lang="en-US" sz="1350" dirty="0">
                <a:solidFill>
                  <a:schemeClr val="bg1"/>
                </a:solidFill>
                <a:latin typeface="Proxima Nova Rg" panose="02000506030000020004" pitchFamily="50" charset="0"/>
              </a:rPr>
              <a:t>. Viris adipisci eu adipisci. Modus omittam at has, sint.</a:t>
            </a:r>
          </a:p>
          <a:p>
            <a:endParaRPr lang="en-US" sz="135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Proxima Nova Rg" panose="02000506030000020004" pitchFamily="50" charset="0"/>
              </a:rPr>
              <a:t>Modus omittam </a:t>
            </a:r>
            <a:r>
              <a:rPr lang="en-US" sz="1350" dirty="0">
                <a:solidFill>
                  <a:schemeClr val="bg1"/>
                </a:solidFill>
                <a:latin typeface="Proxima Nova Rg" panose="02000506030000020004" pitchFamily="50" charset="0"/>
              </a:rPr>
              <a:t>at has, sint nullam adipisci repudiandae eu adipisci.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87303"/>
            <a:ext cx="9144000" cy="270697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2" y="6644504"/>
            <a:ext cx="1575631" cy="1387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6306" y="5352180"/>
            <a:ext cx="589514" cy="58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  <a:latin typeface="Proxima Nova Rg" panose="02000506030000020004" pitchFamily="50" charset="0"/>
              </a:rPr>
              <a:t>Insert </a:t>
            </a:r>
          </a:p>
          <a:p>
            <a:pPr algn="ctr"/>
            <a:r>
              <a:rPr lang="en-US" sz="825" dirty="0">
                <a:solidFill>
                  <a:schemeClr val="tx1"/>
                </a:solidFill>
                <a:latin typeface="Proxima Nova Rg" panose="02000506030000020004" pitchFamily="50" charset="0"/>
              </a:rPr>
              <a:t>QR code here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49012" y="5652218"/>
            <a:ext cx="3048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7355" y="5513718"/>
            <a:ext cx="78694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 Rg" panose="02000506030000020004" pitchFamily="50" charset="0"/>
              </a:rPr>
              <a:t>Take a picture </a:t>
            </a:r>
            <a:r>
              <a:rPr lang="en-US" sz="675" dirty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 Rg" panose="02000506030000020004" pitchFamily="50" charset="0"/>
              </a:rPr>
              <a:t>to </a:t>
            </a:r>
            <a:r>
              <a:rPr lang="en-US" sz="675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 Rg" panose="02000506030000020004" pitchFamily="50" charset="0"/>
              </a:rPr>
              <a:t>download</a:t>
            </a:r>
            <a:r>
              <a:rPr lang="en-US" sz="675" dirty="0">
                <a:solidFill>
                  <a:schemeClr val="accent6">
                    <a:lumMod val="60000"/>
                    <a:lumOff val="40000"/>
                  </a:schemeClr>
                </a:solidFill>
                <a:latin typeface="Proxima Nova Rg" panose="02000506030000020004" pitchFamily="50" charset="0"/>
              </a:rPr>
              <a:t> the full paper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401" y="462251"/>
            <a:ext cx="2849116" cy="8361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3375"/>
              </a:lnSpc>
            </a:pPr>
            <a:r>
              <a:rPr lang="en-US" sz="4400" b="1" u="sng" spc="225" dirty="0">
                <a:solidFill>
                  <a:srgbClr val="1E6A53"/>
                </a:solidFill>
                <a:latin typeface="Proxima Nova Rg" panose="02000506030000020004" pitchFamily="50" charset="0"/>
              </a:rPr>
              <a:t>DIISC</a:t>
            </a:r>
          </a:p>
          <a:p>
            <a:pPr>
              <a:lnSpc>
                <a:spcPts val="1200"/>
              </a:lnSpc>
            </a:pPr>
            <a:r>
              <a:rPr lang="en-US" sz="1050" spc="225" dirty="0">
                <a:solidFill>
                  <a:srgbClr val="1E6A53"/>
                </a:solidFill>
                <a:latin typeface="Proxima Nova Rg" panose="02000506030000020004" pitchFamily="50" charset="0"/>
              </a:rPr>
              <a:t>Dissemination, Implementation, &amp; Improvement Science Core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70535" y="1837155"/>
            <a:ext cx="2050930" cy="3081613"/>
          </a:xfrm>
          <a:prstGeom prst="rect">
            <a:avLst/>
          </a:prstGeom>
          <a:noFill/>
        </p:spPr>
        <p:txBody>
          <a:bodyPr wrap="square" lIns="0" rIns="102870" rtlCol="0">
            <a:spAutoFit/>
          </a:bodyPr>
          <a:lstStyle/>
          <a:p>
            <a:r>
              <a:rPr lang="en-US" sz="1600" b="1" dirty="0">
                <a:latin typeface="Proxima Nova Rg" panose="02000506030000020004" pitchFamily="50" charset="0"/>
              </a:rPr>
              <a:t>Intro</a:t>
            </a:r>
          </a:p>
          <a:p>
            <a:r>
              <a:rPr lang="en-US" sz="1050" b="1" dirty="0">
                <a:latin typeface="Proxima Nova Rg" panose="02000506030000020004" pitchFamily="50" charset="0"/>
              </a:rPr>
              <a:t>Eos ex delenit iudicabit euripidis prima at delenit omittam has ad malis. </a:t>
            </a:r>
          </a:p>
          <a:p>
            <a:endParaRPr lang="en-US" sz="825" dirty="0">
              <a:latin typeface="Proxima Nova Rg" panose="02000506030000020004" pitchFamily="50" charset="0"/>
            </a:endParaRPr>
          </a:p>
          <a:p>
            <a:pPr marL="257168" indent="-257168">
              <a:buFont typeface="+mj-lt"/>
              <a:buAutoNum type="arabicPeriod"/>
            </a:pPr>
            <a:r>
              <a:rPr lang="en-US" sz="1000" dirty="0">
                <a:latin typeface="Proxima Nova Rg" panose="02000506030000020004" pitchFamily="50" charset="0"/>
              </a:rPr>
              <a:t>Modus omittam at has, sint nullam mediocrit ne eum sed mea brute. </a:t>
            </a:r>
          </a:p>
          <a:p>
            <a:pPr marL="257168" indent="-257168">
              <a:buFont typeface="+mj-lt"/>
              <a:buAutoNum type="arabicPeriod"/>
            </a:pPr>
            <a:r>
              <a:rPr lang="en-US" sz="1000" dirty="0">
                <a:latin typeface="Proxima Nova Rg" panose="02000506030000020004" pitchFamily="50" charset="0"/>
              </a:rPr>
              <a:t>Has ad malis adolescens has.</a:t>
            </a:r>
          </a:p>
          <a:p>
            <a:pPr marL="257168" indent="-257168">
              <a:buFont typeface="+mj-lt"/>
              <a:buAutoNum type="arabicPeriod"/>
            </a:pPr>
            <a:r>
              <a:rPr lang="en-US" sz="1000" dirty="0">
                <a:latin typeface="Proxima Nova Rg" panose="02000506030000020004" pitchFamily="50" charset="0"/>
              </a:rPr>
              <a:t>Brute oporteat ius eu.</a:t>
            </a:r>
          </a:p>
          <a:p>
            <a:pPr marL="257168" indent="-257168">
              <a:buFont typeface="+mj-lt"/>
              <a:buAutoNum type="arabicPeriod"/>
            </a:pPr>
            <a:endParaRPr lang="en-US" sz="825" dirty="0">
              <a:latin typeface="Proxima Nova Rg" panose="02000506030000020004" pitchFamily="50" charset="0"/>
            </a:endParaRPr>
          </a:p>
          <a:p>
            <a:r>
              <a:rPr lang="en-US" sz="1600" b="1" dirty="0">
                <a:latin typeface="Proxima Nova Rg" panose="02000506030000020004" pitchFamily="50" charset="0"/>
              </a:rPr>
              <a:t>Methods</a:t>
            </a:r>
          </a:p>
          <a:p>
            <a:r>
              <a:rPr lang="en-US" sz="1000" dirty="0">
                <a:latin typeface="Proxima Nova Rg" panose="02000506030000020004" pitchFamily="50" charset="0"/>
              </a:rPr>
              <a:t>Viris adipisci repudiandae eu mea, quot possit hendrerit per id, ius eu brute oporteat molestiae. In euismod.</a:t>
            </a:r>
          </a:p>
          <a:p>
            <a:endParaRPr lang="en-US" sz="825" dirty="0">
              <a:latin typeface="Proxima Nova Rg" panose="02000506030000020004" pitchFamily="50" charset="0"/>
            </a:endParaRPr>
          </a:p>
          <a:p>
            <a:r>
              <a:rPr lang="en-US" sz="1600" b="1" dirty="0">
                <a:latin typeface="Proxima Nova Rg" panose="02000506030000020004" pitchFamily="50" charset="0"/>
              </a:rPr>
              <a:t>Results</a:t>
            </a:r>
            <a:r>
              <a:rPr lang="en-US" sz="825" dirty="0">
                <a:latin typeface="Proxima Nova Rg" panose="02000506030000020004" pitchFamily="50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84151" y="6623213"/>
            <a:ext cx="60176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25" spc="45" dirty="0">
                <a:solidFill>
                  <a:schemeClr val="bg1"/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uab.edu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7F4793F-DECE-25BE-7B8A-099901542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223389"/>
              </p:ext>
            </p:extLst>
          </p:nvPr>
        </p:nvGraphicFramePr>
        <p:xfrm>
          <a:off x="5986501" y="428263"/>
          <a:ext cx="2891756" cy="335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BF6DD80-70C4-897F-2F74-C6C7ADA40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884619"/>
              </p:ext>
            </p:extLst>
          </p:nvPr>
        </p:nvGraphicFramePr>
        <p:xfrm>
          <a:off x="3330054" y="4859415"/>
          <a:ext cx="2054378" cy="138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73C8DD-CC4F-FAEF-406E-875B29F0C508}"/>
              </a:ext>
            </a:extLst>
          </p:cNvPr>
          <p:cNvSpPr txBox="1"/>
          <p:nvPr/>
        </p:nvSpPr>
        <p:spPr>
          <a:xfrm>
            <a:off x="5986501" y="3970867"/>
            <a:ext cx="279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E6A53"/>
                </a:solidFill>
              </a:rPr>
              <a:t>Total Funding</a:t>
            </a:r>
          </a:p>
          <a:p>
            <a:pPr algn="ctr"/>
            <a:r>
              <a:rPr lang="en-US" sz="2000" b="1" dirty="0">
                <a:solidFill>
                  <a:srgbClr val="F2B800"/>
                </a:solidFill>
              </a:rPr>
              <a:t>$74,668,818</a:t>
            </a:r>
            <a:r>
              <a:rPr lang="en-US" sz="2000" b="1" dirty="0">
                <a:solidFill>
                  <a:srgbClr val="1E6A53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F4B37-9B48-6DEA-3CD5-A16A311D2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517" y="4918768"/>
            <a:ext cx="1050917" cy="10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-poster-modern (1)" id="{A2EFE1AE-B831-C646-A73E-E9AAC2B1B063}" vid="{306C8327-4CD3-2042-BD05-A5362F1B2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4-3_research-poster-modern (2)</Template>
  <TotalTime>11838</TotalTime>
  <Words>303</Words>
  <Application>Microsoft Office PowerPoint</Application>
  <PresentationFormat>On-screen Show (4:3)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Proxima Nova Rg</vt:lpstr>
      <vt:lpstr>Calibri</vt:lpstr>
      <vt:lpstr>Office Theme</vt:lpstr>
      <vt:lpstr>PowerPoint Presentation</vt:lpstr>
      <vt:lpstr>PowerPoint Presentation</vt:lpstr>
    </vt:vector>
  </TitlesOfParts>
  <Company>UAB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Eagleson, Reid M</dc:creator>
  <cp:lastModifiedBy>Eagleson, Reid M</cp:lastModifiedBy>
  <cp:revision>4</cp:revision>
  <dcterms:created xsi:type="dcterms:W3CDTF">2024-12-09T16:25:06Z</dcterms:created>
  <dcterms:modified xsi:type="dcterms:W3CDTF">2024-12-19T17:48:13Z</dcterms:modified>
</cp:coreProperties>
</file>