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535" userDrawn="1">
          <p15:clr>
            <a:srgbClr val="A4A3A4"/>
          </p15:clr>
        </p15:guide>
        <p15:guide id="4" pos="22608" userDrawn="1">
          <p15:clr>
            <a:srgbClr val="A4A3A4"/>
          </p15:clr>
        </p15:guide>
        <p15:guide id="5" orient="horz" pos="1694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1581C2-895C-83BF-5D6C-B70667357460}" name="Grindle, Katherine Mariah" initials="KG" userId="S::kgrindle@uab.edu::1ff03394-8ed5-4924-8ce0-0774c09b1c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c Francese" initials="DF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B52"/>
    <a:srgbClr val="00356B"/>
    <a:srgbClr val="F7F5AA"/>
    <a:srgbClr val="FBE05C"/>
    <a:srgbClr val="FF3300"/>
    <a:srgbClr val="FF0000"/>
    <a:srgbClr val="6699FF"/>
    <a:srgbClr val="002060"/>
    <a:srgbClr val="20386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6327" autoAdjust="0"/>
  </p:normalViewPr>
  <p:slideViewPr>
    <p:cSldViewPr snapToGrid="0" showGuides="1">
      <p:cViewPr varScale="1">
        <p:scale>
          <a:sx n="25" d="100"/>
          <a:sy n="25" d="100"/>
        </p:scale>
        <p:origin x="2408" y="248"/>
      </p:cViewPr>
      <p:guideLst>
        <p:guide pos="13824"/>
        <p:guide pos="535"/>
        <p:guide pos="22608"/>
        <p:guide orient="horz" pos="16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Rebecca" userId="a7b98aa5-c546-4df3-a089-9bac5753fa89" providerId="ADAL" clId="{8616B5C1-FFA4-4A2B-8B59-18010B21106E}"/>
    <pc:docChg chg="modSld">
      <pc:chgData name="Rogers, Rebecca" userId="a7b98aa5-c546-4df3-a089-9bac5753fa89" providerId="ADAL" clId="{8616B5C1-FFA4-4A2B-8B59-18010B21106E}" dt="2023-12-19T20:37:56.094" v="49" actId="1076"/>
      <pc:docMkLst>
        <pc:docMk/>
      </pc:docMkLst>
      <pc:sldChg chg="modSp mod">
        <pc:chgData name="Rogers, Rebecca" userId="a7b98aa5-c546-4df3-a089-9bac5753fa89" providerId="ADAL" clId="{8616B5C1-FFA4-4A2B-8B59-18010B21106E}" dt="2023-12-19T20:37:56.094" v="49" actId="1076"/>
        <pc:sldMkLst>
          <pc:docMk/>
          <pc:sldMk cId="0" sldId="256"/>
        </pc:sldMkLst>
        <pc:spChg chg="mod">
          <ac:chgData name="Rogers, Rebecca" userId="a7b98aa5-c546-4df3-a089-9bac5753fa89" providerId="ADAL" clId="{8616B5C1-FFA4-4A2B-8B59-18010B21106E}" dt="2023-12-19T20:35:41.331" v="28" actId="1036"/>
          <ac:spMkLst>
            <pc:docMk/>
            <pc:sldMk cId="0" sldId="256"/>
            <ac:spMk id="8" creationId="{1F5B3FAC-5448-0072-0F9B-CEFAD2417491}"/>
          </ac:spMkLst>
        </pc:spChg>
        <pc:spChg chg="mod">
          <ac:chgData name="Rogers, Rebecca" userId="a7b98aa5-c546-4df3-a089-9bac5753fa89" providerId="ADAL" clId="{8616B5C1-FFA4-4A2B-8B59-18010B21106E}" dt="2023-12-19T17:25:36.400" v="0" actId="255"/>
          <ac:spMkLst>
            <pc:docMk/>
            <pc:sldMk cId="0" sldId="256"/>
            <ac:spMk id="11" creationId="{25772665-10D9-3FC3-417C-28485002DBB0}"/>
          </ac:spMkLst>
        </pc:spChg>
        <pc:spChg chg="mod">
          <ac:chgData name="Rogers, Rebecca" userId="a7b98aa5-c546-4df3-a089-9bac5753fa89" providerId="ADAL" clId="{8616B5C1-FFA4-4A2B-8B59-18010B21106E}" dt="2023-12-19T20:37:47.365" v="48" actId="1038"/>
          <ac:spMkLst>
            <pc:docMk/>
            <pc:sldMk cId="0" sldId="256"/>
            <ac:spMk id="12" creationId="{0F1C7075-772D-26AA-C11E-957C5A284FD5}"/>
          </ac:spMkLst>
        </pc:spChg>
        <pc:spChg chg="mod">
          <ac:chgData name="Rogers, Rebecca" userId="a7b98aa5-c546-4df3-a089-9bac5753fa89" providerId="ADAL" clId="{8616B5C1-FFA4-4A2B-8B59-18010B21106E}" dt="2023-12-19T20:36:15.712" v="30" actId="208"/>
          <ac:spMkLst>
            <pc:docMk/>
            <pc:sldMk cId="0" sldId="256"/>
            <ac:spMk id="14" creationId="{F9F39AD1-E42F-E1BE-2D0B-031E1A059D61}"/>
          </ac:spMkLst>
        </pc:spChg>
        <pc:picChg chg="mod">
          <ac:chgData name="Rogers, Rebecca" userId="a7b98aa5-c546-4df3-a089-9bac5753fa89" providerId="ADAL" clId="{8616B5C1-FFA4-4A2B-8B59-18010B21106E}" dt="2023-12-19T20:35:19.090" v="2" actId="14861"/>
          <ac:picMkLst>
            <pc:docMk/>
            <pc:sldMk cId="0" sldId="256"/>
            <ac:picMk id="4" creationId="{DD9B4D73-213D-AB0A-F0DF-308AABC6F044}"/>
          </ac:picMkLst>
        </pc:picChg>
        <pc:picChg chg="mod">
          <ac:chgData name="Rogers, Rebecca" userId="a7b98aa5-c546-4df3-a089-9bac5753fa89" providerId="ADAL" clId="{8616B5C1-FFA4-4A2B-8B59-18010B21106E}" dt="2023-12-19T20:37:56.094" v="49" actId="1076"/>
          <ac:picMkLst>
            <pc:docMk/>
            <pc:sldMk cId="0" sldId="256"/>
            <ac:picMk id="9" creationId="{3F0F56FA-8748-DBF7-25D8-481FD7D5C3A8}"/>
          </ac:picMkLst>
        </pc:picChg>
        <pc:picChg chg="mod">
          <ac:chgData name="Rogers, Rebecca" userId="a7b98aa5-c546-4df3-a089-9bac5753fa89" providerId="ADAL" clId="{8616B5C1-FFA4-4A2B-8B59-18010B21106E}" dt="2023-12-19T20:35:33.694" v="17" actId="1076"/>
          <ac:picMkLst>
            <pc:docMk/>
            <pc:sldMk cId="0" sldId="256"/>
            <ac:picMk id="1026" creationId="{755D977C-A93B-9CAC-99B3-CB838721A690}"/>
          </ac:picMkLst>
        </pc:picChg>
        <pc:picChg chg="mod">
          <ac:chgData name="Rogers, Rebecca" userId="a7b98aa5-c546-4df3-a089-9bac5753fa89" providerId="ADAL" clId="{8616B5C1-FFA4-4A2B-8B59-18010B21106E}" dt="2023-12-19T20:35:19.090" v="2" actId="14861"/>
          <ac:picMkLst>
            <pc:docMk/>
            <pc:sldMk cId="0" sldId="256"/>
            <ac:picMk id="1030" creationId="{F60AAF14-2208-7F71-0CD4-B42660F29263}"/>
          </ac:picMkLst>
        </pc:picChg>
        <pc:picChg chg="mod">
          <ac:chgData name="Rogers, Rebecca" userId="a7b98aa5-c546-4df3-a089-9bac5753fa89" providerId="ADAL" clId="{8616B5C1-FFA4-4A2B-8B59-18010B21106E}" dt="2023-12-19T20:35:19.090" v="2" actId="14861"/>
          <ac:picMkLst>
            <pc:docMk/>
            <pc:sldMk cId="0" sldId="256"/>
            <ac:picMk id="1032" creationId="{8BCAA65A-8494-734F-93C9-56C39B2AFBA1}"/>
          </ac:picMkLst>
        </pc:picChg>
        <pc:picChg chg="mod">
          <ac:chgData name="Rogers, Rebecca" userId="a7b98aa5-c546-4df3-a089-9bac5753fa89" providerId="ADAL" clId="{8616B5C1-FFA4-4A2B-8B59-18010B21106E}" dt="2023-12-19T20:35:19.090" v="2" actId="14861"/>
          <ac:picMkLst>
            <pc:docMk/>
            <pc:sldMk cId="0" sldId="256"/>
            <ac:picMk id="1038" creationId="{98E25F95-7B83-0906-2643-4A530B8BEECD}"/>
          </ac:picMkLst>
        </pc:picChg>
        <pc:cxnChg chg="mod">
          <ac:chgData name="Rogers, Rebecca" userId="a7b98aa5-c546-4df3-a089-9bac5753fa89" providerId="ADAL" clId="{8616B5C1-FFA4-4A2B-8B59-18010B21106E}" dt="2023-12-19T20:36:12.594" v="29" actId="208"/>
          <ac:cxnSpMkLst>
            <pc:docMk/>
            <pc:sldMk cId="0" sldId="256"/>
            <ac:cxnSpMk id="16" creationId="{DB73B308-D657-728E-7078-302B942D59E8}"/>
          </ac:cxnSpMkLst>
        </pc:cxnChg>
      </pc:sldChg>
    </pc:docChg>
  </pc:docChgLst>
  <pc:docChgLst>
    <pc:chgData name="Evancho, Alex (Campus)" userId="3fedf515-9aa7-43a2-beeb-abedb373da34" providerId="ADAL" clId="{9456AB8A-0117-CA40-B9F1-A5B3F8D8B5AD}"/>
    <pc:docChg chg="modSld">
      <pc:chgData name="Evancho, Alex (Campus)" userId="3fedf515-9aa7-43a2-beeb-abedb373da34" providerId="ADAL" clId="{9456AB8A-0117-CA40-B9F1-A5B3F8D8B5AD}" dt="2024-10-25T20:43:10.080" v="34" actId="20577"/>
      <pc:docMkLst>
        <pc:docMk/>
      </pc:docMkLst>
      <pc:sldChg chg="modSp mod">
        <pc:chgData name="Evancho, Alex (Campus)" userId="3fedf515-9aa7-43a2-beeb-abedb373da34" providerId="ADAL" clId="{9456AB8A-0117-CA40-B9F1-A5B3F8D8B5AD}" dt="2024-10-25T20:43:10.080" v="34" actId="20577"/>
        <pc:sldMkLst>
          <pc:docMk/>
          <pc:sldMk cId="0" sldId="256"/>
        </pc:sldMkLst>
        <pc:spChg chg="mod">
          <ac:chgData name="Evancho, Alex (Campus)" userId="3fedf515-9aa7-43a2-beeb-abedb373da34" providerId="ADAL" clId="{9456AB8A-0117-CA40-B9F1-A5B3F8D8B5AD}" dt="2024-10-25T20:42:02.618" v="26" actId="20577"/>
          <ac:spMkLst>
            <pc:docMk/>
            <pc:sldMk cId="0" sldId="256"/>
            <ac:spMk id="8" creationId="{1F5B3FAC-5448-0072-0F9B-CEFAD2417491}"/>
          </ac:spMkLst>
        </pc:spChg>
        <pc:spChg chg="mod">
          <ac:chgData name="Evancho, Alex (Campus)" userId="3fedf515-9aa7-43a2-beeb-abedb373da34" providerId="ADAL" clId="{9456AB8A-0117-CA40-B9F1-A5B3F8D8B5AD}" dt="2024-10-25T20:43:10.080" v="34" actId="20577"/>
          <ac:spMkLst>
            <pc:docMk/>
            <pc:sldMk cId="0" sldId="256"/>
            <ac:spMk id="11" creationId="{25772665-10D9-3FC3-417C-28485002DBB0}"/>
          </ac:spMkLst>
        </pc:spChg>
        <pc:spChg chg="mod">
          <ac:chgData name="Evancho, Alex (Campus)" userId="3fedf515-9aa7-43a2-beeb-abedb373da34" providerId="ADAL" clId="{9456AB8A-0117-CA40-B9F1-A5B3F8D8B5AD}" dt="2024-10-25T20:42:37.378" v="29" actId="1076"/>
          <ac:spMkLst>
            <pc:docMk/>
            <pc:sldMk cId="0" sldId="256"/>
            <ac:spMk id="498" creationId="{50506AE8-C546-E440-B13A-840F4F8B9B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977916-DA3A-4E5D-A262-4B7284C71837}" type="datetimeFigureOut">
              <a:rPr lang="en-US"/>
              <a:pPr>
                <a:defRPr/>
              </a:pPr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5AB43-ED3D-42AC-ACA2-ED265CE82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/>
            </a:lvl1pPr>
          </a:lstStyle>
          <a:p>
            <a:fld id="{417164FE-C090-40E1-AC4C-E546295C4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3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20015A-CD33-4E67-AA29-F580A495F6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8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4"/>
            </a:gs>
            <a:gs pos="100000">
              <a:srgbClr val="2B51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647"/>
          <a:stretch>
            <a:fillRect/>
          </a:stretch>
        </p:blipFill>
        <p:spPr bwMode="auto">
          <a:xfrm>
            <a:off x="0" y="0"/>
            <a:ext cx="43891200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472" y="1316492"/>
            <a:ext cx="3950425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35" tIns="256017" rIns="512035" bIns="256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472" y="7680553"/>
            <a:ext cx="39504257" cy="2172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35" tIns="256017" rIns="512035" bIns="25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348" y="1555300"/>
            <a:ext cx="5153025" cy="18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7" y="961345"/>
            <a:ext cx="5018314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39188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6pPr>
      <a:lvl7pPr marL="78376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7pPr>
      <a:lvl8pPr marL="117564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8pPr>
      <a:lvl9pPr marL="1567519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9pPr>
    </p:titleStyle>
    <p:bodyStyle>
      <a:lvl1pPr marL="1646440" indent="-1646440" algn="l" defTabSz="4389598" rtl="0" eaLnBrk="0" fontAlgn="base" hangingPunct="0">
        <a:spcBef>
          <a:spcPct val="20000"/>
        </a:spcBef>
        <a:spcAft>
          <a:spcPct val="0"/>
        </a:spcAft>
        <a:buChar char="•"/>
        <a:defRPr sz="11314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565018" indent="-1371579" algn="l" defTabSz="4389598" rtl="0" eaLnBrk="0" fontAlgn="base" hangingPunct="0">
        <a:spcBef>
          <a:spcPct val="20000"/>
        </a:spcBef>
        <a:spcAft>
          <a:spcPct val="0"/>
        </a:spcAft>
        <a:buChar char="–"/>
        <a:defRPr sz="9258">
          <a:solidFill>
            <a:schemeClr val="bg1"/>
          </a:solidFill>
          <a:latin typeface="+mn-lt"/>
          <a:ea typeface="ＭＳ Ｐゴシック" charset="-128"/>
        </a:defRPr>
      </a:lvl2pPr>
      <a:lvl3pPr marL="5486318" indent="-1096719" algn="l" defTabSz="4389598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bg1"/>
          </a:solidFill>
          <a:latin typeface="+mn-lt"/>
          <a:ea typeface="ＭＳ Ｐゴシック" charset="-128"/>
        </a:defRPr>
      </a:lvl3pPr>
      <a:lvl4pPr marL="7679756" indent="-1096719" algn="l" defTabSz="4389598" rtl="0" eaLnBrk="0" fontAlgn="base" hangingPunct="0">
        <a:spcBef>
          <a:spcPct val="20000"/>
        </a:spcBef>
        <a:spcAft>
          <a:spcPct val="0"/>
        </a:spcAft>
        <a:buChar char="–"/>
        <a:defRPr sz="6171">
          <a:solidFill>
            <a:schemeClr val="bg1"/>
          </a:solidFill>
          <a:latin typeface="+mn-lt"/>
          <a:ea typeface="ＭＳ Ｐゴシック" charset="-128"/>
        </a:defRPr>
      </a:lvl4pPr>
      <a:lvl5pPr marL="9874555" indent="-1096719" algn="l" defTabSz="4389598" rtl="0" eaLnBrk="0" fontAlgn="base" hangingPunct="0">
        <a:spcBef>
          <a:spcPct val="20000"/>
        </a:spcBef>
        <a:spcAft>
          <a:spcPct val="0"/>
        </a:spcAft>
        <a:buChar char="»"/>
        <a:defRPr sz="5143">
          <a:solidFill>
            <a:schemeClr val="bg1"/>
          </a:solidFill>
          <a:latin typeface="+mn-lt"/>
          <a:ea typeface="ＭＳ Ｐゴシック" charset="-128"/>
        </a:defRPr>
      </a:lvl5pPr>
      <a:lvl6pPr marL="10266435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6pPr>
      <a:lvl7pPr marL="10658315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7pPr>
      <a:lvl8pPr marL="11050194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8pPr>
      <a:lvl9pPr marL="11442074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8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6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64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51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9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27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15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503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33">
            <a:extLst>
              <a:ext uri="{FF2B5EF4-FFF2-40B4-BE49-F238E27FC236}">
                <a16:creationId xmlns:a16="http://schemas.microsoft.com/office/drawing/2014/main" id="{FE25B713-1368-4741-BA85-1AB2BF0FF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72" y="7302766"/>
            <a:ext cx="184731" cy="3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371">
              <a:latin typeface="YaleNew" panose="02000602050000020003" pitchFamily="50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D7F4F7F-E56F-4E59-9D81-7AB8C3CD6826}"/>
              </a:ext>
            </a:extLst>
          </p:cNvPr>
          <p:cNvSpPr txBox="1"/>
          <p:nvPr/>
        </p:nvSpPr>
        <p:spPr>
          <a:xfrm>
            <a:off x="-2491274" y="5794311"/>
            <a:ext cx="184731" cy="141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571" dirty="0">
              <a:latin typeface="YaleNew" panose="02000602050000020003" pitchFamily="50" charset="0"/>
            </a:endParaRPr>
          </a:p>
        </p:txBody>
      </p:sp>
      <p:sp>
        <p:nvSpPr>
          <p:cNvPr id="208" name="AutoShape 4">
            <a:extLst>
              <a:ext uri="{FF2B5EF4-FFF2-40B4-BE49-F238E27FC236}">
                <a16:creationId xmlns:a16="http://schemas.microsoft.com/office/drawing/2014/main" id="{46F57A5B-7B36-4D71-A157-A159ADBB5B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568604" y="13045263"/>
            <a:ext cx="2629897" cy="25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57"/>
          </a:p>
        </p:txBody>
      </p:sp>
      <p:sp>
        <p:nvSpPr>
          <p:cNvPr id="209" name="AutoShape 4">
            <a:extLst>
              <a:ext uri="{FF2B5EF4-FFF2-40B4-BE49-F238E27FC236}">
                <a16:creationId xmlns:a16="http://schemas.microsoft.com/office/drawing/2014/main" id="{344BA0F3-BE3A-4284-B127-FAF933F15C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122111" y="10324125"/>
            <a:ext cx="5067338" cy="49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/>
          <a:p>
            <a:endParaRPr lang="en-US" sz="857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2205AE9-1093-4FEF-BCA1-E6E781DB8461}"/>
              </a:ext>
            </a:extLst>
          </p:cNvPr>
          <p:cNvSpPr txBox="1"/>
          <p:nvPr/>
        </p:nvSpPr>
        <p:spPr>
          <a:xfrm>
            <a:off x="35793241" y="15975849"/>
            <a:ext cx="285766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57" b="1" dirty="0">
              <a:solidFill>
                <a:srgbClr val="FDE25E"/>
              </a:solidFill>
              <a:latin typeface="YaleNew" panose="02000602050000020003" pitchFamily="50" charset="0"/>
            </a:endParaRPr>
          </a:p>
        </p:txBody>
      </p:sp>
      <p:sp>
        <p:nvSpPr>
          <p:cNvPr id="336" name="AutoShape 5">
            <a:extLst>
              <a:ext uri="{FF2B5EF4-FFF2-40B4-BE49-F238E27FC236}">
                <a16:creationId xmlns:a16="http://schemas.microsoft.com/office/drawing/2014/main" id="{71B9D728-143C-4BA6-BABB-73B0DF8535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715519" y="17986687"/>
            <a:ext cx="2575781" cy="25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/>
          <a:p>
            <a:endParaRPr lang="en-US" sz="857"/>
          </a:p>
        </p:txBody>
      </p:sp>
      <p:sp>
        <p:nvSpPr>
          <p:cNvPr id="398" name="Text Box 2070">
            <a:extLst>
              <a:ext uri="{FF2B5EF4-FFF2-40B4-BE49-F238E27FC236}">
                <a16:creationId xmlns:a16="http://schemas.microsoft.com/office/drawing/2014/main" id="{73AB3F33-EB0A-45E1-8A84-A9E99C8C7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0981" y="13466029"/>
            <a:ext cx="184731" cy="2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02">
              <a:latin typeface="YaleNew" panose="02000602050000020003" pitchFamily="50" charset="0"/>
              <a:cs typeface="Arial" panose="020B0604020202020204" pitchFamily="34" charset="0"/>
            </a:endParaRPr>
          </a:p>
        </p:txBody>
      </p:sp>
      <p:sp>
        <p:nvSpPr>
          <p:cNvPr id="477" name="Text Box 2070">
            <a:extLst>
              <a:ext uri="{FF2B5EF4-FFF2-40B4-BE49-F238E27FC236}">
                <a16:creationId xmlns:a16="http://schemas.microsoft.com/office/drawing/2014/main" id="{90D11B25-B013-4836-A7E5-C66AF848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0981" y="13302402"/>
            <a:ext cx="184731" cy="2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02">
              <a:latin typeface="YaleNew" panose="02000602050000020003" pitchFamily="50" charset="0"/>
              <a:cs typeface="Arial" panose="020B0604020202020204" pitchFamily="34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50506AE8-C546-E440-B13A-840F4F8B9BC5}"/>
              </a:ext>
            </a:extLst>
          </p:cNvPr>
          <p:cNvSpPr txBox="1"/>
          <p:nvPr/>
        </p:nvSpPr>
        <p:spPr>
          <a:xfrm>
            <a:off x="834129" y="9428551"/>
            <a:ext cx="14863210" cy="1615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Phlebotomy Services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Venipuncture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trained phlebotomist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Centrifuging and aliquoting services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-80°C freezer for specimen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Capillary blood sampling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E6B52"/>
                </a:solidFill>
                <a:effectLst/>
                <a:uLnTx/>
                <a:uFillTx/>
                <a:latin typeface="YaleNew" panose="02000602050000020003"/>
                <a:ea typeface="Verdana" panose="020B0604030504040204" pitchFamily="34" charset="0"/>
                <a:cs typeface="Verdana" panose="020B0604030504040204" pitchFamily="34" charset="0"/>
              </a:rPr>
              <a:t>Maximal and Submaximal VO</a:t>
            </a:r>
            <a:r>
              <a:rPr kumimoji="0" lang="en-US" sz="6000" b="1" i="0" u="none" strike="noStrike" kern="1200" cap="none" spc="0" normalizeH="0" baseline="-25000" noProof="0" dirty="0">
                <a:ln>
                  <a:noFill/>
                </a:ln>
                <a:solidFill>
                  <a:srgbClr val="1E6B52"/>
                </a:solidFill>
                <a:effectLst/>
                <a:uLnTx/>
                <a:uFillTx/>
                <a:latin typeface="YaleNew" panose="02000602050000020003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E6B52"/>
                </a:solidFill>
                <a:effectLst/>
                <a:uLnTx/>
                <a:uFillTx/>
                <a:latin typeface="YaleNew" panose="02000602050000020003"/>
                <a:ea typeface="Verdana" panose="020B0604030504040204" pitchFamily="34" charset="0"/>
                <a:cs typeface="Verdana" panose="020B0604030504040204" pitchFamily="34" charset="0"/>
              </a:rPr>
              <a:t> Services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ParvoMedics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TrueOne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2400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metabolic measurement system for cardiovascular submaximal and maximal exercise testing.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COSMED K5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portable, wearable metabolic measurement system for indoor and outdoor lab-based and field-based exercise measurements.</a:t>
            </a:r>
          </a:p>
          <a:p>
            <a:pPr algn="ctr"/>
            <a:endParaRPr lang="en-US" sz="3200" dirty="0">
              <a:solidFill>
                <a:srgbClr val="1E6B52"/>
              </a:solidFill>
              <a:latin typeface="YaleNew" panose="02000602050000020003" pitchFamily="2" charset="77"/>
            </a:endParaRPr>
          </a:p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Body Composition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DXA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(Dual Energy X-Ray Absorptiometry; GE Healthcare Prodigy)</a:t>
            </a:r>
          </a:p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Gait Analysis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GAITRite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(Platinum Plus Classic) – can be used with and without assistive devices.</a:t>
            </a:r>
          </a:p>
          <a:p>
            <a:endParaRPr lang="en-US" sz="6000" b="1" dirty="0">
              <a:solidFill>
                <a:srgbClr val="1E6B52"/>
              </a:solidFill>
              <a:latin typeface="YaleNew" panose="020006020500000200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3910" indent="-29391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0F56FA-8748-DBF7-25D8-481FD7D5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99" y="1646886"/>
            <a:ext cx="11525250" cy="3286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1C7075-772D-26AA-C11E-957C5A284FD5}"/>
              </a:ext>
            </a:extLst>
          </p:cNvPr>
          <p:cNvSpPr txBox="1"/>
          <p:nvPr/>
        </p:nvSpPr>
        <p:spPr>
          <a:xfrm>
            <a:off x="13847675" y="1445252"/>
            <a:ext cx="288118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000" b="1" dirty="0">
                <a:solidFill>
                  <a:srgbClr val="1E6B52"/>
                </a:solidFill>
                <a:latin typeface="YaleNew" panose="02000602050000020003" pitchFamily="50" charset="0"/>
                <a:cs typeface="Arial" panose="020B0604020202020204" pitchFamily="34" charset="0"/>
              </a:rPr>
              <a:t>Adaptive Human Performance Laboratory</a:t>
            </a:r>
          </a:p>
          <a:p>
            <a:r>
              <a:rPr lang="en-US" sz="9600" dirty="0">
                <a:solidFill>
                  <a:srgbClr val="1E6B52"/>
                </a:solidFill>
                <a:latin typeface="YaleNew" panose="02000602050000020003" pitchFamily="50" charset="0"/>
                <a:cs typeface="Arial" panose="020B0604020202020204" pitchFamily="34" charset="0"/>
              </a:rPr>
              <a:t>Director: Jim Rimmer, PhD</a:t>
            </a:r>
            <a:endParaRPr lang="en-US" sz="9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39AD1-E42F-E1BE-2D0B-031E1A059D61}"/>
              </a:ext>
            </a:extLst>
          </p:cNvPr>
          <p:cNvSpPr/>
          <p:nvPr/>
        </p:nvSpPr>
        <p:spPr bwMode="auto">
          <a:xfrm>
            <a:off x="502783" y="437322"/>
            <a:ext cx="42885634" cy="32043756"/>
          </a:xfrm>
          <a:prstGeom prst="rect">
            <a:avLst/>
          </a:prstGeom>
          <a:noFill/>
          <a:ln w="76200" cap="flat" cmpd="sng" algn="ctr">
            <a:solidFill>
              <a:srgbClr val="1E6B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73B308-D657-728E-7078-302B942D59E8}"/>
              </a:ext>
            </a:extLst>
          </p:cNvPr>
          <p:cNvCxnSpPr>
            <a:cxnSpLocks/>
          </p:cNvCxnSpPr>
          <p:nvPr/>
        </p:nvCxnSpPr>
        <p:spPr bwMode="auto">
          <a:xfrm>
            <a:off x="2782957" y="5078690"/>
            <a:ext cx="382204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1E6B5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5D977C-A93B-9CAC-99B3-CB83872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983" y="17894242"/>
            <a:ext cx="12450962" cy="70036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0AAF14-2208-7F71-0CD4-B42660F2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47" y="16706700"/>
            <a:ext cx="11543239" cy="72990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BCAA65A-8494-734F-93C9-56C39B2AF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16693324" y="8649598"/>
            <a:ext cx="9636687" cy="75621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8E25F95-7B83-0906-2643-4A530B8B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456" y="24371405"/>
            <a:ext cx="9636687" cy="75623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13786-9DE7-12A9-D881-D38B1B2C9CB4}"/>
              </a:ext>
            </a:extLst>
          </p:cNvPr>
          <p:cNvSpPr txBox="1"/>
          <p:nvPr/>
        </p:nvSpPr>
        <p:spPr>
          <a:xfrm>
            <a:off x="2737624" y="5668692"/>
            <a:ext cx="383111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The Adaptive Human Performance Lab (AHPL) is a </a:t>
            </a:r>
            <a:r>
              <a:rPr lang="en-US" sz="6000" b="1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3,000 square foot facility </a:t>
            </a:r>
            <a:r>
              <a:rPr lang="en-US" sz="6000" b="0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on the Lakeshore Foundation campus. The AHPL provides innovative and extensive services for exercise, nutrition, physical activity, and health </a:t>
            </a:r>
            <a:r>
              <a:rPr lang="en-US" sz="6000" b="1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assessment and interventions for research related </a:t>
            </a:r>
            <a:r>
              <a:rPr lang="en-US" sz="6000" b="1" dirty="0">
                <a:solidFill>
                  <a:srgbClr val="212529"/>
                </a:solidFill>
                <a:latin typeface="YaleNew" panose="02000602050000020003"/>
                <a:ea typeface="Verdana" panose="020B0604030504040204" pitchFamily="34" charset="0"/>
              </a:rPr>
              <a:t>t</a:t>
            </a:r>
            <a:r>
              <a:rPr lang="en-US" sz="6000" b="1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o improving physical and psychological well-being of people with disabilities</a:t>
            </a:r>
            <a:r>
              <a:rPr lang="en-US" sz="6000" b="0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. </a:t>
            </a:r>
            <a:endParaRPr lang="en-US" sz="6000" dirty="0">
              <a:latin typeface="YaleNew" panose="020006020500000200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3910" indent="-29391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B4D73-213D-AB0A-F0DF-308AABC6F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64" y="25612367"/>
            <a:ext cx="14863210" cy="5262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B3FAC-5448-0072-0F9B-CEFAD2417491}"/>
              </a:ext>
            </a:extLst>
          </p:cNvPr>
          <p:cNvSpPr txBox="1"/>
          <p:nvPr/>
        </p:nvSpPr>
        <p:spPr>
          <a:xfrm>
            <a:off x="28157508" y="25296719"/>
            <a:ext cx="14405912" cy="6247864"/>
          </a:xfrm>
          <a:prstGeom prst="rect">
            <a:avLst/>
          </a:prstGeom>
          <a:noFill/>
          <a:ln w="76200">
            <a:solidFill>
              <a:srgbClr val="1E6B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Contact Information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UAB WHARF at Lakeshore Foundation</a:t>
            </a: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 120</a:t>
            </a: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3810 Ridgeway Dr.</a:t>
            </a: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Birmingham, AL 35209</a:t>
            </a:r>
          </a:p>
          <a:p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 Evancho, Lab Director, </a:t>
            </a:r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amelgin@uab.edu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 Rimmer, Director, jrimmer@uab.edu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72665-10D9-3FC3-417C-28485002DBB0}"/>
              </a:ext>
            </a:extLst>
          </p:cNvPr>
          <p:cNvSpPr txBox="1"/>
          <p:nvPr/>
        </p:nvSpPr>
        <p:spPr>
          <a:xfrm>
            <a:off x="27979728" y="9023457"/>
            <a:ext cx="1486321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Fitness Testing Services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Facilitate, lead, and monitor general fitness and exercise testing for people of all ages with and without a disability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6MWT/6MPT, TUG</a:t>
            </a: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FGA, 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5xSTS test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200" b="1" dirty="0">
              <a:solidFill>
                <a:srgbClr val="1E6B52"/>
              </a:solidFill>
              <a:latin typeface="YaleNew" panose="02000602050000020003" pitchFamily="2" charset="77"/>
            </a:endParaRPr>
          </a:p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Supervised Exercise Training Services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 or physical activity in-person or remote training programs for participants with disabilities supervised by staff members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Movement-to-music (M2M), PWR! Moves for PD, Active Video Games (AVG)</a:t>
            </a:r>
            <a:endParaRPr lang="en-US" sz="6000" dirty="0">
              <a:latin typeface="YaleNew" panose="020006020500000200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3910" indent="-29391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271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Verdana</vt:lpstr>
      <vt:lpstr>YaleNew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Chen</dc:creator>
  <cp:lastModifiedBy>Evancho, Alex (Campus)</cp:lastModifiedBy>
  <cp:revision>58</cp:revision>
  <dcterms:created xsi:type="dcterms:W3CDTF">2019-08-31T18:27:08Z</dcterms:created>
  <dcterms:modified xsi:type="dcterms:W3CDTF">2024-10-25T20:43:12Z</dcterms:modified>
</cp:coreProperties>
</file>