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0"/>
  </p:notesMasterIdLst>
  <p:sldIdLst>
    <p:sldId id="260" r:id="rId2"/>
    <p:sldId id="311" r:id="rId3"/>
    <p:sldId id="303" r:id="rId4"/>
    <p:sldId id="304" r:id="rId5"/>
    <p:sldId id="329" r:id="rId6"/>
    <p:sldId id="330" r:id="rId7"/>
    <p:sldId id="331" r:id="rId8"/>
    <p:sldId id="291" r:id="rId9"/>
    <p:sldId id="309" r:id="rId10"/>
    <p:sldId id="312" r:id="rId11"/>
    <p:sldId id="268" r:id="rId12"/>
    <p:sldId id="306" r:id="rId13"/>
    <p:sldId id="307" r:id="rId14"/>
    <p:sldId id="292" r:id="rId15"/>
    <p:sldId id="269" r:id="rId16"/>
    <p:sldId id="313" r:id="rId17"/>
    <p:sldId id="314" r:id="rId18"/>
    <p:sldId id="315" r:id="rId19"/>
    <p:sldId id="316" r:id="rId20"/>
    <p:sldId id="317" r:id="rId21"/>
    <p:sldId id="318" r:id="rId22"/>
    <p:sldId id="319" r:id="rId23"/>
    <p:sldId id="320" r:id="rId24"/>
    <p:sldId id="321" r:id="rId25"/>
    <p:sldId id="322" r:id="rId26"/>
    <p:sldId id="326" r:id="rId27"/>
    <p:sldId id="323" r:id="rId28"/>
    <p:sldId id="327" r:id="rId29"/>
    <p:sldId id="328" r:id="rId30"/>
    <p:sldId id="324" r:id="rId31"/>
    <p:sldId id="325" r:id="rId32"/>
    <p:sldId id="332" r:id="rId33"/>
    <p:sldId id="333" r:id="rId34"/>
    <p:sldId id="288" r:id="rId35"/>
    <p:sldId id="305" r:id="rId36"/>
    <p:sldId id="310" r:id="rId37"/>
    <p:sldId id="278" r:id="rId38"/>
    <p:sldId id="33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94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799" autoAdjust="0"/>
    <p:restoredTop sz="85698" autoAdjust="0"/>
  </p:normalViewPr>
  <p:slideViewPr>
    <p:cSldViewPr snapToGrid="0" snapToObjects="1">
      <p:cViewPr varScale="1">
        <p:scale>
          <a:sx n="99" d="100"/>
          <a:sy n="99" d="100"/>
        </p:scale>
        <p:origin x="1560" y="54"/>
      </p:cViewPr>
      <p:guideLst/>
    </p:cSldViewPr>
  </p:slideViewPr>
  <p:notesTextViewPr>
    <p:cViewPr>
      <p:scale>
        <a:sx n="1" d="1"/>
        <a:sy n="1" d="1"/>
      </p:scale>
      <p:origin x="0" y="0"/>
    </p:cViewPr>
  </p:notesTextViewPr>
  <p:notesViewPr>
    <p:cSldViewPr snapToGrid="0" snapToObjects="1">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A8D9DA-2D89-0646-BDA7-E60294A07959}" type="datetimeFigureOut">
              <a:rPr lang="en-US" smtClean="0"/>
              <a:t>9/25/2024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45DFE9-6E9E-164E-AC4E-F9BF779D4A4B}" type="slidenum">
              <a:rPr lang="en-US" smtClean="0"/>
              <a:t>‹#›</a:t>
            </a:fld>
            <a:endParaRPr lang="en-US"/>
          </a:p>
        </p:txBody>
      </p:sp>
    </p:spTree>
    <p:extLst>
      <p:ext uri="{BB962C8B-B14F-4D97-AF65-F5344CB8AC3E}">
        <p14:creationId xmlns:p14="http://schemas.microsoft.com/office/powerpoint/2010/main" val="3910814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5DFE9-6E9E-164E-AC4E-F9BF779D4A4B}" type="slidenum">
              <a:rPr lang="en-US" smtClean="0"/>
              <a:t>1</a:t>
            </a:fld>
            <a:endParaRPr lang="en-US"/>
          </a:p>
        </p:txBody>
      </p:sp>
    </p:spTree>
    <p:extLst>
      <p:ext uri="{BB962C8B-B14F-4D97-AF65-F5344CB8AC3E}">
        <p14:creationId xmlns:p14="http://schemas.microsoft.com/office/powerpoint/2010/main" val="3819321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45DFE9-6E9E-164E-AC4E-F9BF779D4A4B}" type="slidenum">
              <a:rPr lang="en-US" smtClean="0"/>
              <a:t>9</a:t>
            </a:fld>
            <a:endParaRPr lang="en-US"/>
          </a:p>
        </p:txBody>
      </p:sp>
    </p:spTree>
    <p:extLst>
      <p:ext uri="{BB962C8B-B14F-4D97-AF65-F5344CB8AC3E}">
        <p14:creationId xmlns:p14="http://schemas.microsoft.com/office/powerpoint/2010/main" val="3133972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sub-sections will be listed on the left of your screen</a:t>
            </a:r>
            <a:r>
              <a:rPr lang="en-US" baseline="0" dirty="0"/>
              <a:t> making it easier to navigate to different sections of the study.</a:t>
            </a:r>
          </a:p>
          <a:p>
            <a:endParaRPr lang="en-US" baseline="0" dirty="0"/>
          </a:p>
          <a:p>
            <a:r>
              <a:rPr lang="en-US" baseline="0" dirty="0"/>
              <a:t>This section allows you to see where errors are and navigate to that section quickly.</a:t>
            </a:r>
            <a:endParaRPr lang="en-US" dirty="0"/>
          </a:p>
        </p:txBody>
      </p:sp>
      <p:sp>
        <p:nvSpPr>
          <p:cNvPr id="4" name="Slide Number Placeholder 3"/>
          <p:cNvSpPr>
            <a:spLocks noGrp="1"/>
          </p:cNvSpPr>
          <p:nvPr>
            <p:ph type="sldNum" sz="quarter" idx="10"/>
          </p:nvPr>
        </p:nvSpPr>
        <p:spPr/>
        <p:txBody>
          <a:bodyPr/>
          <a:lstStyle/>
          <a:p>
            <a:fld id="{4945DFE9-6E9E-164E-AC4E-F9BF779D4A4B}" type="slidenum">
              <a:rPr lang="en-US" smtClean="0"/>
              <a:t>14</a:t>
            </a:fld>
            <a:endParaRPr lang="en-US"/>
          </a:p>
        </p:txBody>
      </p:sp>
    </p:spTree>
    <p:extLst>
      <p:ext uri="{BB962C8B-B14F-4D97-AF65-F5344CB8AC3E}">
        <p14:creationId xmlns:p14="http://schemas.microsoft.com/office/powerpoint/2010/main" val="2071881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5DFE9-6E9E-164E-AC4E-F9BF779D4A4B}" type="slidenum">
              <a:rPr lang="en-US" smtClean="0"/>
              <a:t>37</a:t>
            </a:fld>
            <a:endParaRPr lang="en-US"/>
          </a:p>
        </p:txBody>
      </p:sp>
    </p:spTree>
    <p:extLst>
      <p:ext uri="{BB962C8B-B14F-4D97-AF65-F5344CB8AC3E}">
        <p14:creationId xmlns:p14="http://schemas.microsoft.com/office/powerpoint/2010/main" val="240962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E1E55-B1B4-F844-922F-90FB5AB60E6D}"/>
              </a:ext>
            </a:extLst>
          </p:cNvPr>
          <p:cNvSpPr>
            <a:spLocks noGrp="1"/>
          </p:cNvSpPr>
          <p:nvPr>
            <p:ph type="ctrTitle"/>
          </p:nvPr>
        </p:nvSpPr>
        <p:spPr>
          <a:xfrm>
            <a:off x="5124892" y="1784891"/>
            <a:ext cx="6228908" cy="878523"/>
          </a:xfrm>
        </p:spPr>
        <p:txBody>
          <a:bodyPr anchor="b">
            <a:normAutofit/>
          </a:bodyPr>
          <a:lstStyle>
            <a:lvl1pPr algn="l">
              <a:defRPr sz="3200" b="0" i="0">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39133711-1142-674A-AE31-12C7654C3719}"/>
              </a:ext>
            </a:extLst>
          </p:cNvPr>
          <p:cNvSpPr>
            <a:spLocks noGrp="1"/>
          </p:cNvSpPr>
          <p:nvPr>
            <p:ph type="subTitle" idx="1"/>
          </p:nvPr>
        </p:nvSpPr>
        <p:spPr>
          <a:xfrm>
            <a:off x="5124892" y="2741209"/>
            <a:ext cx="6228908" cy="878522"/>
          </a:xfrm>
        </p:spPr>
        <p:txBody>
          <a:bodyPr/>
          <a:lstStyle>
            <a:lvl1pPr marL="0" indent="0" algn="l">
              <a:buNone/>
              <a:defRPr sz="2400" b="0" i="0">
                <a:latin typeface="Arial" panose="020B0604020202020204" pitchFamily="34" charset="0"/>
                <a:ea typeface="Verdana" panose="020B060403050404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3162CDD-1553-B54D-828F-2DB91D94F229}"/>
              </a:ext>
            </a:extLst>
          </p:cNvPr>
          <p:cNvSpPr>
            <a:spLocks noGrp="1"/>
          </p:cNvSpPr>
          <p:nvPr>
            <p:ph type="dt" sz="half" idx="10"/>
          </p:nvPr>
        </p:nvSpPr>
        <p:spPr/>
        <p:txBody>
          <a:bodyPr/>
          <a:lstStyle/>
          <a:p>
            <a:fld id="{944ECF1A-45CA-C345-826F-99570C678E2E}" type="datetimeFigureOut">
              <a:rPr lang="en-US" smtClean="0"/>
              <a:t>9/25/2024</a:t>
            </a:fld>
            <a:endParaRPr lang="en-US"/>
          </a:p>
        </p:txBody>
      </p:sp>
      <p:pic>
        <p:nvPicPr>
          <p:cNvPr id="10" name="Picture 9" descr="Shape&#10;&#10;Description automatically generated">
            <a:extLst>
              <a:ext uri="{FF2B5EF4-FFF2-40B4-BE49-F238E27FC236}">
                <a16:creationId xmlns:a16="http://schemas.microsoft.com/office/drawing/2014/main" id="{63355335-11F6-2048-8197-51D11FA9BD0F}"/>
              </a:ext>
            </a:extLst>
          </p:cNvPr>
          <p:cNvPicPr>
            <a:picLocks noChangeAspect="1"/>
          </p:cNvPicPr>
          <p:nvPr userDrawn="1"/>
        </p:nvPicPr>
        <p:blipFill>
          <a:blip r:embed="rId2"/>
          <a:stretch>
            <a:fillRect/>
          </a:stretch>
        </p:blipFill>
        <p:spPr>
          <a:xfrm>
            <a:off x="0" y="0"/>
            <a:ext cx="4877873" cy="6858000"/>
          </a:xfrm>
          <a:prstGeom prst="rect">
            <a:avLst/>
          </a:prstGeom>
          <a:ln>
            <a:noFill/>
          </a:ln>
        </p:spPr>
      </p:pic>
      <p:pic>
        <p:nvPicPr>
          <p:cNvPr id="12" name="Picture 11" descr="Icon&#10;&#10;Description automatically generated with medium confidence">
            <a:extLst>
              <a:ext uri="{FF2B5EF4-FFF2-40B4-BE49-F238E27FC236}">
                <a16:creationId xmlns:a16="http://schemas.microsoft.com/office/drawing/2014/main" id="{606A237E-B498-374A-84BE-DC76DFA176B3}"/>
              </a:ext>
            </a:extLst>
          </p:cNvPr>
          <p:cNvPicPr>
            <a:picLocks noChangeAspect="1"/>
          </p:cNvPicPr>
          <p:nvPr userDrawn="1"/>
        </p:nvPicPr>
        <p:blipFill>
          <a:blip r:embed="rId3"/>
          <a:stretch>
            <a:fillRect/>
          </a:stretch>
        </p:blipFill>
        <p:spPr>
          <a:xfrm>
            <a:off x="9356650" y="460012"/>
            <a:ext cx="2414289" cy="807823"/>
          </a:xfrm>
          <a:prstGeom prst="rect">
            <a:avLst/>
          </a:prstGeom>
        </p:spPr>
      </p:pic>
      <p:sp>
        <p:nvSpPr>
          <p:cNvPr id="13" name="Rectangle 12">
            <a:extLst>
              <a:ext uri="{FF2B5EF4-FFF2-40B4-BE49-F238E27FC236}">
                <a16:creationId xmlns:a16="http://schemas.microsoft.com/office/drawing/2014/main" id="{9F5683A3-FC26-EF40-A7F3-7DB0755D477F}"/>
              </a:ext>
            </a:extLst>
          </p:cNvPr>
          <p:cNvSpPr/>
          <p:nvPr userDrawn="1"/>
        </p:nvSpPr>
        <p:spPr>
          <a:xfrm>
            <a:off x="5124450" y="6028656"/>
            <a:ext cx="7051868" cy="369332"/>
          </a:xfrm>
          <a:prstGeom prst="rect">
            <a:avLst/>
          </a:prstGeom>
        </p:spPr>
        <p:txBody>
          <a:bodyPr wrap="square">
            <a:spAutoFit/>
          </a:bodyPr>
          <a:lstStyle/>
          <a:p>
            <a:r>
              <a:rPr lang="en-US" sz="1800" b="0" i="0" u="none" strike="noStrike" cap="all" dirty="0">
                <a:solidFill>
                  <a:srgbClr val="000000"/>
                </a:solidFill>
                <a:effectLst/>
                <a:latin typeface="Arial" panose="020B0604020202020204" pitchFamily="34" charset="0"/>
                <a:cs typeface="Arial" panose="020B0604020202020204" pitchFamily="34" charset="0"/>
              </a:rPr>
              <a:t>Accelerate. Innovate. Disseminate. </a:t>
            </a:r>
            <a:r>
              <a:rPr lang="en-US" sz="1800" b="1" i="0" u="none" strike="noStrike" cap="all" dirty="0">
                <a:solidFill>
                  <a:srgbClr val="07948E"/>
                </a:solidFill>
                <a:effectLst/>
                <a:latin typeface="Arial" panose="020B0604020202020204" pitchFamily="34" charset="0"/>
                <a:cs typeface="Arial" panose="020B0604020202020204" pitchFamily="34" charset="0"/>
              </a:rPr>
              <a:t>With your </a:t>
            </a:r>
            <a:r>
              <a:rPr lang="en-US" sz="1800" b="1" i="0" u="none" strike="noStrike" cap="all" dirty="0" err="1">
                <a:solidFill>
                  <a:srgbClr val="07948E"/>
                </a:solidFill>
                <a:effectLst/>
                <a:latin typeface="Arial" panose="020B0604020202020204" pitchFamily="34" charset="0"/>
                <a:cs typeface="Arial" panose="020B0604020202020204" pitchFamily="34" charset="0"/>
              </a:rPr>
              <a:t>ccts</a:t>
            </a:r>
            <a:r>
              <a:rPr lang="en-US" sz="1800" b="1" i="0" u="none" strike="noStrike" cap="all" dirty="0">
                <a:solidFill>
                  <a:srgbClr val="07948E"/>
                </a:solidFill>
                <a:effectLst/>
                <a:latin typeface="Arial" panose="020B0604020202020204" pitchFamily="34" charset="0"/>
                <a:cs typeface="Arial" panose="020B0604020202020204" pitchFamily="34" charset="0"/>
              </a:rPr>
              <a:t>.</a:t>
            </a:r>
            <a:endParaRPr lang="en-US" sz="1800" b="1" i="0" cap="all" dirty="0">
              <a:solidFill>
                <a:srgbClr val="07948E"/>
              </a:solidFill>
              <a:effectLst/>
              <a:latin typeface="Arial" panose="020B0604020202020204" pitchFamily="34" charset="0"/>
              <a:cs typeface="Arial" panose="020B0604020202020204" pitchFamily="34" charset="0"/>
            </a:endParaRPr>
          </a:p>
        </p:txBody>
      </p:sp>
      <p:sp>
        <p:nvSpPr>
          <p:cNvPr id="16" name="Text Placeholder 15">
            <a:extLst>
              <a:ext uri="{FF2B5EF4-FFF2-40B4-BE49-F238E27FC236}">
                <a16:creationId xmlns:a16="http://schemas.microsoft.com/office/drawing/2014/main" id="{983BA2B1-4CA0-1940-A488-C04050DAC91E}"/>
              </a:ext>
            </a:extLst>
          </p:cNvPr>
          <p:cNvSpPr>
            <a:spLocks noGrp="1"/>
          </p:cNvSpPr>
          <p:nvPr>
            <p:ph type="body" sz="quarter" idx="11"/>
          </p:nvPr>
        </p:nvSpPr>
        <p:spPr>
          <a:xfrm>
            <a:off x="5124450" y="3895725"/>
            <a:ext cx="6229350" cy="1755775"/>
          </a:xfrm>
        </p:spPr>
        <p:txBody>
          <a:bodyPr/>
          <a:lstStyle>
            <a:lvl1pPr marL="0" indent="0">
              <a:buNone/>
              <a:defRPr b="0" i="0">
                <a:solidFill>
                  <a:srgbClr val="07948E"/>
                </a:solidFill>
                <a:latin typeface="Arial" panose="020B0604020202020204" pitchFamily="34" charset="0"/>
                <a:ea typeface="Verdana" panose="020B0604030504040204" pitchFamily="34" charset="0"/>
                <a:cs typeface="Arial" panose="020B0604020202020204" pitchFamily="34" charset="0"/>
              </a:defRPr>
            </a:lvl1pPr>
            <a:lvl2pPr marL="457200" indent="0">
              <a:buNone/>
              <a:defRPr b="0" i="0">
                <a:latin typeface="Arial" panose="020B0604020202020204" pitchFamily="34" charset="0"/>
                <a:ea typeface="Verdana" panose="020B0604030504040204" pitchFamily="34" charset="0"/>
                <a:cs typeface="Arial" panose="020B0604020202020204" pitchFamily="34" charset="0"/>
              </a:defRPr>
            </a:lvl2pPr>
            <a:lvl3pPr marL="914400" indent="0">
              <a:buNone/>
              <a:defRPr b="0" i="0">
                <a:latin typeface="Arial" panose="020B0604020202020204" pitchFamily="34" charset="0"/>
                <a:ea typeface="Verdana" panose="020B0604030504040204" pitchFamily="34" charset="0"/>
                <a:cs typeface="Arial" panose="020B0604020202020204" pitchFamily="34" charset="0"/>
              </a:defRPr>
            </a:lvl3pPr>
            <a:lvl4pPr marL="1371600" indent="0">
              <a:buNone/>
              <a:defRPr b="0" i="0">
                <a:latin typeface="Arial" panose="020B0604020202020204" pitchFamily="34" charset="0"/>
                <a:ea typeface="Verdana" panose="020B0604030504040204" pitchFamily="34" charset="0"/>
                <a:cs typeface="Arial" panose="020B0604020202020204" pitchFamily="34" charset="0"/>
              </a:defRPr>
            </a:lvl4pPr>
            <a:lvl5pPr marL="1828800" indent="0">
              <a:buNone/>
              <a:defRPr b="0" i="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4652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B943-DC63-3246-9F11-EE782FE69992}"/>
              </a:ext>
            </a:extLst>
          </p:cNvPr>
          <p:cNvSpPr>
            <a:spLocks noGrp="1"/>
          </p:cNvSpPr>
          <p:nvPr>
            <p:ph type="title"/>
          </p:nvPr>
        </p:nvSpPr>
        <p:spPr>
          <a:xfrm>
            <a:off x="839788" y="365125"/>
            <a:ext cx="10515600" cy="1325563"/>
          </a:xfrm>
        </p:spPr>
        <p:txBody>
          <a:bodyPr/>
          <a:lstStyle>
            <a:lvl1pPr>
              <a:defRPr b="0"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F95DF58-0133-E942-8D32-D4DBFC28DB2E}"/>
              </a:ext>
            </a:extLst>
          </p:cNvPr>
          <p:cNvSpPr>
            <a:spLocks noGrp="1"/>
          </p:cNvSpPr>
          <p:nvPr>
            <p:ph type="body" idx="1"/>
          </p:nvPr>
        </p:nvSpPr>
        <p:spPr>
          <a:xfrm>
            <a:off x="839788" y="1681163"/>
            <a:ext cx="5157787" cy="823912"/>
          </a:xfrm>
        </p:spPr>
        <p:txBody>
          <a:bodyPr anchor="b"/>
          <a:lstStyle>
            <a:lvl1pPr marL="0" indent="0">
              <a:buNone/>
              <a:defRPr sz="2400" b="1" i="0">
                <a:solidFill>
                  <a:srgbClr val="07948E"/>
                </a:solidFill>
                <a:latin typeface="Proxima Nova" panose="0200050603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4A3BC2E-617B-924C-B2CA-A638AD501CA3}"/>
              </a:ext>
            </a:extLst>
          </p:cNvPr>
          <p:cNvSpPr>
            <a:spLocks noGrp="1"/>
          </p:cNvSpPr>
          <p:nvPr>
            <p:ph sz="half" idx="2"/>
          </p:nvPr>
        </p:nvSpPr>
        <p:spPr>
          <a:xfrm>
            <a:off x="839788" y="2505075"/>
            <a:ext cx="5157787" cy="368458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14EE1FF-12A6-0B4E-B6AC-406807097B2F}"/>
              </a:ext>
            </a:extLst>
          </p:cNvPr>
          <p:cNvSpPr>
            <a:spLocks noGrp="1"/>
          </p:cNvSpPr>
          <p:nvPr>
            <p:ph type="body" sz="quarter" idx="3"/>
          </p:nvPr>
        </p:nvSpPr>
        <p:spPr>
          <a:xfrm>
            <a:off x="6172200" y="1681163"/>
            <a:ext cx="5183188" cy="823912"/>
          </a:xfrm>
        </p:spPr>
        <p:txBody>
          <a:bodyPr anchor="b"/>
          <a:lstStyle>
            <a:lvl1pPr marL="0" indent="0">
              <a:buNone/>
              <a:defRPr sz="2400" b="1" i="0">
                <a:solidFill>
                  <a:srgbClr val="07948E"/>
                </a:solidFill>
                <a:latin typeface="Proxima Nova" panose="0200050603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083BD3A1-F68E-7148-81A8-40AC27BE6D6F}"/>
              </a:ext>
            </a:extLst>
          </p:cNvPr>
          <p:cNvSpPr>
            <a:spLocks noGrp="1"/>
          </p:cNvSpPr>
          <p:nvPr>
            <p:ph sz="quarter" idx="4"/>
          </p:nvPr>
        </p:nvSpPr>
        <p:spPr>
          <a:xfrm>
            <a:off x="6172200" y="2505075"/>
            <a:ext cx="5183188" cy="368458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9123621E-1C3F-9745-BADC-F9C2466BA581}"/>
              </a:ext>
            </a:extLst>
          </p:cNvPr>
          <p:cNvSpPr>
            <a:spLocks noGrp="1"/>
          </p:cNvSpPr>
          <p:nvPr>
            <p:ph type="dt" sz="half" idx="10"/>
          </p:nvPr>
        </p:nvSpPr>
        <p:spPr/>
        <p:txBody>
          <a:bodyPr/>
          <a:lstStyle/>
          <a:p>
            <a:fld id="{944ECF1A-45CA-C345-826F-99570C678E2E}" type="datetimeFigureOut">
              <a:rPr lang="en-US" smtClean="0"/>
              <a:t>9/25/2024</a:t>
            </a:fld>
            <a:endParaRPr lang="en-US"/>
          </a:p>
        </p:txBody>
      </p:sp>
      <p:sp>
        <p:nvSpPr>
          <p:cNvPr id="8" name="Footer Placeholder 7">
            <a:extLst>
              <a:ext uri="{FF2B5EF4-FFF2-40B4-BE49-F238E27FC236}">
                <a16:creationId xmlns:a16="http://schemas.microsoft.com/office/drawing/2014/main" id="{B98C9F67-0B91-554E-8687-1DAB03E691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8AFEFA-67E9-E64C-AD3B-0E60F3B88774}"/>
              </a:ext>
            </a:extLst>
          </p:cNvPr>
          <p:cNvSpPr>
            <a:spLocks noGrp="1"/>
          </p:cNvSpPr>
          <p:nvPr>
            <p:ph type="sldNum" sz="quarter" idx="12"/>
          </p:nvPr>
        </p:nvSpPr>
        <p:spPr/>
        <p:txBody>
          <a:bodyPr/>
          <a:lstStyle/>
          <a:p>
            <a:fld id="{60F29112-24BE-D94F-9F99-7476EF1FC126}" type="slidenum">
              <a:rPr lang="en-US" smtClean="0"/>
              <a:t>‹#›</a:t>
            </a:fld>
            <a:endParaRPr lang="en-US"/>
          </a:p>
        </p:txBody>
      </p:sp>
      <p:pic>
        <p:nvPicPr>
          <p:cNvPr id="10" name="Picture 9">
            <a:extLst>
              <a:ext uri="{FF2B5EF4-FFF2-40B4-BE49-F238E27FC236}">
                <a16:creationId xmlns:a16="http://schemas.microsoft.com/office/drawing/2014/main" id="{BFDDD557-6E19-8E42-9032-77829A6B34EE}"/>
              </a:ext>
            </a:extLst>
          </p:cNvPr>
          <p:cNvPicPr>
            <a:picLocks noChangeAspect="1"/>
          </p:cNvPicPr>
          <p:nvPr userDrawn="1"/>
        </p:nvPicPr>
        <p:blipFill>
          <a:blip r:embed="rId2"/>
          <a:stretch>
            <a:fillRect/>
          </a:stretch>
        </p:blipFill>
        <p:spPr>
          <a:xfrm>
            <a:off x="0" y="6246158"/>
            <a:ext cx="12192000" cy="647700"/>
          </a:xfrm>
          <a:prstGeom prst="rect">
            <a:avLst/>
          </a:prstGeom>
          <a:ln>
            <a:noFill/>
          </a:ln>
        </p:spPr>
      </p:pic>
      <p:pic>
        <p:nvPicPr>
          <p:cNvPr id="15" name="Picture 14" descr="Icon&#10;&#10;Description automatically generated with medium confidence">
            <a:extLst>
              <a:ext uri="{FF2B5EF4-FFF2-40B4-BE49-F238E27FC236}">
                <a16:creationId xmlns:a16="http://schemas.microsoft.com/office/drawing/2014/main" id="{ED371804-7DD4-5249-8683-3828F44BB0E2}"/>
              </a:ext>
            </a:extLst>
          </p:cNvPr>
          <p:cNvPicPr>
            <a:picLocks noChangeAspect="1"/>
          </p:cNvPicPr>
          <p:nvPr userDrawn="1"/>
        </p:nvPicPr>
        <p:blipFill rotWithShape="1">
          <a:blip r:embed="rId3"/>
          <a:srcRect b="17683"/>
          <a:stretch/>
        </p:blipFill>
        <p:spPr>
          <a:xfrm>
            <a:off x="538479" y="6315973"/>
            <a:ext cx="1592073" cy="438510"/>
          </a:xfrm>
          <a:prstGeom prst="rect">
            <a:avLst/>
          </a:prstGeom>
        </p:spPr>
      </p:pic>
      <p:pic>
        <p:nvPicPr>
          <p:cNvPr id="16" name="Picture 15" descr="A picture containing text, soccer, clipart&#10;&#10;Description automatically generated">
            <a:extLst>
              <a:ext uri="{FF2B5EF4-FFF2-40B4-BE49-F238E27FC236}">
                <a16:creationId xmlns:a16="http://schemas.microsoft.com/office/drawing/2014/main" id="{65662492-CA1B-A043-9CCD-DE87380B9AD5}"/>
              </a:ext>
            </a:extLst>
          </p:cNvPr>
          <p:cNvPicPr>
            <a:picLocks noChangeAspect="1"/>
          </p:cNvPicPr>
          <p:nvPr userDrawn="1"/>
        </p:nvPicPr>
        <p:blipFill>
          <a:blip r:embed="rId4"/>
          <a:stretch>
            <a:fillRect/>
          </a:stretch>
        </p:blipFill>
        <p:spPr>
          <a:xfrm>
            <a:off x="8747760" y="6214726"/>
            <a:ext cx="2905761" cy="648475"/>
          </a:xfrm>
          <a:prstGeom prst="rect">
            <a:avLst/>
          </a:prstGeom>
        </p:spPr>
      </p:pic>
    </p:spTree>
    <p:extLst>
      <p:ext uri="{BB962C8B-B14F-4D97-AF65-F5344CB8AC3E}">
        <p14:creationId xmlns:p14="http://schemas.microsoft.com/office/powerpoint/2010/main" val="3469553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6388D-2816-894F-B1A4-CEF2A0558F3F}"/>
              </a:ext>
            </a:extLst>
          </p:cNvPr>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D6EB068A-24ED-0543-B881-DF6FEBFE36FA}"/>
              </a:ext>
            </a:extLst>
          </p:cNvPr>
          <p:cNvSpPr>
            <a:spLocks noGrp="1"/>
          </p:cNvSpPr>
          <p:nvPr>
            <p:ph type="dt" sz="half" idx="10"/>
          </p:nvPr>
        </p:nvSpPr>
        <p:spPr/>
        <p:txBody>
          <a:bodyPr/>
          <a:lstStyle/>
          <a:p>
            <a:fld id="{944ECF1A-45CA-C345-826F-99570C678E2E}" type="datetimeFigureOut">
              <a:rPr lang="en-US" smtClean="0"/>
              <a:t>9/25/2024</a:t>
            </a:fld>
            <a:endParaRPr lang="en-US"/>
          </a:p>
        </p:txBody>
      </p:sp>
      <p:sp>
        <p:nvSpPr>
          <p:cNvPr id="4" name="Footer Placeholder 3">
            <a:extLst>
              <a:ext uri="{FF2B5EF4-FFF2-40B4-BE49-F238E27FC236}">
                <a16:creationId xmlns:a16="http://schemas.microsoft.com/office/drawing/2014/main" id="{9228FB2A-9D3F-214E-BAF6-96B33F75DE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D9E6D3-D144-CB4D-BAF4-A2CC29DEBEE4}"/>
              </a:ext>
            </a:extLst>
          </p:cNvPr>
          <p:cNvSpPr>
            <a:spLocks noGrp="1"/>
          </p:cNvSpPr>
          <p:nvPr>
            <p:ph type="sldNum" sz="quarter" idx="12"/>
          </p:nvPr>
        </p:nvSpPr>
        <p:spPr/>
        <p:txBody>
          <a:bodyPr/>
          <a:lstStyle/>
          <a:p>
            <a:fld id="{60F29112-24BE-D94F-9F99-7476EF1FC126}" type="slidenum">
              <a:rPr lang="en-US" smtClean="0"/>
              <a:t>‹#›</a:t>
            </a:fld>
            <a:endParaRPr lang="en-US"/>
          </a:p>
        </p:txBody>
      </p:sp>
      <p:pic>
        <p:nvPicPr>
          <p:cNvPr id="6" name="Picture 5">
            <a:extLst>
              <a:ext uri="{FF2B5EF4-FFF2-40B4-BE49-F238E27FC236}">
                <a16:creationId xmlns:a16="http://schemas.microsoft.com/office/drawing/2014/main" id="{67313D41-7EDE-4941-8FCE-BBDDD441D490}"/>
              </a:ext>
            </a:extLst>
          </p:cNvPr>
          <p:cNvPicPr>
            <a:picLocks noChangeAspect="1"/>
          </p:cNvPicPr>
          <p:nvPr userDrawn="1"/>
        </p:nvPicPr>
        <p:blipFill>
          <a:blip r:embed="rId2"/>
          <a:stretch>
            <a:fillRect/>
          </a:stretch>
        </p:blipFill>
        <p:spPr>
          <a:xfrm>
            <a:off x="0" y="6246158"/>
            <a:ext cx="12192000" cy="647700"/>
          </a:xfrm>
          <a:prstGeom prst="rect">
            <a:avLst/>
          </a:prstGeom>
          <a:ln>
            <a:noFill/>
          </a:ln>
        </p:spPr>
      </p:pic>
      <p:pic>
        <p:nvPicPr>
          <p:cNvPr id="13" name="Picture 12" descr="Icon&#10;&#10;Description automatically generated with medium confidence">
            <a:extLst>
              <a:ext uri="{FF2B5EF4-FFF2-40B4-BE49-F238E27FC236}">
                <a16:creationId xmlns:a16="http://schemas.microsoft.com/office/drawing/2014/main" id="{07971F0C-9573-3B4B-9F3D-B41631351AE2}"/>
              </a:ext>
            </a:extLst>
          </p:cNvPr>
          <p:cNvPicPr>
            <a:picLocks noChangeAspect="1"/>
          </p:cNvPicPr>
          <p:nvPr userDrawn="1"/>
        </p:nvPicPr>
        <p:blipFill rotWithShape="1">
          <a:blip r:embed="rId3"/>
          <a:srcRect b="17683"/>
          <a:stretch/>
        </p:blipFill>
        <p:spPr>
          <a:xfrm>
            <a:off x="538479" y="6315973"/>
            <a:ext cx="1592073" cy="438510"/>
          </a:xfrm>
          <a:prstGeom prst="rect">
            <a:avLst/>
          </a:prstGeom>
        </p:spPr>
      </p:pic>
      <p:pic>
        <p:nvPicPr>
          <p:cNvPr id="14" name="Picture 13" descr="A picture containing text, soccer, clipart&#10;&#10;Description automatically generated">
            <a:extLst>
              <a:ext uri="{FF2B5EF4-FFF2-40B4-BE49-F238E27FC236}">
                <a16:creationId xmlns:a16="http://schemas.microsoft.com/office/drawing/2014/main" id="{ABD655B2-F0B8-CC40-8B15-3107432BBB3B}"/>
              </a:ext>
            </a:extLst>
          </p:cNvPr>
          <p:cNvPicPr>
            <a:picLocks noChangeAspect="1"/>
          </p:cNvPicPr>
          <p:nvPr userDrawn="1"/>
        </p:nvPicPr>
        <p:blipFill>
          <a:blip r:embed="rId4"/>
          <a:stretch>
            <a:fillRect/>
          </a:stretch>
        </p:blipFill>
        <p:spPr>
          <a:xfrm>
            <a:off x="8747760" y="6214726"/>
            <a:ext cx="2905761" cy="648475"/>
          </a:xfrm>
          <a:prstGeom prst="rect">
            <a:avLst/>
          </a:prstGeom>
        </p:spPr>
      </p:pic>
    </p:spTree>
    <p:extLst>
      <p:ext uri="{BB962C8B-B14F-4D97-AF65-F5344CB8AC3E}">
        <p14:creationId xmlns:p14="http://schemas.microsoft.com/office/powerpoint/2010/main" val="3553872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EF25BE-9FEE-B941-9139-009771E30894}"/>
              </a:ext>
            </a:extLst>
          </p:cNvPr>
          <p:cNvSpPr>
            <a:spLocks noGrp="1"/>
          </p:cNvSpPr>
          <p:nvPr>
            <p:ph type="dt" sz="half" idx="10"/>
          </p:nvPr>
        </p:nvSpPr>
        <p:spPr/>
        <p:txBody>
          <a:bodyPr/>
          <a:lstStyle/>
          <a:p>
            <a:fld id="{944ECF1A-45CA-C345-826F-99570C678E2E}" type="datetimeFigureOut">
              <a:rPr lang="en-US" smtClean="0"/>
              <a:t>9/25/2024</a:t>
            </a:fld>
            <a:endParaRPr lang="en-US"/>
          </a:p>
        </p:txBody>
      </p:sp>
      <p:sp>
        <p:nvSpPr>
          <p:cNvPr id="3" name="Footer Placeholder 2">
            <a:extLst>
              <a:ext uri="{FF2B5EF4-FFF2-40B4-BE49-F238E27FC236}">
                <a16:creationId xmlns:a16="http://schemas.microsoft.com/office/drawing/2014/main" id="{9677155C-D2E5-9F4F-A280-9FB6032F0D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4B71B3-B090-6948-93E8-B4D80499F36A}"/>
              </a:ext>
            </a:extLst>
          </p:cNvPr>
          <p:cNvSpPr>
            <a:spLocks noGrp="1"/>
          </p:cNvSpPr>
          <p:nvPr>
            <p:ph type="sldNum" sz="quarter" idx="12"/>
          </p:nvPr>
        </p:nvSpPr>
        <p:spPr/>
        <p:txBody>
          <a:bodyPr/>
          <a:lstStyle/>
          <a:p>
            <a:fld id="{60F29112-24BE-D94F-9F99-7476EF1FC126}" type="slidenum">
              <a:rPr lang="en-US" smtClean="0"/>
              <a:t>‹#›</a:t>
            </a:fld>
            <a:endParaRPr lang="en-US"/>
          </a:p>
        </p:txBody>
      </p:sp>
      <p:pic>
        <p:nvPicPr>
          <p:cNvPr id="5" name="Picture 4">
            <a:extLst>
              <a:ext uri="{FF2B5EF4-FFF2-40B4-BE49-F238E27FC236}">
                <a16:creationId xmlns:a16="http://schemas.microsoft.com/office/drawing/2014/main" id="{9BA8264F-B9B7-9643-A75D-1351066A250F}"/>
              </a:ext>
            </a:extLst>
          </p:cNvPr>
          <p:cNvPicPr>
            <a:picLocks noChangeAspect="1"/>
          </p:cNvPicPr>
          <p:nvPr userDrawn="1"/>
        </p:nvPicPr>
        <p:blipFill>
          <a:blip r:embed="rId2"/>
          <a:stretch>
            <a:fillRect/>
          </a:stretch>
        </p:blipFill>
        <p:spPr>
          <a:xfrm>
            <a:off x="0" y="6246158"/>
            <a:ext cx="12192000" cy="647700"/>
          </a:xfrm>
          <a:prstGeom prst="rect">
            <a:avLst/>
          </a:prstGeom>
          <a:ln>
            <a:noFill/>
          </a:ln>
        </p:spPr>
      </p:pic>
      <p:pic>
        <p:nvPicPr>
          <p:cNvPr id="11" name="Picture 10" descr="A picture containing text, soccer, clipart&#10;&#10;Description automatically generated">
            <a:extLst>
              <a:ext uri="{FF2B5EF4-FFF2-40B4-BE49-F238E27FC236}">
                <a16:creationId xmlns:a16="http://schemas.microsoft.com/office/drawing/2014/main" id="{76216107-E113-8544-991C-2E18CB105FAA}"/>
              </a:ext>
            </a:extLst>
          </p:cNvPr>
          <p:cNvPicPr>
            <a:picLocks noChangeAspect="1"/>
          </p:cNvPicPr>
          <p:nvPr userDrawn="1"/>
        </p:nvPicPr>
        <p:blipFill>
          <a:blip r:embed="rId3"/>
          <a:stretch>
            <a:fillRect/>
          </a:stretch>
        </p:blipFill>
        <p:spPr>
          <a:xfrm>
            <a:off x="4357268" y="6191768"/>
            <a:ext cx="3477463" cy="776061"/>
          </a:xfrm>
          <a:prstGeom prst="rect">
            <a:avLst/>
          </a:prstGeom>
        </p:spPr>
      </p:pic>
    </p:spTree>
    <p:extLst>
      <p:ext uri="{BB962C8B-B14F-4D97-AF65-F5344CB8AC3E}">
        <p14:creationId xmlns:p14="http://schemas.microsoft.com/office/powerpoint/2010/main" val="2048783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D476-C3A9-424C-939F-C0BA0B0A3869}"/>
              </a:ext>
            </a:extLst>
          </p:cNvPr>
          <p:cNvSpPr>
            <a:spLocks noGrp="1"/>
          </p:cNvSpPr>
          <p:nvPr>
            <p:ph type="title"/>
          </p:nvPr>
        </p:nvSpPr>
        <p:spPr>
          <a:xfrm>
            <a:off x="839788" y="457200"/>
            <a:ext cx="3932237" cy="1600200"/>
          </a:xfrm>
        </p:spPr>
        <p:txBody>
          <a:bodyPr anchor="b"/>
          <a:lstStyle>
            <a:lvl1pPr>
              <a:defRPr sz="3200" b="0" i="0">
                <a:solidFill>
                  <a:srgbClr val="07948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7F319C41-4AF7-634E-BB5C-C096589C32E9}"/>
              </a:ext>
            </a:extLst>
          </p:cNvPr>
          <p:cNvSpPr>
            <a:spLocks noGrp="1"/>
          </p:cNvSpPr>
          <p:nvPr>
            <p:ph idx="1"/>
          </p:nvPr>
        </p:nvSpPr>
        <p:spPr>
          <a:xfrm>
            <a:off x="5183188" y="987425"/>
            <a:ext cx="6172200" cy="4873625"/>
          </a:xfrm>
        </p:spPr>
        <p:txBody>
          <a:bodyPr/>
          <a:lstStyle>
            <a:lvl1pPr>
              <a:defRPr sz="3200" b="0" i="0">
                <a:latin typeface="Arial" panose="020B0604020202020204" pitchFamily="34" charset="0"/>
                <a:cs typeface="Arial" panose="020B0604020202020204" pitchFamily="34" charset="0"/>
              </a:defRPr>
            </a:lvl1pPr>
            <a:lvl2pPr>
              <a:defRPr sz="2800" b="0" i="0">
                <a:latin typeface="Arial" panose="020B0604020202020204" pitchFamily="34" charset="0"/>
                <a:cs typeface="Arial" panose="020B0604020202020204" pitchFamily="34" charset="0"/>
              </a:defRPr>
            </a:lvl2pPr>
            <a:lvl3pPr>
              <a:defRPr sz="2400" b="0" i="0">
                <a:latin typeface="Arial" panose="020B0604020202020204" pitchFamily="34" charset="0"/>
                <a:cs typeface="Arial" panose="020B0604020202020204" pitchFamily="34" charset="0"/>
              </a:defRPr>
            </a:lvl3pPr>
            <a:lvl4pPr>
              <a:defRPr sz="2000" b="0" i="0">
                <a:latin typeface="Arial" panose="020B0604020202020204" pitchFamily="34" charset="0"/>
                <a:cs typeface="Arial" panose="020B0604020202020204" pitchFamily="34" charset="0"/>
              </a:defRPr>
            </a:lvl4pPr>
            <a:lvl5pPr>
              <a:defRPr sz="2000" b="0"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EB9E198-4C85-ED4C-8A98-37E28D85FCFE}"/>
              </a:ext>
            </a:extLst>
          </p:cNvPr>
          <p:cNvSpPr>
            <a:spLocks noGrp="1"/>
          </p:cNvSpPr>
          <p:nvPr>
            <p:ph type="body" sz="half" idx="2"/>
          </p:nvPr>
        </p:nvSpPr>
        <p:spPr>
          <a:xfrm>
            <a:off x="839788" y="2057400"/>
            <a:ext cx="3932237" cy="3811588"/>
          </a:xfrm>
        </p:spPr>
        <p:txBody>
          <a:bodyPr/>
          <a:lstStyle>
            <a:lvl1pPr marL="0" indent="0">
              <a:buNone/>
              <a:defRPr sz="1600" b="0" i="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DE28715-763F-054F-A99A-8801615BEAE3}"/>
              </a:ext>
            </a:extLst>
          </p:cNvPr>
          <p:cNvSpPr>
            <a:spLocks noGrp="1"/>
          </p:cNvSpPr>
          <p:nvPr>
            <p:ph type="dt" sz="half" idx="10"/>
          </p:nvPr>
        </p:nvSpPr>
        <p:spPr/>
        <p:txBody>
          <a:bodyPr/>
          <a:lstStyle/>
          <a:p>
            <a:fld id="{944ECF1A-45CA-C345-826F-99570C678E2E}" type="datetimeFigureOut">
              <a:rPr lang="en-US" smtClean="0"/>
              <a:t>9/25/2024</a:t>
            </a:fld>
            <a:endParaRPr lang="en-US"/>
          </a:p>
        </p:txBody>
      </p:sp>
      <p:sp>
        <p:nvSpPr>
          <p:cNvPr id="6" name="Footer Placeholder 5">
            <a:extLst>
              <a:ext uri="{FF2B5EF4-FFF2-40B4-BE49-F238E27FC236}">
                <a16:creationId xmlns:a16="http://schemas.microsoft.com/office/drawing/2014/main" id="{2B5BD03A-CD81-FF4E-880A-695DCE397D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A31997-FE9D-5C4F-92B8-DD4547DCCA13}"/>
              </a:ext>
            </a:extLst>
          </p:cNvPr>
          <p:cNvSpPr>
            <a:spLocks noGrp="1"/>
          </p:cNvSpPr>
          <p:nvPr>
            <p:ph type="sldNum" sz="quarter" idx="12"/>
          </p:nvPr>
        </p:nvSpPr>
        <p:spPr/>
        <p:txBody>
          <a:bodyPr/>
          <a:lstStyle/>
          <a:p>
            <a:fld id="{60F29112-24BE-D94F-9F99-7476EF1FC126}" type="slidenum">
              <a:rPr lang="en-US" smtClean="0"/>
              <a:t>‹#›</a:t>
            </a:fld>
            <a:endParaRPr lang="en-US"/>
          </a:p>
        </p:txBody>
      </p:sp>
      <p:pic>
        <p:nvPicPr>
          <p:cNvPr id="8" name="Picture 7">
            <a:extLst>
              <a:ext uri="{FF2B5EF4-FFF2-40B4-BE49-F238E27FC236}">
                <a16:creationId xmlns:a16="http://schemas.microsoft.com/office/drawing/2014/main" id="{120FBB67-EF63-6A40-8CCB-7AFF82977812}"/>
              </a:ext>
            </a:extLst>
          </p:cNvPr>
          <p:cNvPicPr>
            <a:picLocks noChangeAspect="1"/>
          </p:cNvPicPr>
          <p:nvPr userDrawn="1"/>
        </p:nvPicPr>
        <p:blipFill>
          <a:blip r:embed="rId2"/>
          <a:stretch>
            <a:fillRect/>
          </a:stretch>
        </p:blipFill>
        <p:spPr>
          <a:xfrm>
            <a:off x="0" y="6246158"/>
            <a:ext cx="12192000" cy="647700"/>
          </a:xfrm>
          <a:prstGeom prst="rect">
            <a:avLst/>
          </a:prstGeom>
          <a:ln>
            <a:noFill/>
          </a:ln>
        </p:spPr>
      </p:pic>
      <p:pic>
        <p:nvPicPr>
          <p:cNvPr id="13" name="Picture 12" descr="Icon&#10;&#10;Description automatically generated with medium confidence">
            <a:extLst>
              <a:ext uri="{FF2B5EF4-FFF2-40B4-BE49-F238E27FC236}">
                <a16:creationId xmlns:a16="http://schemas.microsoft.com/office/drawing/2014/main" id="{2D1AB8D6-8718-3A42-9264-23FD618815B3}"/>
              </a:ext>
            </a:extLst>
          </p:cNvPr>
          <p:cNvPicPr>
            <a:picLocks noChangeAspect="1"/>
          </p:cNvPicPr>
          <p:nvPr userDrawn="1"/>
        </p:nvPicPr>
        <p:blipFill rotWithShape="1">
          <a:blip r:embed="rId3"/>
          <a:srcRect b="17683"/>
          <a:stretch/>
        </p:blipFill>
        <p:spPr>
          <a:xfrm>
            <a:off x="538479" y="6315973"/>
            <a:ext cx="1592073" cy="438510"/>
          </a:xfrm>
          <a:prstGeom prst="rect">
            <a:avLst/>
          </a:prstGeom>
        </p:spPr>
      </p:pic>
      <p:pic>
        <p:nvPicPr>
          <p:cNvPr id="14" name="Picture 13" descr="A picture containing text, soccer, clipart&#10;&#10;Description automatically generated">
            <a:extLst>
              <a:ext uri="{FF2B5EF4-FFF2-40B4-BE49-F238E27FC236}">
                <a16:creationId xmlns:a16="http://schemas.microsoft.com/office/drawing/2014/main" id="{61FBBFD1-7ECC-8D41-A5B4-0ADD3DE4D709}"/>
              </a:ext>
            </a:extLst>
          </p:cNvPr>
          <p:cNvPicPr>
            <a:picLocks noChangeAspect="1"/>
          </p:cNvPicPr>
          <p:nvPr userDrawn="1"/>
        </p:nvPicPr>
        <p:blipFill>
          <a:blip r:embed="rId4"/>
          <a:stretch>
            <a:fillRect/>
          </a:stretch>
        </p:blipFill>
        <p:spPr>
          <a:xfrm>
            <a:off x="8747760" y="6214726"/>
            <a:ext cx="2905761" cy="648475"/>
          </a:xfrm>
          <a:prstGeom prst="rect">
            <a:avLst/>
          </a:prstGeom>
        </p:spPr>
      </p:pic>
    </p:spTree>
    <p:extLst>
      <p:ext uri="{BB962C8B-B14F-4D97-AF65-F5344CB8AC3E}">
        <p14:creationId xmlns:p14="http://schemas.microsoft.com/office/powerpoint/2010/main" val="58330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1725E-07DD-0840-97BD-46AED2ED1814}"/>
              </a:ext>
            </a:extLst>
          </p:cNvPr>
          <p:cNvSpPr>
            <a:spLocks noGrp="1"/>
          </p:cNvSpPr>
          <p:nvPr>
            <p:ph type="title"/>
          </p:nvPr>
        </p:nvSpPr>
        <p:spPr>
          <a:xfrm>
            <a:off x="839788" y="457200"/>
            <a:ext cx="3932237" cy="1600200"/>
          </a:xfrm>
        </p:spPr>
        <p:txBody>
          <a:bodyPr anchor="b"/>
          <a:lstStyle>
            <a:lvl1pPr>
              <a:defRPr sz="3200" b="0" i="0">
                <a:solidFill>
                  <a:srgbClr val="07948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DA1696A-42B3-CF4C-A35D-B1499B210596}"/>
              </a:ext>
            </a:extLst>
          </p:cNvPr>
          <p:cNvSpPr>
            <a:spLocks noGrp="1"/>
          </p:cNvSpPr>
          <p:nvPr>
            <p:ph type="pic" idx="1"/>
          </p:nvPr>
        </p:nvSpPr>
        <p:spPr>
          <a:xfrm>
            <a:off x="5183188" y="987425"/>
            <a:ext cx="6172200" cy="48736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128DA2D-02F7-0D4B-A3A5-F281A25E1F3C}"/>
              </a:ext>
            </a:extLst>
          </p:cNvPr>
          <p:cNvSpPr>
            <a:spLocks noGrp="1"/>
          </p:cNvSpPr>
          <p:nvPr>
            <p:ph type="body" sz="half" idx="2"/>
          </p:nvPr>
        </p:nvSpPr>
        <p:spPr>
          <a:xfrm>
            <a:off x="839788" y="2057400"/>
            <a:ext cx="3932237" cy="3811588"/>
          </a:xfrm>
        </p:spPr>
        <p:txBody>
          <a:bodyPr/>
          <a:lstStyle>
            <a:lvl1pPr marL="0" indent="0">
              <a:buNone/>
              <a:defRPr sz="1600" b="0" i="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309471A-8D0B-1B46-B9E5-5CB63F4EC90E}"/>
              </a:ext>
            </a:extLst>
          </p:cNvPr>
          <p:cNvSpPr>
            <a:spLocks noGrp="1"/>
          </p:cNvSpPr>
          <p:nvPr>
            <p:ph type="dt" sz="half" idx="10"/>
          </p:nvPr>
        </p:nvSpPr>
        <p:spPr/>
        <p:txBody>
          <a:bodyPr/>
          <a:lstStyle/>
          <a:p>
            <a:fld id="{944ECF1A-45CA-C345-826F-99570C678E2E}" type="datetimeFigureOut">
              <a:rPr lang="en-US" smtClean="0"/>
              <a:t>9/25/2024</a:t>
            </a:fld>
            <a:endParaRPr lang="en-US"/>
          </a:p>
        </p:txBody>
      </p:sp>
      <p:sp>
        <p:nvSpPr>
          <p:cNvPr id="6" name="Footer Placeholder 5">
            <a:extLst>
              <a:ext uri="{FF2B5EF4-FFF2-40B4-BE49-F238E27FC236}">
                <a16:creationId xmlns:a16="http://schemas.microsoft.com/office/drawing/2014/main" id="{7106A789-2C7E-FD49-A6D2-47C6E86FB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4F6692-9483-A247-9E27-B6C23AA78CD2}"/>
              </a:ext>
            </a:extLst>
          </p:cNvPr>
          <p:cNvSpPr>
            <a:spLocks noGrp="1"/>
          </p:cNvSpPr>
          <p:nvPr>
            <p:ph type="sldNum" sz="quarter" idx="12"/>
          </p:nvPr>
        </p:nvSpPr>
        <p:spPr/>
        <p:txBody>
          <a:bodyPr/>
          <a:lstStyle/>
          <a:p>
            <a:fld id="{60F29112-24BE-D94F-9F99-7476EF1FC126}" type="slidenum">
              <a:rPr lang="en-US" smtClean="0"/>
              <a:t>‹#›</a:t>
            </a:fld>
            <a:endParaRPr lang="en-US"/>
          </a:p>
        </p:txBody>
      </p:sp>
      <p:pic>
        <p:nvPicPr>
          <p:cNvPr id="8" name="Picture 7">
            <a:extLst>
              <a:ext uri="{FF2B5EF4-FFF2-40B4-BE49-F238E27FC236}">
                <a16:creationId xmlns:a16="http://schemas.microsoft.com/office/drawing/2014/main" id="{7AAAD8A3-53CD-0F47-BEBD-F004377D4D21}"/>
              </a:ext>
            </a:extLst>
          </p:cNvPr>
          <p:cNvPicPr>
            <a:picLocks noChangeAspect="1"/>
          </p:cNvPicPr>
          <p:nvPr userDrawn="1"/>
        </p:nvPicPr>
        <p:blipFill>
          <a:blip r:embed="rId2"/>
          <a:stretch>
            <a:fillRect/>
          </a:stretch>
        </p:blipFill>
        <p:spPr>
          <a:xfrm>
            <a:off x="0" y="6246158"/>
            <a:ext cx="12192000" cy="647700"/>
          </a:xfrm>
          <a:prstGeom prst="rect">
            <a:avLst/>
          </a:prstGeom>
          <a:ln>
            <a:noFill/>
          </a:ln>
        </p:spPr>
      </p:pic>
      <p:pic>
        <p:nvPicPr>
          <p:cNvPr id="13" name="Picture 12" descr="Icon&#10;&#10;Description automatically generated with medium confidence">
            <a:extLst>
              <a:ext uri="{FF2B5EF4-FFF2-40B4-BE49-F238E27FC236}">
                <a16:creationId xmlns:a16="http://schemas.microsoft.com/office/drawing/2014/main" id="{25981B99-81D1-C74B-BB2C-3EC0A2449E76}"/>
              </a:ext>
            </a:extLst>
          </p:cNvPr>
          <p:cNvPicPr>
            <a:picLocks noChangeAspect="1"/>
          </p:cNvPicPr>
          <p:nvPr userDrawn="1"/>
        </p:nvPicPr>
        <p:blipFill rotWithShape="1">
          <a:blip r:embed="rId3"/>
          <a:srcRect b="17683"/>
          <a:stretch/>
        </p:blipFill>
        <p:spPr>
          <a:xfrm>
            <a:off x="538479" y="6315973"/>
            <a:ext cx="1592073" cy="438510"/>
          </a:xfrm>
          <a:prstGeom prst="rect">
            <a:avLst/>
          </a:prstGeom>
        </p:spPr>
      </p:pic>
      <p:pic>
        <p:nvPicPr>
          <p:cNvPr id="14" name="Picture 13" descr="A picture containing text, soccer, clipart&#10;&#10;Description automatically generated">
            <a:extLst>
              <a:ext uri="{FF2B5EF4-FFF2-40B4-BE49-F238E27FC236}">
                <a16:creationId xmlns:a16="http://schemas.microsoft.com/office/drawing/2014/main" id="{7FBA3807-9B87-1747-92EB-0881727F4B1C}"/>
              </a:ext>
            </a:extLst>
          </p:cNvPr>
          <p:cNvPicPr>
            <a:picLocks noChangeAspect="1"/>
          </p:cNvPicPr>
          <p:nvPr userDrawn="1"/>
        </p:nvPicPr>
        <p:blipFill>
          <a:blip r:embed="rId4"/>
          <a:stretch>
            <a:fillRect/>
          </a:stretch>
        </p:blipFill>
        <p:spPr>
          <a:xfrm>
            <a:off x="8747760" y="6214726"/>
            <a:ext cx="2905761" cy="648475"/>
          </a:xfrm>
          <a:prstGeom prst="rect">
            <a:avLst/>
          </a:prstGeom>
        </p:spPr>
      </p:pic>
    </p:spTree>
    <p:extLst>
      <p:ext uri="{BB962C8B-B14F-4D97-AF65-F5344CB8AC3E}">
        <p14:creationId xmlns:p14="http://schemas.microsoft.com/office/powerpoint/2010/main" val="1121016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19241-2D69-5A4B-A7F4-659AA1DB7504}"/>
              </a:ext>
            </a:extLst>
          </p:cNvPr>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58A4265-58EE-7C47-983D-D26403A7BEF0}"/>
              </a:ext>
            </a:extLst>
          </p:cNvPr>
          <p:cNvSpPr>
            <a:spLocks noGrp="1"/>
          </p:cNvSpPr>
          <p:nvPr>
            <p:ph type="body" orient="vert" idx="1"/>
          </p:nvPr>
        </p:nvSpPr>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06F8B38-DEB1-B44F-AABD-55F7560C2C06}"/>
              </a:ext>
            </a:extLst>
          </p:cNvPr>
          <p:cNvSpPr>
            <a:spLocks noGrp="1"/>
          </p:cNvSpPr>
          <p:nvPr>
            <p:ph type="dt" sz="half" idx="10"/>
          </p:nvPr>
        </p:nvSpPr>
        <p:spPr/>
        <p:txBody>
          <a:bodyPr/>
          <a:lstStyle/>
          <a:p>
            <a:fld id="{944ECF1A-45CA-C345-826F-99570C678E2E}" type="datetimeFigureOut">
              <a:rPr lang="en-US" smtClean="0"/>
              <a:t>9/25/2024</a:t>
            </a:fld>
            <a:endParaRPr lang="en-US"/>
          </a:p>
        </p:txBody>
      </p:sp>
      <p:sp>
        <p:nvSpPr>
          <p:cNvPr id="5" name="Footer Placeholder 4">
            <a:extLst>
              <a:ext uri="{FF2B5EF4-FFF2-40B4-BE49-F238E27FC236}">
                <a16:creationId xmlns:a16="http://schemas.microsoft.com/office/drawing/2014/main" id="{017910D5-5861-F44D-95B7-E3FF6EA593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17F4A2-C663-D54D-A540-C0BB13305FF8}"/>
              </a:ext>
            </a:extLst>
          </p:cNvPr>
          <p:cNvSpPr>
            <a:spLocks noGrp="1"/>
          </p:cNvSpPr>
          <p:nvPr>
            <p:ph type="sldNum" sz="quarter" idx="12"/>
          </p:nvPr>
        </p:nvSpPr>
        <p:spPr/>
        <p:txBody>
          <a:bodyPr/>
          <a:lstStyle/>
          <a:p>
            <a:fld id="{60F29112-24BE-D94F-9F99-7476EF1FC126}" type="slidenum">
              <a:rPr lang="en-US" smtClean="0"/>
              <a:t>‹#›</a:t>
            </a:fld>
            <a:endParaRPr lang="en-US"/>
          </a:p>
        </p:txBody>
      </p:sp>
      <p:pic>
        <p:nvPicPr>
          <p:cNvPr id="7" name="Picture 6">
            <a:extLst>
              <a:ext uri="{FF2B5EF4-FFF2-40B4-BE49-F238E27FC236}">
                <a16:creationId xmlns:a16="http://schemas.microsoft.com/office/drawing/2014/main" id="{A7FDB9B6-EB84-864D-B376-DFA87F7E163F}"/>
              </a:ext>
            </a:extLst>
          </p:cNvPr>
          <p:cNvPicPr>
            <a:picLocks noChangeAspect="1"/>
          </p:cNvPicPr>
          <p:nvPr userDrawn="1"/>
        </p:nvPicPr>
        <p:blipFill>
          <a:blip r:embed="rId2"/>
          <a:stretch>
            <a:fillRect/>
          </a:stretch>
        </p:blipFill>
        <p:spPr>
          <a:xfrm>
            <a:off x="0" y="6246158"/>
            <a:ext cx="12192000" cy="647700"/>
          </a:xfrm>
          <a:prstGeom prst="rect">
            <a:avLst/>
          </a:prstGeom>
          <a:ln>
            <a:noFill/>
          </a:ln>
        </p:spPr>
      </p:pic>
      <p:pic>
        <p:nvPicPr>
          <p:cNvPr id="12" name="Picture 11" descr="Icon&#10;&#10;Description automatically generated with medium confidence">
            <a:extLst>
              <a:ext uri="{FF2B5EF4-FFF2-40B4-BE49-F238E27FC236}">
                <a16:creationId xmlns:a16="http://schemas.microsoft.com/office/drawing/2014/main" id="{8BA66CE3-E897-194C-BA3E-5A6C4D689190}"/>
              </a:ext>
            </a:extLst>
          </p:cNvPr>
          <p:cNvPicPr>
            <a:picLocks noChangeAspect="1"/>
          </p:cNvPicPr>
          <p:nvPr userDrawn="1"/>
        </p:nvPicPr>
        <p:blipFill rotWithShape="1">
          <a:blip r:embed="rId3"/>
          <a:srcRect b="17683"/>
          <a:stretch/>
        </p:blipFill>
        <p:spPr>
          <a:xfrm>
            <a:off x="538479" y="6315973"/>
            <a:ext cx="1592073" cy="438510"/>
          </a:xfrm>
          <a:prstGeom prst="rect">
            <a:avLst/>
          </a:prstGeom>
        </p:spPr>
      </p:pic>
      <p:pic>
        <p:nvPicPr>
          <p:cNvPr id="13" name="Picture 12" descr="A picture containing text, soccer, clipart&#10;&#10;Description automatically generated">
            <a:extLst>
              <a:ext uri="{FF2B5EF4-FFF2-40B4-BE49-F238E27FC236}">
                <a16:creationId xmlns:a16="http://schemas.microsoft.com/office/drawing/2014/main" id="{2AF7118B-957A-2344-AB35-854E44FEDC28}"/>
              </a:ext>
            </a:extLst>
          </p:cNvPr>
          <p:cNvPicPr>
            <a:picLocks noChangeAspect="1"/>
          </p:cNvPicPr>
          <p:nvPr userDrawn="1"/>
        </p:nvPicPr>
        <p:blipFill>
          <a:blip r:embed="rId4"/>
          <a:stretch>
            <a:fillRect/>
          </a:stretch>
        </p:blipFill>
        <p:spPr>
          <a:xfrm>
            <a:off x="8747760" y="6214726"/>
            <a:ext cx="2905761" cy="648475"/>
          </a:xfrm>
          <a:prstGeom prst="rect">
            <a:avLst/>
          </a:prstGeom>
        </p:spPr>
      </p:pic>
    </p:spTree>
    <p:extLst>
      <p:ext uri="{BB962C8B-B14F-4D97-AF65-F5344CB8AC3E}">
        <p14:creationId xmlns:p14="http://schemas.microsoft.com/office/powerpoint/2010/main" val="1254058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522DF5-CCDA-C342-87E6-2D87BEDF7848}"/>
              </a:ext>
            </a:extLst>
          </p:cNvPr>
          <p:cNvSpPr>
            <a:spLocks noGrp="1"/>
          </p:cNvSpPr>
          <p:nvPr>
            <p:ph type="title" orient="vert"/>
          </p:nvPr>
        </p:nvSpPr>
        <p:spPr>
          <a:xfrm>
            <a:off x="8724900" y="365125"/>
            <a:ext cx="2628900" cy="5811838"/>
          </a:xfrm>
        </p:spPr>
        <p:txBody>
          <a:bodyPr vert="eaVert"/>
          <a:lstStyle>
            <a:lvl1pPr>
              <a:defRPr b="0"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EA0A4F2D-044C-5345-A58D-417F06E6FA33}"/>
              </a:ext>
            </a:extLst>
          </p:cNvPr>
          <p:cNvSpPr>
            <a:spLocks noGrp="1"/>
          </p:cNvSpPr>
          <p:nvPr>
            <p:ph type="body" orient="vert" idx="1"/>
          </p:nvPr>
        </p:nvSpPr>
        <p:spPr>
          <a:xfrm>
            <a:off x="838200" y="365125"/>
            <a:ext cx="7734300" cy="5811838"/>
          </a:xfrm>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DC3FCA2F-2706-4742-8F37-39F73510967B}"/>
              </a:ext>
            </a:extLst>
          </p:cNvPr>
          <p:cNvPicPr>
            <a:picLocks noChangeAspect="1"/>
          </p:cNvPicPr>
          <p:nvPr userDrawn="1"/>
        </p:nvPicPr>
        <p:blipFill>
          <a:blip r:embed="rId2"/>
          <a:stretch>
            <a:fillRect/>
          </a:stretch>
        </p:blipFill>
        <p:spPr>
          <a:xfrm>
            <a:off x="0" y="6246158"/>
            <a:ext cx="12192000" cy="647700"/>
          </a:xfrm>
          <a:prstGeom prst="rect">
            <a:avLst/>
          </a:prstGeom>
          <a:ln>
            <a:noFill/>
          </a:ln>
        </p:spPr>
      </p:pic>
      <p:pic>
        <p:nvPicPr>
          <p:cNvPr id="8" name="Picture 7" descr="Icon&#10;&#10;Description automatically generated with medium confidence">
            <a:extLst>
              <a:ext uri="{FF2B5EF4-FFF2-40B4-BE49-F238E27FC236}">
                <a16:creationId xmlns:a16="http://schemas.microsoft.com/office/drawing/2014/main" id="{F1AFC8A9-1B20-F54A-B108-15F7A7142516}"/>
              </a:ext>
            </a:extLst>
          </p:cNvPr>
          <p:cNvPicPr>
            <a:picLocks noChangeAspect="1"/>
          </p:cNvPicPr>
          <p:nvPr userDrawn="1"/>
        </p:nvPicPr>
        <p:blipFill rotWithShape="1">
          <a:blip r:embed="rId3"/>
          <a:srcRect b="17683"/>
          <a:stretch/>
        </p:blipFill>
        <p:spPr>
          <a:xfrm>
            <a:off x="538479" y="6315973"/>
            <a:ext cx="1592073" cy="438510"/>
          </a:xfrm>
          <a:prstGeom prst="rect">
            <a:avLst/>
          </a:prstGeom>
        </p:spPr>
      </p:pic>
      <p:pic>
        <p:nvPicPr>
          <p:cNvPr id="9" name="Picture 8" descr="A picture containing text, soccer, clipart&#10;&#10;Description automatically generated">
            <a:extLst>
              <a:ext uri="{FF2B5EF4-FFF2-40B4-BE49-F238E27FC236}">
                <a16:creationId xmlns:a16="http://schemas.microsoft.com/office/drawing/2014/main" id="{0EFFB3D2-C636-D44C-B220-57AA96F3A2B3}"/>
              </a:ext>
            </a:extLst>
          </p:cNvPr>
          <p:cNvPicPr>
            <a:picLocks noChangeAspect="1"/>
          </p:cNvPicPr>
          <p:nvPr userDrawn="1"/>
        </p:nvPicPr>
        <p:blipFill>
          <a:blip r:embed="rId4"/>
          <a:stretch>
            <a:fillRect/>
          </a:stretch>
        </p:blipFill>
        <p:spPr>
          <a:xfrm>
            <a:off x="8747760" y="6214726"/>
            <a:ext cx="2905761" cy="648475"/>
          </a:xfrm>
          <a:prstGeom prst="rect">
            <a:avLst/>
          </a:prstGeom>
        </p:spPr>
      </p:pic>
    </p:spTree>
    <p:extLst>
      <p:ext uri="{BB962C8B-B14F-4D97-AF65-F5344CB8AC3E}">
        <p14:creationId xmlns:p14="http://schemas.microsoft.com/office/powerpoint/2010/main" val="2284527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7775A-41C8-084C-8259-474AB406E5E5}"/>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2BAB067-F738-524F-943E-CF2B4539CDF0}"/>
              </a:ext>
            </a:extLst>
          </p:cNvPr>
          <p:cNvSpPr>
            <a:spLocks noGrp="1"/>
          </p:cNvSpPr>
          <p:nvPr>
            <p:ph idx="1"/>
          </p:nvPr>
        </p:nvSpPr>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102176D-C47D-3E49-8BB8-B4F9FA3A2A59}"/>
              </a:ext>
            </a:extLst>
          </p:cNvPr>
          <p:cNvSpPr>
            <a:spLocks noGrp="1"/>
          </p:cNvSpPr>
          <p:nvPr>
            <p:ph type="dt" sz="half" idx="10"/>
          </p:nvPr>
        </p:nvSpPr>
        <p:spPr/>
        <p:txBody>
          <a:bodyPr/>
          <a:lstStyle/>
          <a:p>
            <a:fld id="{944ECF1A-45CA-C345-826F-99570C678E2E}" type="datetimeFigureOut">
              <a:rPr lang="en-US" smtClean="0"/>
              <a:t>9/25/2024</a:t>
            </a:fld>
            <a:endParaRPr lang="en-US"/>
          </a:p>
        </p:txBody>
      </p:sp>
      <p:sp>
        <p:nvSpPr>
          <p:cNvPr id="5" name="Footer Placeholder 4">
            <a:extLst>
              <a:ext uri="{FF2B5EF4-FFF2-40B4-BE49-F238E27FC236}">
                <a16:creationId xmlns:a16="http://schemas.microsoft.com/office/drawing/2014/main" id="{A84EB118-47B3-084D-9582-8F6F9FCBB7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733E3C-8713-5F4C-9409-7CC9A48E99C3}"/>
              </a:ext>
            </a:extLst>
          </p:cNvPr>
          <p:cNvSpPr>
            <a:spLocks noGrp="1"/>
          </p:cNvSpPr>
          <p:nvPr>
            <p:ph type="sldNum" sz="quarter" idx="12"/>
          </p:nvPr>
        </p:nvSpPr>
        <p:spPr/>
        <p:txBody>
          <a:bodyPr/>
          <a:lstStyle/>
          <a:p>
            <a:fld id="{60F29112-24BE-D94F-9F99-7476EF1FC126}" type="slidenum">
              <a:rPr lang="en-US" smtClean="0"/>
              <a:t>‹#›</a:t>
            </a:fld>
            <a:endParaRPr lang="en-US"/>
          </a:p>
        </p:txBody>
      </p:sp>
      <p:pic>
        <p:nvPicPr>
          <p:cNvPr id="10" name="Picture 9">
            <a:extLst>
              <a:ext uri="{FF2B5EF4-FFF2-40B4-BE49-F238E27FC236}">
                <a16:creationId xmlns:a16="http://schemas.microsoft.com/office/drawing/2014/main" id="{031EEF7F-E840-F243-AFA3-301C9C66F7A8}"/>
              </a:ext>
            </a:extLst>
          </p:cNvPr>
          <p:cNvPicPr>
            <a:picLocks noChangeAspect="1"/>
          </p:cNvPicPr>
          <p:nvPr userDrawn="1"/>
        </p:nvPicPr>
        <p:blipFill>
          <a:blip r:embed="rId2"/>
          <a:stretch>
            <a:fillRect/>
          </a:stretch>
        </p:blipFill>
        <p:spPr>
          <a:xfrm>
            <a:off x="0" y="6246158"/>
            <a:ext cx="12192000" cy="647700"/>
          </a:xfrm>
          <a:prstGeom prst="rect">
            <a:avLst/>
          </a:prstGeom>
          <a:ln>
            <a:noFill/>
          </a:ln>
        </p:spPr>
      </p:pic>
      <p:pic>
        <p:nvPicPr>
          <p:cNvPr id="11" name="Picture 10" descr="Icon&#10;&#10;Description automatically generated with medium confidence">
            <a:extLst>
              <a:ext uri="{FF2B5EF4-FFF2-40B4-BE49-F238E27FC236}">
                <a16:creationId xmlns:a16="http://schemas.microsoft.com/office/drawing/2014/main" id="{835FBCF7-5933-5549-9346-74FAC23286DF}"/>
              </a:ext>
            </a:extLst>
          </p:cNvPr>
          <p:cNvPicPr>
            <a:picLocks noChangeAspect="1"/>
          </p:cNvPicPr>
          <p:nvPr userDrawn="1"/>
        </p:nvPicPr>
        <p:blipFill rotWithShape="1">
          <a:blip r:embed="rId3"/>
          <a:srcRect b="17683"/>
          <a:stretch/>
        </p:blipFill>
        <p:spPr>
          <a:xfrm>
            <a:off x="538479" y="6315973"/>
            <a:ext cx="1592073" cy="438510"/>
          </a:xfrm>
          <a:prstGeom prst="rect">
            <a:avLst/>
          </a:prstGeom>
        </p:spPr>
      </p:pic>
      <p:pic>
        <p:nvPicPr>
          <p:cNvPr id="13" name="Picture 12" descr="A picture containing text, soccer, clipart&#10;&#10;Description automatically generated">
            <a:extLst>
              <a:ext uri="{FF2B5EF4-FFF2-40B4-BE49-F238E27FC236}">
                <a16:creationId xmlns:a16="http://schemas.microsoft.com/office/drawing/2014/main" id="{8ECE367E-BDE4-5248-B24A-4C01C0AB8C0A}"/>
              </a:ext>
            </a:extLst>
          </p:cNvPr>
          <p:cNvPicPr>
            <a:picLocks noChangeAspect="1"/>
          </p:cNvPicPr>
          <p:nvPr userDrawn="1"/>
        </p:nvPicPr>
        <p:blipFill>
          <a:blip r:embed="rId4"/>
          <a:stretch>
            <a:fillRect/>
          </a:stretch>
        </p:blipFill>
        <p:spPr>
          <a:xfrm>
            <a:off x="8747760" y="6214726"/>
            <a:ext cx="2905761" cy="648475"/>
          </a:xfrm>
          <a:prstGeom prst="rect">
            <a:avLst/>
          </a:prstGeom>
        </p:spPr>
      </p:pic>
    </p:spTree>
    <p:extLst>
      <p:ext uri="{BB962C8B-B14F-4D97-AF65-F5344CB8AC3E}">
        <p14:creationId xmlns:p14="http://schemas.microsoft.com/office/powerpoint/2010/main" val="3370258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3" name="Picture 12" descr="Shape&#10;&#10;Description automatically generated">
            <a:extLst>
              <a:ext uri="{FF2B5EF4-FFF2-40B4-BE49-F238E27FC236}">
                <a16:creationId xmlns:a16="http://schemas.microsoft.com/office/drawing/2014/main" id="{90174FF1-6850-B249-B274-8DEF963A5094}"/>
              </a:ext>
            </a:extLst>
          </p:cNvPr>
          <p:cNvPicPr>
            <a:picLocks noChangeAspect="1"/>
          </p:cNvPicPr>
          <p:nvPr userDrawn="1"/>
        </p:nvPicPr>
        <p:blipFill>
          <a:blip r:embed="rId2"/>
          <a:stretch>
            <a:fillRect/>
          </a:stretch>
        </p:blipFill>
        <p:spPr>
          <a:xfrm>
            <a:off x="0" y="-43037"/>
            <a:ext cx="12198350" cy="6395398"/>
          </a:xfrm>
          <a:prstGeom prst="rect">
            <a:avLst/>
          </a:prstGeom>
          <a:ln>
            <a:noFill/>
          </a:ln>
        </p:spPr>
      </p:pic>
      <p:sp>
        <p:nvSpPr>
          <p:cNvPr id="2" name="Title 1">
            <a:extLst>
              <a:ext uri="{FF2B5EF4-FFF2-40B4-BE49-F238E27FC236}">
                <a16:creationId xmlns:a16="http://schemas.microsoft.com/office/drawing/2014/main" id="{E5D508CA-7058-414F-9AD2-BB3305986D1F}"/>
              </a:ext>
            </a:extLst>
          </p:cNvPr>
          <p:cNvSpPr>
            <a:spLocks noGrp="1"/>
          </p:cNvSpPr>
          <p:nvPr>
            <p:ph type="title"/>
          </p:nvPr>
        </p:nvSpPr>
        <p:spPr>
          <a:xfrm>
            <a:off x="831850" y="1709738"/>
            <a:ext cx="10515600" cy="2852737"/>
          </a:xfrm>
        </p:spPr>
        <p:txBody>
          <a:bodyPr anchor="b">
            <a:normAutofit/>
          </a:bodyPr>
          <a:lstStyle>
            <a:lvl1pPr>
              <a:defRPr sz="4800" b="0"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B0FD4262-72A4-5648-B07C-AFBE09F802F6}"/>
              </a:ext>
            </a:extLst>
          </p:cNvPr>
          <p:cNvSpPr>
            <a:spLocks noGrp="1"/>
          </p:cNvSpPr>
          <p:nvPr>
            <p:ph type="body" idx="1"/>
          </p:nvPr>
        </p:nvSpPr>
        <p:spPr>
          <a:xfrm>
            <a:off x="831850" y="4589463"/>
            <a:ext cx="10515600" cy="1500187"/>
          </a:xfrm>
        </p:spPr>
        <p:txBody>
          <a:bodyPr/>
          <a:lstStyle>
            <a:lvl1pPr marL="0" indent="0">
              <a:buNone/>
              <a:defRPr sz="2400" b="0"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4" name="Rectangle 13">
            <a:extLst>
              <a:ext uri="{FF2B5EF4-FFF2-40B4-BE49-F238E27FC236}">
                <a16:creationId xmlns:a16="http://schemas.microsoft.com/office/drawing/2014/main" id="{023CF70F-3C6A-3F4B-822F-DBBD00D21F5A}"/>
              </a:ext>
            </a:extLst>
          </p:cNvPr>
          <p:cNvSpPr/>
          <p:nvPr userDrawn="1"/>
        </p:nvSpPr>
        <p:spPr>
          <a:xfrm>
            <a:off x="155943" y="6424470"/>
            <a:ext cx="7627089" cy="369332"/>
          </a:xfrm>
          <a:prstGeom prst="rect">
            <a:avLst/>
          </a:prstGeom>
        </p:spPr>
        <p:txBody>
          <a:bodyPr wrap="square">
            <a:spAutoFit/>
          </a:bodyPr>
          <a:lstStyle/>
          <a:p>
            <a:r>
              <a:rPr lang="en-US" b="0" i="0" u="none" strike="noStrike" cap="all" dirty="0">
                <a:solidFill>
                  <a:srgbClr val="000000"/>
                </a:solidFill>
                <a:effectLst/>
                <a:latin typeface="Arial" panose="020B0604020202020204" pitchFamily="34" charset="0"/>
                <a:cs typeface="Arial" panose="020B0604020202020204" pitchFamily="34" charset="0"/>
              </a:rPr>
              <a:t>Accelerate. Innovate. Disseminate. </a:t>
            </a:r>
            <a:r>
              <a:rPr lang="en-US" b="1" i="0" u="none" strike="noStrike" cap="all" dirty="0">
                <a:solidFill>
                  <a:srgbClr val="07948E"/>
                </a:solidFill>
                <a:effectLst/>
                <a:latin typeface="Arial" panose="020B0604020202020204" pitchFamily="34" charset="0"/>
                <a:cs typeface="Arial" panose="020B0604020202020204" pitchFamily="34" charset="0"/>
              </a:rPr>
              <a:t>With your </a:t>
            </a:r>
            <a:r>
              <a:rPr lang="en-US" b="1" i="0" u="none" strike="noStrike" cap="all" dirty="0" err="1">
                <a:solidFill>
                  <a:srgbClr val="07948E"/>
                </a:solidFill>
                <a:effectLst/>
                <a:latin typeface="Arial" panose="020B0604020202020204" pitchFamily="34" charset="0"/>
                <a:cs typeface="Arial" panose="020B0604020202020204" pitchFamily="34" charset="0"/>
              </a:rPr>
              <a:t>ccts</a:t>
            </a:r>
            <a:r>
              <a:rPr lang="en-US" b="1" i="0" u="none" strike="noStrike" cap="all" dirty="0">
                <a:solidFill>
                  <a:srgbClr val="07948E"/>
                </a:solidFill>
                <a:effectLst/>
                <a:latin typeface="Arial" panose="020B0604020202020204" pitchFamily="34" charset="0"/>
                <a:cs typeface="Arial" panose="020B0604020202020204" pitchFamily="34" charset="0"/>
              </a:rPr>
              <a:t>.</a:t>
            </a:r>
            <a:endParaRPr lang="en-US" b="1" i="0" cap="all" dirty="0">
              <a:solidFill>
                <a:srgbClr val="07948E"/>
              </a:solidFill>
              <a:effectLst/>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DE7E61B9-2E99-9141-AD89-AD7453C2BD6D}"/>
              </a:ext>
            </a:extLst>
          </p:cNvPr>
          <p:cNvSpPr/>
          <p:nvPr userDrawn="1"/>
        </p:nvSpPr>
        <p:spPr>
          <a:xfrm>
            <a:off x="9076662" y="6424470"/>
            <a:ext cx="2959395" cy="369332"/>
          </a:xfrm>
          <a:prstGeom prst="rect">
            <a:avLst/>
          </a:prstGeom>
        </p:spPr>
        <p:txBody>
          <a:bodyPr wrap="square">
            <a:spAutoFit/>
          </a:bodyPr>
          <a:lstStyle/>
          <a:p>
            <a:pPr algn="r"/>
            <a:r>
              <a:rPr lang="en-US" b="0" i="0" u="none" strike="noStrike" cap="all" dirty="0" err="1">
                <a:solidFill>
                  <a:srgbClr val="000000"/>
                </a:solidFill>
                <a:effectLst/>
                <a:latin typeface="Arial" panose="020B0604020202020204" pitchFamily="34" charset="0"/>
                <a:cs typeface="Arial" panose="020B0604020202020204" pitchFamily="34" charset="0"/>
              </a:rPr>
              <a:t>Uab.edu</a:t>
            </a:r>
            <a:r>
              <a:rPr lang="en-US" b="0" i="0" u="none" strike="noStrike" cap="all" dirty="0">
                <a:solidFill>
                  <a:srgbClr val="000000"/>
                </a:solidFill>
                <a:effectLst/>
                <a:latin typeface="Arial" panose="020B0604020202020204" pitchFamily="34" charset="0"/>
                <a:cs typeface="Arial" panose="020B0604020202020204" pitchFamily="34" charset="0"/>
              </a:rPr>
              <a:t>/</a:t>
            </a:r>
            <a:r>
              <a:rPr lang="en-US" b="0" i="0" u="none" strike="noStrike" cap="all" dirty="0" err="1">
                <a:solidFill>
                  <a:srgbClr val="000000"/>
                </a:solidFill>
                <a:effectLst/>
                <a:latin typeface="Arial" panose="020B0604020202020204" pitchFamily="34" charset="0"/>
                <a:cs typeface="Arial" panose="020B0604020202020204" pitchFamily="34" charset="0"/>
              </a:rPr>
              <a:t>ccts</a:t>
            </a:r>
            <a:endParaRPr lang="en-US" b="1" i="0" cap="all"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388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8392DDC-4877-3348-9210-E5C62B87C2EE}"/>
              </a:ext>
            </a:extLst>
          </p:cNvPr>
          <p:cNvPicPr>
            <a:picLocks noChangeAspect="1"/>
          </p:cNvPicPr>
          <p:nvPr userDrawn="1"/>
        </p:nvPicPr>
        <p:blipFill>
          <a:blip r:embed="rId2"/>
          <a:stretch>
            <a:fillRect/>
          </a:stretch>
        </p:blipFill>
        <p:spPr>
          <a:xfrm>
            <a:off x="0" y="6221079"/>
            <a:ext cx="12192000" cy="649402"/>
          </a:xfrm>
          <a:prstGeom prst="rect">
            <a:avLst/>
          </a:prstGeom>
        </p:spPr>
      </p:pic>
      <p:pic>
        <p:nvPicPr>
          <p:cNvPr id="8" name="Picture 7" descr="Icon&#10;&#10;Description automatically generated with medium confidence">
            <a:extLst>
              <a:ext uri="{FF2B5EF4-FFF2-40B4-BE49-F238E27FC236}">
                <a16:creationId xmlns:a16="http://schemas.microsoft.com/office/drawing/2014/main" id="{052E812B-7F8F-2445-9508-4BDA180579A4}"/>
              </a:ext>
            </a:extLst>
          </p:cNvPr>
          <p:cNvPicPr>
            <a:picLocks noChangeAspect="1"/>
          </p:cNvPicPr>
          <p:nvPr userDrawn="1"/>
        </p:nvPicPr>
        <p:blipFill rotWithShape="1">
          <a:blip r:embed="rId3"/>
          <a:srcRect b="17683"/>
          <a:stretch/>
        </p:blipFill>
        <p:spPr>
          <a:xfrm>
            <a:off x="538479" y="6315973"/>
            <a:ext cx="1592073" cy="438510"/>
          </a:xfrm>
          <a:prstGeom prst="rect">
            <a:avLst/>
          </a:prstGeom>
        </p:spPr>
      </p:pic>
      <p:pic>
        <p:nvPicPr>
          <p:cNvPr id="9" name="Picture 8" descr="A picture containing text, soccer, clipart&#10;&#10;Description automatically generated">
            <a:extLst>
              <a:ext uri="{FF2B5EF4-FFF2-40B4-BE49-F238E27FC236}">
                <a16:creationId xmlns:a16="http://schemas.microsoft.com/office/drawing/2014/main" id="{34B8CF93-BA98-154C-B452-42C7BF457711}"/>
              </a:ext>
            </a:extLst>
          </p:cNvPr>
          <p:cNvPicPr>
            <a:picLocks noChangeAspect="1"/>
          </p:cNvPicPr>
          <p:nvPr userDrawn="1"/>
        </p:nvPicPr>
        <p:blipFill>
          <a:blip r:embed="rId4"/>
          <a:stretch>
            <a:fillRect/>
          </a:stretch>
        </p:blipFill>
        <p:spPr>
          <a:xfrm>
            <a:off x="8747760" y="6214726"/>
            <a:ext cx="2905761" cy="648475"/>
          </a:xfrm>
          <a:prstGeom prst="rect">
            <a:avLst/>
          </a:prstGeom>
        </p:spPr>
      </p:pic>
      <p:sp>
        <p:nvSpPr>
          <p:cNvPr id="12" name="Title 1">
            <a:extLst>
              <a:ext uri="{FF2B5EF4-FFF2-40B4-BE49-F238E27FC236}">
                <a16:creationId xmlns:a16="http://schemas.microsoft.com/office/drawing/2014/main" id="{90885FEC-0443-4442-9151-EAE7861CED20}"/>
              </a:ext>
            </a:extLst>
          </p:cNvPr>
          <p:cNvSpPr>
            <a:spLocks noGrp="1"/>
          </p:cNvSpPr>
          <p:nvPr>
            <p:ph type="title"/>
          </p:nvPr>
        </p:nvSpPr>
        <p:spPr>
          <a:xfrm>
            <a:off x="838200" y="365125"/>
            <a:ext cx="105156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a:extLst>
              <a:ext uri="{FF2B5EF4-FFF2-40B4-BE49-F238E27FC236}">
                <a16:creationId xmlns:a16="http://schemas.microsoft.com/office/drawing/2014/main" id="{C8D2800D-F351-7A47-A277-119A779655F4}"/>
              </a:ext>
            </a:extLst>
          </p:cNvPr>
          <p:cNvSpPr>
            <a:spLocks noGrp="1"/>
          </p:cNvSpPr>
          <p:nvPr>
            <p:ph idx="1"/>
          </p:nvPr>
        </p:nvSpPr>
        <p:spPr>
          <a:xfrm>
            <a:off x="838200" y="1825625"/>
            <a:ext cx="10515600" cy="435133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3561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0B1E1B6-3151-4A45-874F-49F034635842}"/>
              </a:ext>
            </a:extLst>
          </p:cNvPr>
          <p:cNvPicPr>
            <a:picLocks noChangeAspect="1"/>
          </p:cNvPicPr>
          <p:nvPr userDrawn="1"/>
        </p:nvPicPr>
        <p:blipFill>
          <a:blip r:embed="rId2"/>
          <a:stretch>
            <a:fillRect/>
          </a:stretch>
        </p:blipFill>
        <p:spPr>
          <a:xfrm>
            <a:off x="0" y="6241983"/>
            <a:ext cx="12192000" cy="638928"/>
          </a:xfrm>
          <a:prstGeom prst="rect">
            <a:avLst/>
          </a:prstGeom>
        </p:spPr>
      </p:pic>
      <p:sp>
        <p:nvSpPr>
          <p:cNvPr id="8" name="Title 1">
            <a:extLst>
              <a:ext uri="{FF2B5EF4-FFF2-40B4-BE49-F238E27FC236}">
                <a16:creationId xmlns:a16="http://schemas.microsoft.com/office/drawing/2014/main" id="{E9E6EC38-592D-7E46-A7B9-7EFFA860DAB8}"/>
              </a:ext>
            </a:extLst>
          </p:cNvPr>
          <p:cNvSpPr>
            <a:spLocks noGrp="1"/>
          </p:cNvSpPr>
          <p:nvPr>
            <p:ph type="title"/>
          </p:nvPr>
        </p:nvSpPr>
        <p:spPr>
          <a:xfrm>
            <a:off x="838200" y="365125"/>
            <a:ext cx="105156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a:extLst>
              <a:ext uri="{FF2B5EF4-FFF2-40B4-BE49-F238E27FC236}">
                <a16:creationId xmlns:a16="http://schemas.microsoft.com/office/drawing/2014/main" id="{DD0A28F4-80D3-2D46-8CF3-E598BFE256A5}"/>
              </a:ext>
            </a:extLst>
          </p:cNvPr>
          <p:cNvSpPr>
            <a:spLocks noGrp="1"/>
          </p:cNvSpPr>
          <p:nvPr>
            <p:ph idx="1"/>
          </p:nvPr>
        </p:nvSpPr>
        <p:spPr>
          <a:xfrm>
            <a:off x="838200" y="1825625"/>
            <a:ext cx="10515600" cy="435133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Icon&#10;&#10;Description automatically generated with medium confidence">
            <a:extLst>
              <a:ext uri="{FF2B5EF4-FFF2-40B4-BE49-F238E27FC236}">
                <a16:creationId xmlns:a16="http://schemas.microsoft.com/office/drawing/2014/main" id="{828CE489-9934-6D4B-BE45-78D145C47B06}"/>
              </a:ext>
            </a:extLst>
          </p:cNvPr>
          <p:cNvPicPr>
            <a:picLocks noChangeAspect="1"/>
          </p:cNvPicPr>
          <p:nvPr userDrawn="1"/>
        </p:nvPicPr>
        <p:blipFill rotWithShape="1">
          <a:blip r:embed="rId3"/>
          <a:srcRect b="17683"/>
          <a:stretch/>
        </p:blipFill>
        <p:spPr>
          <a:xfrm>
            <a:off x="538479" y="6315973"/>
            <a:ext cx="1592073" cy="438510"/>
          </a:xfrm>
          <a:prstGeom prst="rect">
            <a:avLst/>
          </a:prstGeom>
        </p:spPr>
      </p:pic>
      <p:pic>
        <p:nvPicPr>
          <p:cNvPr id="11" name="Picture 10" descr="A picture containing text, soccer, clipart&#10;&#10;Description automatically generated">
            <a:extLst>
              <a:ext uri="{FF2B5EF4-FFF2-40B4-BE49-F238E27FC236}">
                <a16:creationId xmlns:a16="http://schemas.microsoft.com/office/drawing/2014/main" id="{CF8F6F95-C84D-114B-9ADE-BB2783975C99}"/>
              </a:ext>
            </a:extLst>
          </p:cNvPr>
          <p:cNvPicPr>
            <a:picLocks noChangeAspect="1"/>
          </p:cNvPicPr>
          <p:nvPr userDrawn="1"/>
        </p:nvPicPr>
        <p:blipFill>
          <a:blip r:embed="rId4"/>
          <a:stretch>
            <a:fillRect/>
          </a:stretch>
        </p:blipFill>
        <p:spPr>
          <a:xfrm>
            <a:off x="8747760" y="6214726"/>
            <a:ext cx="2905761" cy="648475"/>
          </a:xfrm>
          <a:prstGeom prst="rect">
            <a:avLst/>
          </a:prstGeom>
        </p:spPr>
      </p:pic>
    </p:spTree>
    <p:extLst>
      <p:ext uri="{BB962C8B-B14F-4D97-AF65-F5344CB8AC3E}">
        <p14:creationId xmlns:p14="http://schemas.microsoft.com/office/powerpoint/2010/main" val="3652572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1147002-B05E-3244-A893-6D8CA66E7E8A}"/>
              </a:ext>
            </a:extLst>
          </p:cNvPr>
          <p:cNvPicPr>
            <a:picLocks noChangeAspect="1"/>
          </p:cNvPicPr>
          <p:nvPr userDrawn="1"/>
        </p:nvPicPr>
        <p:blipFill>
          <a:blip r:embed="rId2"/>
          <a:stretch>
            <a:fillRect/>
          </a:stretch>
        </p:blipFill>
        <p:spPr>
          <a:xfrm rot="10800000">
            <a:off x="0" y="6251562"/>
            <a:ext cx="12192000" cy="649402"/>
          </a:xfrm>
          <a:prstGeom prst="rect">
            <a:avLst/>
          </a:prstGeom>
        </p:spPr>
      </p:pic>
      <p:sp>
        <p:nvSpPr>
          <p:cNvPr id="8" name="Title 1">
            <a:extLst>
              <a:ext uri="{FF2B5EF4-FFF2-40B4-BE49-F238E27FC236}">
                <a16:creationId xmlns:a16="http://schemas.microsoft.com/office/drawing/2014/main" id="{49B8A3FB-17C3-A745-9CE7-18FF2FF7839E}"/>
              </a:ext>
            </a:extLst>
          </p:cNvPr>
          <p:cNvSpPr>
            <a:spLocks noGrp="1"/>
          </p:cNvSpPr>
          <p:nvPr>
            <p:ph type="title"/>
          </p:nvPr>
        </p:nvSpPr>
        <p:spPr>
          <a:xfrm>
            <a:off x="838200" y="365125"/>
            <a:ext cx="105156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a:extLst>
              <a:ext uri="{FF2B5EF4-FFF2-40B4-BE49-F238E27FC236}">
                <a16:creationId xmlns:a16="http://schemas.microsoft.com/office/drawing/2014/main" id="{C3D195B2-819F-BF4A-BE99-CEE445DA9E1F}"/>
              </a:ext>
            </a:extLst>
          </p:cNvPr>
          <p:cNvSpPr>
            <a:spLocks noGrp="1"/>
          </p:cNvSpPr>
          <p:nvPr>
            <p:ph idx="1"/>
          </p:nvPr>
        </p:nvSpPr>
        <p:spPr>
          <a:xfrm>
            <a:off x="838200" y="1825625"/>
            <a:ext cx="10515600" cy="435133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Icon&#10;&#10;Description automatically generated with medium confidence">
            <a:extLst>
              <a:ext uri="{FF2B5EF4-FFF2-40B4-BE49-F238E27FC236}">
                <a16:creationId xmlns:a16="http://schemas.microsoft.com/office/drawing/2014/main" id="{6A56A9A4-568C-A342-96BF-583F9C6073A0}"/>
              </a:ext>
            </a:extLst>
          </p:cNvPr>
          <p:cNvPicPr>
            <a:picLocks noChangeAspect="1"/>
          </p:cNvPicPr>
          <p:nvPr userDrawn="1"/>
        </p:nvPicPr>
        <p:blipFill rotWithShape="1">
          <a:blip r:embed="rId3"/>
          <a:srcRect b="17683"/>
          <a:stretch/>
        </p:blipFill>
        <p:spPr>
          <a:xfrm>
            <a:off x="538479" y="6315973"/>
            <a:ext cx="1592073" cy="438510"/>
          </a:xfrm>
          <a:prstGeom prst="rect">
            <a:avLst/>
          </a:prstGeom>
        </p:spPr>
      </p:pic>
      <p:pic>
        <p:nvPicPr>
          <p:cNvPr id="11" name="Picture 10" descr="A picture containing text, soccer, clipart&#10;&#10;Description automatically generated">
            <a:extLst>
              <a:ext uri="{FF2B5EF4-FFF2-40B4-BE49-F238E27FC236}">
                <a16:creationId xmlns:a16="http://schemas.microsoft.com/office/drawing/2014/main" id="{C956D461-01D6-2D44-829A-6463A06BA7ED}"/>
              </a:ext>
            </a:extLst>
          </p:cNvPr>
          <p:cNvPicPr>
            <a:picLocks noChangeAspect="1"/>
          </p:cNvPicPr>
          <p:nvPr userDrawn="1"/>
        </p:nvPicPr>
        <p:blipFill>
          <a:blip r:embed="rId4"/>
          <a:stretch>
            <a:fillRect/>
          </a:stretch>
        </p:blipFill>
        <p:spPr>
          <a:xfrm>
            <a:off x="8747760" y="6214726"/>
            <a:ext cx="2905761" cy="648475"/>
          </a:xfrm>
          <a:prstGeom prst="rect">
            <a:avLst/>
          </a:prstGeom>
        </p:spPr>
      </p:pic>
    </p:spTree>
    <p:extLst>
      <p:ext uri="{BB962C8B-B14F-4D97-AF65-F5344CB8AC3E}">
        <p14:creationId xmlns:p14="http://schemas.microsoft.com/office/powerpoint/2010/main" val="1939343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620FF84-AEB0-FB40-A020-DE74307B8EEB}"/>
              </a:ext>
            </a:extLst>
          </p:cNvPr>
          <p:cNvPicPr>
            <a:picLocks noChangeAspect="1"/>
          </p:cNvPicPr>
          <p:nvPr userDrawn="1"/>
        </p:nvPicPr>
        <p:blipFill>
          <a:blip r:embed="rId2"/>
          <a:stretch>
            <a:fillRect/>
          </a:stretch>
        </p:blipFill>
        <p:spPr>
          <a:xfrm>
            <a:off x="0" y="6258025"/>
            <a:ext cx="12192000" cy="638928"/>
          </a:xfrm>
          <a:prstGeom prst="rect">
            <a:avLst/>
          </a:prstGeom>
        </p:spPr>
      </p:pic>
      <p:pic>
        <p:nvPicPr>
          <p:cNvPr id="8" name="Picture 7" descr="Icon&#10;&#10;Description automatically generated with medium confidence">
            <a:extLst>
              <a:ext uri="{FF2B5EF4-FFF2-40B4-BE49-F238E27FC236}">
                <a16:creationId xmlns:a16="http://schemas.microsoft.com/office/drawing/2014/main" id="{BD236941-BC5D-744C-8A33-F21611DF640C}"/>
              </a:ext>
            </a:extLst>
          </p:cNvPr>
          <p:cNvPicPr>
            <a:picLocks noChangeAspect="1"/>
          </p:cNvPicPr>
          <p:nvPr userDrawn="1"/>
        </p:nvPicPr>
        <p:blipFill rotWithShape="1">
          <a:blip r:embed="rId3"/>
          <a:srcRect b="17683"/>
          <a:stretch/>
        </p:blipFill>
        <p:spPr>
          <a:xfrm>
            <a:off x="538479" y="6315973"/>
            <a:ext cx="1592073" cy="438510"/>
          </a:xfrm>
          <a:prstGeom prst="rect">
            <a:avLst/>
          </a:prstGeom>
        </p:spPr>
      </p:pic>
      <p:pic>
        <p:nvPicPr>
          <p:cNvPr id="9" name="Picture 8" descr="A picture containing text, soccer, clipart&#10;&#10;Description automatically generated">
            <a:extLst>
              <a:ext uri="{FF2B5EF4-FFF2-40B4-BE49-F238E27FC236}">
                <a16:creationId xmlns:a16="http://schemas.microsoft.com/office/drawing/2014/main" id="{9D8F291A-0440-9144-BD7C-E704AD9CEBE0}"/>
              </a:ext>
            </a:extLst>
          </p:cNvPr>
          <p:cNvPicPr>
            <a:picLocks noChangeAspect="1"/>
          </p:cNvPicPr>
          <p:nvPr userDrawn="1"/>
        </p:nvPicPr>
        <p:blipFill>
          <a:blip r:embed="rId4"/>
          <a:stretch>
            <a:fillRect/>
          </a:stretch>
        </p:blipFill>
        <p:spPr>
          <a:xfrm>
            <a:off x="8747760" y="6214726"/>
            <a:ext cx="2905761" cy="648475"/>
          </a:xfrm>
          <a:prstGeom prst="rect">
            <a:avLst/>
          </a:prstGeom>
        </p:spPr>
      </p:pic>
      <p:sp>
        <p:nvSpPr>
          <p:cNvPr id="10" name="Title 1">
            <a:extLst>
              <a:ext uri="{FF2B5EF4-FFF2-40B4-BE49-F238E27FC236}">
                <a16:creationId xmlns:a16="http://schemas.microsoft.com/office/drawing/2014/main" id="{9D6A9310-B5B5-014D-BEA1-902CC57C7C05}"/>
              </a:ext>
            </a:extLst>
          </p:cNvPr>
          <p:cNvSpPr>
            <a:spLocks noGrp="1"/>
          </p:cNvSpPr>
          <p:nvPr>
            <p:ph type="title"/>
          </p:nvPr>
        </p:nvSpPr>
        <p:spPr>
          <a:xfrm>
            <a:off x="838200" y="365125"/>
            <a:ext cx="105156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11" name="Content Placeholder 2">
            <a:extLst>
              <a:ext uri="{FF2B5EF4-FFF2-40B4-BE49-F238E27FC236}">
                <a16:creationId xmlns:a16="http://schemas.microsoft.com/office/drawing/2014/main" id="{A1173794-9CD7-9744-839E-710AA4F4EEF7}"/>
              </a:ext>
            </a:extLst>
          </p:cNvPr>
          <p:cNvSpPr>
            <a:spLocks noGrp="1"/>
          </p:cNvSpPr>
          <p:nvPr>
            <p:ph idx="1"/>
          </p:nvPr>
        </p:nvSpPr>
        <p:spPr>
          <a:xfrm>
            <a:off x="838200" y="1825625"/>
            <a:ext cx="10515600" cy="435133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3940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74344CB-8F91-4241-ADBF-E9EFBFB12353}"/>
              </a:ext>
            </a:extLst>
          </p:cNvPr>
          <p:cNvPicPr>
            <a:picLocks noChangeAspect="1"/>
          </p:cNvPicPr>
          <p:nvPr userDrawn="1"/>
        </p:nvPicPr>
        <p:blipFill>
          <a:blip r:embed="rId2"/>
          <a:stretch>
            <a:fillRect/>
          </a:stretch>
        </p:blipFill>
        <p:spPr>
          <a:xfrm>
            <a:off x="0" y="6215467"/>
            <a:ext cx="12192000" cy="649402"/>
          </a:xfrm>
          <a:prstGeom prst="rect">
            <a:avLst/>
          </a:prstGeom>
        </p:spPr>
      </p:pic>
      <p:pic>
        <p:nvPicPr>
          <p:cNvPr id="8" name="Picture 7" descr="Icon&#10;&#10;Description automatically generated with medium confidence">
            <a:extLst>
              <a:ext uri="{FF2B5EF4-FFF2-40B4-BE49-F238E27FC236}">
                <a16:creationId xmlns:a16="http://schemas.microsoft.com/office/drawing/2014/main" id="{A16706D1-EABC-6F4F-AE7E-B7CC1773DAE8}"/>
              </a:ext>
            </a:extLst>
          </p:cNvPr>
          <p:cNvPicPr>
            <a:picLocks noChangeAspect="1"/>
          </p:cNvPicPr>
          <p:nvPr userDrawn="1"/>
        </p:nvPicPr>
        <p:blipFill rotWithShape="1">
          <a:blip r:embed="rId3"/>
          <a:srcRect b="17683"/>
          <a:stretch/>
        </p:blipFill>
        <p:spPr>
          <a:xfrm>
            <a:off x="538479" y="6315973"/>
            <a:ext cx="1592073" cy="438510"/>
          </a:xfrm>
          <a:prstGeom prst="rect">
            <a:avLst/>
          </a:prstGeom>
        </p:spPr>
      </p:pic>
      <p:pic>
        <p:nvPicPr>
          <p:cNvPr id="9" name="Picture 8" descr="A picture containing text, soccer, clipart&#10;&#10;Description automatically generated">
            <a:extLst>
              <a:ext uri="{FF2B5EF4-FFF2-40B4-BE49-F238E27FC236}">
                <a16:creationId xmlns:a16="http://schemas.microsoft.com/office/drawing/2014/main" id="{8E8AA04E-2E68-D142-8ADB-2637E76564BB}"/>
              </a:ext>
            </a:extLst>
          </p:cNvPr>
          <p:cNvPicPr>
            <a:picLocks noChangeAspect="1"/>
          </p:cNvPicPr>
          <p:nvPr userDrawn="1"/>
        </p:nvPicPr>
        <p:blipFill>
          <a:blip r:embed="rId4"/>
          <a:stretch>
            <a:fillRect/>
          </a:stretch>
        </p:blipFill>
        <p:spPr>
          <a:xfrm>
            <a:off x="8747760" y="6214726"/>
            <a:ext cx="2905761" cy="648475"/>
          </a:xfrm>
          <a:prstGeom prst="rect">
            <a:avLst/>
          </a:prstGeom>
        </p:spPr>
      </p:pic>
      <p:sp>
        <p:nvSpPr>
          <p:cNvPr id="10" name="Title 1">
            <a:extLst>
              <a:ext uri="{FF2B5EF4-FFF2-40B4-BE49-F238E27FC236}">
                <a16:creationId xmlns:a16="http://schemas.microsoft.com/office/drawing/2014/main" id="{3A447694-C162-1D4B-8B03-8B3ED716123B}"/>
              </a:ext>
            </a:extLst>
          </p:cNvPr>
          <p:cNvSpPr>
            <a:spLocks noGrp="1"/>
          </p:cNvSpPr>
          <p:nvPr>
            <p:ph type="title"/>
          </p:nvPr>
        </p:nvSpPr>
        <p:spPr>
          <a:xfrm>
            <a:off x="838200" y="365125"/>
            <a:ext cx="105156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11" name="Content Placeholder 2">
            <a:extLst>
              <a:ext uri="{FF2B5EF4-FFF2-40B4-BE49-F238E27FC236}">
                <a16:creationId xmlns:a16="http://schemas.microsoft.com/office/drawing/2014/main" id="{B4162510-D95A-6646-B5E9-41166FA6D135}"/>
              </a:ext>
            </a:extLst>
          </p:cNvPr>
          <p:cNvSpPr>
            <a:spLocks noGrp="1"/>
          </p:cNvSpPr>
          <p:nvPr>
            <p:ph idx="1"/>
          </p:nvPr>
        </p:nvSpPr>
        <p:spPr>
          <a:xfrm>
            <a:off x="838200" y="1825625"/>
            <a:ext cx="10515600" cy="435133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9750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F5960-F3CE-2646-8D90-1AAF8FA83964}"/>
              </a:ext>
            </a:extLst>
          </p:cNvPr>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DB304D1-ADAD-4449-BEDC-1E5849223A2F}"/>
              </a:ext>
            </a:extLst>
          </p:cNvPr>
          <p:cNvSpPr>
            <a:spLocks noGrp="1"/>
          </p:cNvSpPr>
          <p:nvPr>
            <p:ph sz="half" idx="1"/>
          </p:nvPr>
        </p:nvSpPr>
        <p:spPr>
          <a:xfrm>
            <a:off x="838200" y="1825625"/>
            <a:ext cx="5181600" cy="4351338"/>
          </a:xfrm>
        </p:spPr>
        <p:txBody>
          <a:bodyPr/>
          <a:lstStyle>
            <a:lvl1pPr>
              <a:defRPr b="0" i="0">
                <a:solidFill>
                  <a:srgbClr val="07948E"/>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CC54AD9-5752-A243-81B2-65737F172B46}"/>
              </a:ext>
            </a:extLst>
          </p:cNvPr>
          <p:cNvSpPr>
            <a:spLocks noGrp="1"/>
          </p:cNvSpPr>
          <p:nvPr>
            <p:ph sz="half" idx="2"/>
          </p:nvPr>
        </p:nvSpPr>
        <p:spPr>
          <a:xfrm>
            <a:off x="6172200" y="1825625"/>
            <a:ext cx="5181600" cy="4351338"/>
          </a:xfrm>
        </p:spPr>
        <p:txBody>
          <a:bodyPr/>
          <a:lstStyle>
            <a:lvl1pPr>
              <a:defRPr b="0" i="0">
                <a:solidFill>
                  <a:srgbClr val="07948E"/>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6FF52F4-4120-2343-9AF9-FA8EEC93FB09}"/>
              </a:ext>
            </a:extLst>
          </p:cNvPr>
          <p:cNvSpPr>
            <a:spLocks noGrp="1"/>
          </p:cNvSpPr>
          <p:nvPr>
            <p:ph type="dt" sz="half" idx="10"/>
          </p:nvPr>
        </p:nvSpPr>
        <p:spPr/>
        <p:txBody>
          <a:bodyPr/>
          <a:lstStyle/>
          <a:p>
            <a:fld id="{944ECF1A-45CA-C345-826F-99570C678E2E}" type="datetimeFigureOut">
              <a:rPr lang="en-US" smtClean="0"/>
              <a:t>9/25/2024</a:t>
            </a:fld>
            <a:endParaRPr lang="en-US"/>
          </a:p>
        </p:txBody>
      </p:sp>
      <p:sp>
        <p:nvSpPr>
          <p:cNvPr id="6" name="Footer Placeholder 5">
            <a:extLst>
              <a:ext uri="{FF2B5EF4-FFF2-40B4-BE49-F238E27FC236}">
                <a16:creationId xmlns:a16="http://schemas.microsoft.com/office/drawing/2014/main" id="{930FB949-3057-AB49-BB8D-16D0D73AB9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4D954A-99C2-6845-82BA-7955E36BA84E}"/>
              </a:ext>
            </a:extLst>
          </p:cNvPr>
          <p:cNvSpPr>
            <a:spLocks noGrp="1"/>
          </p:cNvSpPr>
          <p:nvPr>
            <p:ph type="sldNum" sz="quarter" idx="12"/>
          </p:nvPr>
        </p:nvSpPr>
        <p:spPr/>
        <p:txBody>
          <a:bodyPr/>
          <a:lstStyle/>
          <a:p>
            <a:fld id="{60F29112-24BE-D94F-9F99-7476EF1FC126}" type="slidenum">
              <a:rPr lang="en-US" smtClean="0"/>
              <a:t>‹#›</a:t>
            </a:fld>
            <a:endParaRPr lang="en-US"/>
          </a:p>
        </p:txBody>
      </p:sp>
      <p:pic>
        <p:nvPicPr>
          <p:cNvPr id="8" name="Picture 7">
            <a:extLst>
              <a:ext uri="{FF2B5EF4-FFF2-40B4-BE49-F238E27FC236}">
                <a16:creationId xmlns:a16="http://schemas.microsoft.com/office/drawing/2014/main" id="{009ED459-4AC4-9943-8CE9-373673BBD05D}"/>
              </a:ext>
            </a:extLst>
          </p:cNvPr>
          <p:cNvPicPr>
            <a:picLocks noChangeAspect="1"/>
          </p:cNvPicPr>
          <p:nvPr userDrawn="1"/>
        </p:nvPicPr>
        <p:blipFill>
          <a:blip r:embed="rId2"/>
          <a:stretch>
            <a:fillRect/>
          </a:stretch>
        </p:blipFill>
        <p:spPr>
          <a:xfrm>
            <a:off x="0" y="6246158"/>
            <a:ext cx="12192000" cy="647700"/>
          </a:xfrm>
          <a:prstGeom prst="rect">
            <a:avLst/>
          </a:prstGeom>
          <a:ln>
            <a:noFill/>
          </a:ln>
        </p:spPr>
      </p:pic>
      <p:pic>
        <p:nvPicPr>
          <p:cNvPr id="15" name="Picture 14" descr="Icon&#10;&#10;Description automatically generated with medium confidence">
            <a:extLst>
              <a:ext uri="{FF2B5EF4-FFF2-40B4-BE49-F238E27FC236}">
                <a16:creationId xmlns:a16="http://schemas.microsoft.com/office/drawing/2014/main" id="{C5D3B1CD-155D-AC40-8E4D-45E5EBDB534B}"/>
              </a:ext>
            </a:extLst>
          </p:cNvPr>
          <p:cNvPicPr>
            <a:picLocks noChangeAspect="1"/>
          </p:cNvPicPr>
          <p:nvPr userDrawn="1"/>
        </p:nvPicPr>
        <p:blipFill rotWithShape="1">
          <a:blip r:embed="rId3"/>
          <a:srcRect b="17683"/>
          <a:stretch/>
        </p:blipFill>
        <p:spPr>
          <a:xfrm>
            <a:off x="538479" y="6315973"/>
            <a:ext cx="1592073" cy="438510"/>
          </a:xfrm>
          <a:prstGeom prst="rect">
            <a:avLst/>
          </a:prstGeom>
        </p:spPr>
      </p:pic>
      <p:pic>
        <p:nvPicPr>
          <p:cNvPr id="16" name="Picture 15" descr="A picture containing text, soccer, clipart&#10;&#10;Description automatically generated">
            <a:extLst>
              <a:ext uri="{FF2B5EF4-FFF2-40B4-BE49-F238E27FC236}">
                <a16:creationId xmlns:a16="http://schemas.microsoft.com/office/drawing/2014/main" id="{1FDBA027-C36B-D54C-94C9-C95ED1D8F70C}"/>
              </a:ext>
            </a:extLst>
          </p:cNvPr>
          <p:cNvPicPr>
            <a:picLocks noChangeAspect="1"/>
          </p:cNvPicPr>
          <p:nvPr userDrawn="1"/>
        </p:nvPicPr>
        <p:blipFill>
          <a:blip r:embed="rId4"/>
          <a:stretch>
            <a:fillRect/>
          </a:stretch>
        </p:blipFill>
        <p:spPr>
          <a:xfrm>
            <a:off x="8747760" y="6214726"/>
            <a:ext cx="2905761" cy="648475"/>
          </a:xfrm>
          <a:prstGeom prst="rect">
            <a:avLst/>
          </a:prstGeom>
        </p:spPr>
      </p:pic>
    </p:spTree>
    <p:extLst>
      <p:ext uri="{BB962C8B-B14F-4D97-AF65-F5344CB8AC3E}">
        <p14:creationId xmlns:p14="http://schemas.microsoft.com/office/powerpoint/2010/main" val="3511517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A18086-0680-FD4F-9D84-6B89717AD5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8151D30-53AE-6447-9BC7-9DE328BD3A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CF0B13-8038-9742-8B6D-259D21C32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ECF1A-45CA-C345-826F-99570C678E2E}" type="datetimeFigureOut">
              <a:rPr lang="en-US" smtClean="0"/>
              <a:t>9/25/2024</a:t>
            </a:fld>
            <a:endParaRPr lang="en-US"/>
          </a:p>
        </p:txBody>
      </p:sp>
      <p:sp>
        <p:nvSpPr>
          <p:cNvPr id="5" name="Footer Placeholder 4">
            <a:extLst>
              <a:ext uri="{FF2B5EF4-FFF2-40B4-BE49-F238E27FC236}">
                <a16:creationId xmlns:a16="http://schemas.microsoft.com/office/drawing/2014/main" id="{CB9F2D2A-CAB5-E042-8BEB-C2546A0600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84D1EE-5ACA-E548-8BC4-9CACA0C053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29112-24BE-D94F-9F99-7476EF1FC126}" type="slidenum">
              <a:rPr lang="en-US" smtClean="0"/>
              <a:t>‹#›</a:t>
            </a:fld>
            <a:endParaRPr lang="en-US"/>
          </a:p>
        </p:txBody>
      </p:sp>
    </p:spTree>
    <p:extLst>
      <p:ext uri="{BB962C8B-B14F-4D97-AF65-F5344CB8AC3E}">
        <p14:creationId xmlns:p14="http://schemas.microsoft.com/office/powerpoint/2010/main" val="1770131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63" r:id="rId7"/>
    <p:sldLayoutId id="2147483664"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8.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hyperlink" Target="https://www.uab.edu/ccts/clinical-research/clinicaltrials-gov" TargetMode="External"/><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7.xml.rels><?xml version="1.0" encoding="UTF-8" standalone="yes"?>
<Relationships xmlns="http://schemas.openxmlformats.org/package/2006/relationships"><Relationship Id="rId3" Type="http://schemas.openxmlformats.org/officeDocument/2006/relationships/hyperlink" Target="mailto:CCTSclinicaltrials.govHELP@uabmc.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hyperlink" Target="mailto:drDRitchey@uabmc.edu" TargetMode="External"/><Relationship Id="rId4" Type="http://schemas.openxmlformats.org/officeDocument/2006/relationships/hyperlink" Target="mailto:TLHoward@uabmc.edu"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CCTSClinicalTrials.govHELP@uabmc.edu"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2.sv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B7ECC-C0A4-024D-AA26-B65CA2C21462}"/>
              </a:ext>
            </a:extLst>
          </p:cNvPr>
          <p:cNvSpPr>
            <a:spLocks noGrp="1"/>
          </p:cNvSpPr>
          <p:nvPr>
            <p:ph type="ctrTitle"/>
          </p:nvPr>
        </p:nvSpPr>
        <p:spPr>
          <a:xfrm>
            <a:off x="5124892" y="1784891"/>
            <a:ext cx="5607276" cy="878523"/>
          </a:xfrm>
        </p:spPr>
        <p:txBody>
          <a:bodyPr>
            <a:normAutofit fontScale="90000"/>
          </a:bodyPr>
          <a:lstStyle/>
          <a:p>
            <a:r>
              <a:rPr lang="en-US" b="1" dirty="0"/>
              <a:t>Center for Clinical and Translational Science</a:t>
            </a:r>
          </a:p>
        </p:txBody>
      </p:sp>
      <p:sp>
        <p:nvSpPr>
          <p:cNvPr id="3" name="Subtitle 2">
            <a:extLst>
              <a:ext uri="{FF2B5EF4-FFF2-40B4-BE49-F238E27FC236}">
                <a16:creationId xmlns:a16="http://schemas.microsoft.com/office/drawing/2014/main" id="{B0341A8F-5081-FD44-B6B7-3F0F5A13E0AA}"/>
              </a:ext>
            </a:extLst>
          </p:cNvPr>
          <p:cNvSpPr>
            <a:spLocks noGrp="1"/>
          </p:cNvSpPr>
          <p:nvPr>
            <p:ph type="subTitle" idx="1"/>
          </p:nvPr>
        </p:nvSpPr>
        <p:spPr>
          <a:xfrm>
            <a:off x="5124892" y="2741209"/>
            <a:ext cx="6579428" cy="878522"/>
          </a:xfrm>
        </p:spPr>
        <p:txBody>
          <a:bodyPr>
            <a:normAutofit/>
          </a:bodyPr>
          <a:lstStyle/>
          <a:p>
            <a:r>
              <a:rPr lang="en-US" sz="2000" dirty="0"/>
              <a:t>ClinicalTrials.gov: Guide to the New Modernized Site</a:t>
            </a:r>
          </a:p>
        </p:txBody>
      </p:sp>
      <p:sp>
        <p:nvSpPr>
          <p:cNvPr id="4" name="Text Placeholder 3">
            <a:extLst>
              <a:ext uri="{FF2B5EF4-FFF2-40B4-BE49-F238E27FC236}">
                <a16:creationId xmlns:a16="http://schemas.microsoft.com/office/drawing/2014/main" id="{F5FE566D-3917-1740-8C83-1290CFBC542C}"/>
              </a:ext>
            </a:extLst>
          </p:cNvPr>
          <p:cNvSpPr>
            <a:spLocks noGrp="1"/>
          </p:cNvSpPr>
          <p:nvPr>
            <p:ph type="body" sz="quarter" idx="11"/>
          </p:nvPr>
        </p:nvSpPr>
        <p:spPr>
          <a:xfrm>
            <a:off x="5124450" y="3619731"/>
            <a:ext cx="6579428" cy="2031769"/>
          </a:xfrm>
        </p:spPr>
        <p:txBody>
          <a:bodyPr>
            <a:normAutofit/>
          </a:bodyPr>
          <a:lstStyle/>
          <a:p>
            <a:r>
              <a:rPr lang="en-US" sz="2600" b="1" dirty="0">
                <a:solidFill>
                  <a:srgbClr val="07948E"/>
                </a:solidFill>
              </a:rPr>
              <a:t>Tamara Howard</a:t>
            </a:r>
          </a:p>
          <a:p>
            <a:pPr lvl="0">
              <a:spcBef>
                <a:spcPts val="0"/>
              </a:spcBef>
            </a:pPr>
            <a:r>
              <a:rPr lang="en-US" sz="1600" dirty="0">
                <a:solidFill>
                  <a:prstClr val="black"/>
                </a:solidFill>
              </a:rPr>
              <a:t>Clinical Research Regulatory Coordinator III</a:t>
            </a:r>
          </a:p>
          <a:p>
            <a:pPr lvl="0">
              <a:spcBef>
                <a:spcPts val="0"/>
              </a:spcBef>
            </a:pPr>
            <a:r>
              <a:rPr lang="en-US" sz="1600" dirty="0">
                <a:solidFill>
                  <a:prstClr val="black"/>
                </a:solidFill>
              </a:rPr>
              <a:t>ClinicalTrials.gov Administrator</a:t>
            </a:r>
          </a:p>
          <a:p>
            <a:r>
              <a:rPr lang="en-US" sz="2600" b="1" dirty="0"/>
              <a:t>Dunia Ritchey</a:t>
            </a:r>
            <a:endParaRPr lang="en-US" sz="2000" b="1" dirty="0"/>
          </a:p>
          <a:p>
            <a:pPr lvl="0">
              <a:spcBef>
                <a:spcPts val="0"/>
              </a:spcBef>
            </a:pPr>
            <a:r>
              <a:rPr lang="en-US" sz="1600" dirty="0">
                <a:solidFill>
                  <a:prstClr val="black"/>
                </a:solidFill>
              </a:rPr>
              <a:t>Clinical Research Regulatory Coordinator III</a:t>
            </a:r>
          </a:p>
          <a:p>
            <a:pPr lvl="0">
              <a:spcBef>
                <a:spcPts val="0"/>
              </a:spcBef>
            </a:pPr>
            <a:r>
              <a:rPr lang="en-US" sz="1600" dirty="0">
                <a:solidFill>
                  <a:prstClr val="black"/>
                </a:solidFill>
              </a:rPr>
              <a:t>ClinicalTrials.gov Administrator</a:t>
            </a:r>
          </a:p>
          <a:p>
            <a:endParaRPr lang="en-US" sz="2000" b="1" dirty="0"/>
          </a:p>
        </p:txBody>
      </p:sp>
    </p:spTree>
    <p:extLst>
      <p:ext uri="{BB962C8B-B14F-4D97-AF65-F5344CB8AC3E}">
        <p14:creationId xmlns:p14="http://schemas.microsoft.com/office/powerpoint/2010/main" val="2623164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8EBF9-16F2-545A-BD85-B1DDB676BD84}"/>
              </a:ext>
            </a:extLst>
          </p:cNvPr>
          <p:cNvSpPr>
            <a:spLocks noGrp="1"/>
          </p:cNvSpPr>
          <p:nvPr>
            <p:ph type="title"/>
          </p:nvPr>
        </p:nvSpPr>
        <p:spPr/>
        <p:txBody>
          <a:bodyPr/>
          <a:lstStyle/>
          <a:p>
            <a:r>
              <a:rPr lang="en-US" dirty="0"/>
              <a:t>Record Summary</a:t>
            </a:r>
          </a:p>
        </p:txBody>
      </p:sp>
      <p:pic>
        <p:nvPicPr>
          <p:cNvPr id="5" name="Content Placeholder 4">
            <a:extLst>
              <a:ext uri="{FF2B5EF4-FFF2-40B4-BE49-F238E27FC236}">
                <a16:creationId xmlns:a16="http://schemas.microsoft.com/office/drawing/2014/main" id="{B3F654DC-FC4B-4CA2-3859-F0D564557D89}"/>
              </a:ext>
            </a:extLst>
          </p:cNvPr>
          <p:cNvPicPr>
            <a:picLocks noGrp="1" noChangeAspect="1"/>
          </p:cNvPicPr>
          <p:nvPr>
            <p:ph idx="1"/>
          </p:nvPr>
        </p:nvPicPr>
        <p:blipFill>
          <a:blip r:embed="rId2"/>
          <a:stretch>
            <a:fillRect/>
          </a:stretch>
        </p:blipFill>
        <p:spPr>
          <a:xfrm>
            <a:off x="838200" y="1943894"/>
            <a:ext cx="10515600" cy="4114799"/>
          </a:xfrm>
        </p:spPr>
      </p:pic>
      <p:sp>
        <p:nvSpPr>
          <p:cNvPr id="3" name="Rectangle: Rounded Corners 2">
            <a:extLst>
              <a:ext uri="{FF2B5EF4-FFF2-40B4-BE49-F238E27FC236}">
                <a16:creationId xmlns:a16="http://schemas.microsoft.com/office/drawing/2014/main" id="{C27F2B93-8B07-AEF0-3512-F52818C88B37}"/>
              </a:ext>
            </a:extLst>
          </p:cNvPr>
          <p:cNvSpPr/>
          <p:nvPr/>
        </p:nvSpPr>
        <p:spPr>
          <a:xfrm>
            <a:off x="838200" y="2275840"/>
            <a:ext cx="2677160" cy="416560"/>
          </a:xfrm>
          <a:prstGeom prst="round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19FCEBBA-713B-956A-7986-CF651470FC43}"/>
              </a:ext>
            </a:extLst>
          </p:cNvPr>
          <p:cNvSpPr/>
          <p:nvPr/>
        </p:nvSpPr>
        <p:spPr>
          <a:xfrm>
            <a:off x="9987280" y="2854960"/>
            <a:ext cx="1158240" cy="447040"/>
          </a:xfrm>
          <a:prstGeom prst="round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7828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CEE16-B9F1-214A-9762-5C600822ECEB}"/>
              </a:ext>
            </a:extLst>
          </p:cNvPr>
          <p:cNvSpPr>
            <a:spLocks noGrp="1"/>
          </p:cNvSpPr>
          <p:nvPr>
            <p:ph type="title"/>
          </p:nvPr>
        </p:nvSpPr>
        <p:spPr/>
        <p:txBody>
          <a:bodyPr/>
          <a:lstStyle/>
          <a:p>
            <a:r>
              <a:rPr lang="en-US" dirty="0"/>
              <a:t>Protocol Validation</a:t>
            </a:r>
          </a:p>
        </p:txBody>
      </p:sp>
      <p:pic>
        <p:nvPicPr>
          <p:cNvPr id="5" name="Content Placeholder 4">
            <a:extLst>
              <a:ext uri="{FF2B5EF4-FFF2-40B4-BE49-F238E27FC236}">
                <a16:creationId xmlns:a16="http://schemas.microsoft.com/office/drawing/2014/main" id="{701F31FD-A504-D591-E088-DF5D92EB816F}"/>
              </a:ext>
            </a:extLst>
          </p:cNvPr>
          <p:cNvPicPr>
            <a:picLocks noGrp="1" noChangeAspect="1"/>
          </p:cNvPicPr>
          <p:nvPr>
            <p:ph idx="1"/>
          </p:nvPr>
        </p:nvPicPr>
        <p:blipFill>
          <a:blip r:embed="rId2"/>
          <a:stretch>
            <a:fillRect/>
          </a:stretch>
        </p:blipFill>
        <p:spPr>
          <a:xfrm>
            <a:off x="838200" y="1845388"/>
            <a:ext cx="10515600" cy="4311811"/>
          </a:xfrm>
        </p:spPr>
      </p:pic>
    </p:spTree>
    <p:extLst>
      <p:ext uri="{BB962C8B-B14F-4D97-AF65-F5344CB8AC3E}">
        <p14:creationId xmlns:p14="http://schemas.microsoft.com/office/powerpoint/2010/main" val="629904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a:extLst>
              <a:ext uri="{FF2B5EF4-FFF2-40B4-BE49-F238E27FC236}">
                <a16:creationId xmlns:a16="http://schemas.microsoft.com/office/drawing/2014/main" id="{07D440C6-F289-0AB7-B5A0-9FCF7576C72E}"/>
              </a:ext>
            </a:extLst>
          </p:cNvPr>
          <p:cNvPicPr>
            <a:picLocks noGrp="1" noChangeAspect="1"/>
          </p:cNvPicPr>
          <p:nvPr>
            <p:ph idx="1"/>
          </p:nvPr>
        </p:nvPicPr>
        <p:blipFill>
          <a:blip r:embed="rId2"/>
          <a:stretch>
            <a:fillRect/>
          </a:stretch>
        </p:blipFill>
        <p:spPr>
          <a:xfrm>
            <a:off x="1132828" y="1411918"/>
            <a:ext cx="9870452" cy="4765046"/>
          </a:xfrm>
        </p:spPr>
      </p:pic>
      <p:sp>
        <p:nvSpPr>
          <p:cNvPr id="20" name="Rectangle 19">
            <a:extLst>
              <a:ext uri="{FF2B5EF4-FFF2-40B4-BE49-F238E27FC236}">
                <a16:creationId xmlns:a16="http://schemas.microsoft.com/office/drawing/2014/main" id="{C10EA76B-CC6C-FDB2-82BE-1518E3B8A578}"/>
              </a:ext>
            </a:extLst>
          </p:cNvPr>
          <p:cNvSpPr/>
          <p:nvPr/>
        </p:nvSpPr>
        <p:spPr>
          <a:xfrm>
            <a:off x="7082788" y="283845"/>
            <a:ext cx="3769360" cy="1940560"/>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DCEE16-B9F1-214A-9762-5C600822ECEB}"/>
              </a:ext>
            </a:extLst>
          </p:cNvPr>
          <p:cNvSpPr>
            <a:spLocks noGrp="1"/>
          </p:cNvSpPr>
          <p:nvPr>
            <p:ph type="title"/>
          </p:nvPr>
        </p:nvSpPr>
        <p:spPr/>
        <p:txBody>
          <a:bodyPr/>
          <a:lstStyle/>
          <a:p>
            <a:r>
              <a:rPr lang="en-US" dirty="0"/>
              <a:t>Review Comments</a:t>
            </a:r>
          </a:p>
        </p:txBody>
      </p:sp>
      <p:pic>
        <p:nvPicPr>
          <p:cNvPr id="4" name="Picture 3">
            <a:extLst>
              <a:ext uri="{FF2B5EF4-FFF2-40B4-BE49-F238E27FC236}">
                <a16:creationId xmlns:a16="http://schemas.microsoft.com/office/drawing/2014/main" id="{5BBCFEC0-8123-F9D9-FA99-69518DFBB7F2}"/>
              </a:ext>
            </a:extLst>
          </p:cNvPr>
          <p:cNvPicPr>
            <a:picLocks noChangeAspect="1"/>
          </p:cNvPicPr>
          <p:nvPr/>
        </p:nvPicPr>
        <p:blipFill>
          <a:blip r:embed="rId3"/>
          <a:stretch>
            <a:fillRect/>
          </a:stretch>
        </p:blipFill>
        <p:spPr>
          <a:xfrm>
            <a:off x="7287255" y="768041"/>
            <a:ext cx="3360426" cy="1287754"/>
          </a:xfrm>
          <a:prstGeom prst="rect">
            <a:avLst/>
          </a:prstGeom>
        </p:spPr>
      </p:pic>
      <p:sp>
        <p:nvSpPr>
          <p:cNvPr id="21" name="TextBox 20">
            <a:extLst>
              <a:ext uri="{FF2B5EF4-FFF2-40B4-BE49-F238E27FC236}">
                <a16:creationId xmlns:a16="http://schemas.microsoft.com/office/drawing/2014/main" id="{D5257623-6229-72C5-5E2D-4440CD11E403}"/>
              </a:ext>
            </a:extLst>
          </p:cNvPr>
          <p:cNvSpPr txBox="1"/>
          <p:nvPr/>
        </p:nvSpPr>
        <p:spPr>
          <a:xfrm>
            <a:off x="7587609" y="381282"/>
            <a:ext cx="2759718" cy="369332"/>
          </a:xfrm>
          <a:prstGeom prst="rect">
            <a:avLst/>
          </a:prstGeom>
          <a:noFill/>
        </p:spPr>
        <p:txBody>
          <a:bodyPr wrap="square" rtlCol="0">
            <a:spAutoFit/>
          </a:bodyPr>
          <a:lstStyle/>
          <a:p>
            <a:r>
              <a:rPr lang="en-US" dirty="0">
                <a:solidFill>
                  <a:schemeClr val="bg1"/>
                </a:solidFill>
              </a:rPr>
              <a:t>POP-UP for Results Section</a:t>
            </a:r>
          </a:p>
        </p:txBody>
      </p:sp>
    </p:spTree>
    <p:extLst>
      <p:ext uri="{BB962C8B-B14F-4D97-AF65-F5344CB8AC3E}">
        <p14:creationId xmlns:p14="http://schemas.microsoft.com/office/powerpoint/2010/main" val="2477180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CEE16-B9F1-214A-9762-5C600822ECEB}"/>
              </a:ext>
            </a:extLst>
          </p:cNvPr>
          <p:cNvSpPr>
            <a:spLocks noGrp="1"/>
          </p:cNvSpPr>
          <p:nvPr>
            <p:ph type="title"/>
          </p:nvPr>
        </p:nvSpPr>
        <p:spPr/>
        <p:txBody>
          <a:bodyPr/>
          <a:lstStyle/>
          <a:p>
            <a:r>
              <a:rPr lang="en-US" dirty="0"/>
              <a:t>Results Validation</a:t>
            </a:r>
          </a:p>
        </p:txBody>
      </p:sp>
      <p:pic>
        <p:nvPicPr>
          <p:cNvPr id="9" name="Content Placeholder 8">
            <a:extLst>
              <a:ext uri="{FF2B5EF4-FFF2-40B4-BE49-F238E27FC236}">
                <a16:creationId xmlns:a16="http://schemas.microsoft.com/office/drawing/2014/main" id="{41002232-2AC9-0F71-4EE1-F1EC5C5DD57D}"/>
              </a:ext>
            </a:extLst>
          </p:cNvPr>
          <p:cNvPicPr>
            <a:picLocks noGrp="1" noChangeAspect="1"/>
          </p:cNvPicPr>
          <p:nvPr>
            <p:ph idx="1"/>
          </p:nvPr>
        </p:nvPicPr>
        <p:blipFill>
          <a:blip r:embed="rId2"/>
          <a:stretch>
            <a:fillRect/>
          </a:stretch>
        </p:blipFill>
        <p:spPr>
          <a:xfrm>
            <a:off x="211185" y="1467168"/>
            <a:ext cx="11834653" cy="4374832"/>
          </a:xfrm>
        </p:spPr>
      </p:pic>
    </p:spTree>
    <p:extLst>
      <p:ext uri="{BB962C8B-B14F-4D97-AF65-F5344CB8AC3E}">
        <p14:creationId xmlns:p14="http://schemas.microsoft.com/office/powerpoint/2010/main" val="4258647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CB23AD-7D6D-C20C-FA09-A2378DCC7E2C}"/>
              </a:ext>
            </a:extLst>
          </p:cNvPr>
          <p:cNvPicPr>
            <a:picLocks noChangeAspect="1"/>
          </p:cNvPicPr>
          <p:nvPr/>
        </p:nvPicPr>
        <p:blipFill>
          <a:blip r:embed="rId3"/>
          <a:stretch>
            <a:fillRect/>
          </a:stretch>
        </p:blipFill>
        <p:spPr>
          <a:xfrm>
            <a:off x="721360" y="1481843"/>
            <a:ext cx="10414000" cy="4696083"/>
          </a:xfrm>
          <a:prstGeom prst="rect">
            <a:avLst/>
          </a:prstGeom>
        </p:spPr>
      </p:pic>
      <p:sp>
        <p:nvSpPr>
          <p:cNvPr id="2" name="Title 1"/>
          <p:cNvSpPr>
            <a:spLocks noGrp="1"/>
          </p:cNvSpPr>
          <p:nvPr>
            <p:ph type="title"/>
          </p:nvPr>
        </p:nvSpPr>
        <p:spPr/>
        <p:txBody>
          <a:bodyPr/>
          <a:lstStyle/>
          <a:p>
            <a:r>
              <a:rPr lang="en-US" dirty="0"/>
              <a:t>Protocol Summary</a:t>
            </a:r>
          </a:p>
        </p:txBody>
      </p:sp>
      <p:sp>
        <p:nvSpPr>
          <p:cNvPr id="5" name="Rounded Rectangle 4"/>
          <p:cNvSpPr/>
          <p:nvPr/>
        </p:nvSpPr>
        <p:spPr>
          <a:xfrm>
            <a:off x="629264" y="3698240"/>
            <a:ext cx="1793301" cy="2479686"/>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592320" y="1539852"/>
            <a:ext cx="2540000" cy="301671"/>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8" name="Picture 7">
            <a:extLst>
              <a:ext uri="{FF2B5EF4-FFF2-40B4-BE49-F238E27FC236}">
                <a16:creationId xmlns:a16="http://schemas.microsoft.com/office/drawing/2014/main" id="{34FB9CCC-B411-0536-6037-EC3928B47AC8}"/>
              </a:ext>
            </a:extLst>
          </p:cNvPr>
          <p:cNvPicPr>
            <a:picLocks noChangeAspect="1"/>
          </p:cNvPicPr>
          <p:nvPr/>
        </p:nvPicPr>
        <p:blipFill>
          <a:blip r:embed="rId4"/>
          <a:stretch>
            <a:fillRect/>
          </a:stretch>
        </p:blipFill>
        <p:spPr>
          <a:xfrm>
            <a:off x="3197115" y="3296431"/>
            <a:ext cx="2731245" cy="475529"/>
          </a:xfrm>
          <a:prstGeom prst="rect">
            <a:avLst/>
          </a:prstGeom>
        </p:spPr>
      </p:pic>
    </p:spTree>
    <p:extLst>
      <p:ext uri="{BB962C8B-B14F-4D97-AF65-F5344CB8AC3E}">
        <p14:creationId xmlns:p14="http://schemas.microsoft.com/office/powerpoint/2010/main" val="46316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C3A35-FCC9-3D49-A30F-8BF30C732DAD}"/>
              </a:ext>
            </a:extLst>
          </p:cNvPr>
          <p:cNvSpPr>
            <a:spLocks noGrp="1"/>
          </p:cNvSpPr>
          <p:nvPr>
            <p:ph type="title"/>
          </p:nvPr>
        </p:nvSpPr>
        <p:spPr>
          <a:xfrm>
            <a:off x="838200" y="336166"/>
            <a:ext cx="10515600" cy="1325563"/>
          </a:xfrm>
        </p:spPr>
        <p:txBody>
          <a:bodyPr/>
          <a:lstStyle/>
          <a:p>
            <a:r>
              <a:rPr lang="en-US" dirty="0"/>
              <a:t>Edit Mode/Saving</a:t>
            </a:r>
          </a:p>
        </p:txBody>
      </p:sp>
      <p:pic>
        <p:nvPicPr>
          <p:cNvPr id="5" name="Content Placeholder 4">
            <a:extLst>
              <a:ext uri="{FF2B5EF4-FFF2-40B4-BE49-F238E27FC236}">
                <a16:creationId xmlns:a16="http://schemas.microsoft.com/office/drawing/2014/main" id="{751EF019-9BCF-6F38-CED2-25EBACC8D093}"/>
              </a:ext>
            </a:extLst>
          </p:cNvPr>
          <p:cNvPicPr>
            <a:picLocks noGrp="1" noChangeAspect="1"/>
          </p:cNvPicPr>
          <p:nvPr>
            <p:ph idx="1"/>
          </p:nvPr>
        </p:nvPicPr>
        <p:blipFill rotWithShape="1">
          <a:blip r:embed="rId2"/>
          <a:srcRect r="45079"/>
          <a:stretch/>
        </p:blipFill>
        <p:spPr>
          <a:xfrm>
            <a:off x="675106" y="1690688"/>
            <a:ext cx="5644414" cy="1866282"/>
          </a:xfrm>
        </p:spPr>
      </p:pic>
      <p:pic>
        <p:nvPicPr>
          <p:cNvPr id="7" name="Picture 6">
            <a:extLst>
              <a:ext uri="{FF2B5EF4-FFF2-40B4-BE49-F238E27FC236}">
                <a16:creationId xmlns:a16="http://schemas.microsoft.com/office/drawing/2014/main" id="{FA9A305C-70FE-60ED-2A14-C74EDBFEF0B6}"/>
              </a:ext>
            </a:extLst>
          </p:cNvPr>
          <p:cNvPicPr>
            <a:picLocks noChangeAspect="1"/>
          </p:cNvPicPr>
          <p:nvPr/>
        </p:nvPicPr>
        <p:blipFill rotWithShape="1">
          <a:blip r:embed="rId3"/>
          <a:srcRect r="45187"/>
          <a:stretch/>
        </p:blipFill>
        <p:spPr>
          <a:xfrm>
            <a:off x="635533" y="4056380"/>
            <a:ext cx="5785587" cy="1895740"/>
          </a:xfrm>
          <a:prstGeom prst="rect">
            <a:avLst/>
          </a:prstGeom>
        </p:spPr>
      </p:pic>
      <p:sp>
        <p:nvSpPr>
          <p:cNvPr id="9" name="Rectangle: Rounded Corners 8">
            <a:extLst>
              <a:ext uri="{FF2B5EF4-FFF2-40B4-BE49-F238E27FC236}">
                <a16:creationId xmlns:a16="http://schemas.microsoft.com/office/drawing/2014/main" id="{EA8AB4C2-3478-9044-1A3A-8C6E7FADB309}"/>
              </a:ext>
            </a:extLst>
          </p:cNvPr>
          <p:cNvSpPr/>
          <p:nvPr/>
        </p:nvSpPr>
        <p:spPr>
          <a:xfrm>
            <a:off x="675106" y="2540000"/>
            <a:ext cx="2545614" cy="589280"/>
          </a:xfrm>
          <a:prstGeom prst="round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FAE90DC-74CA-5BE1-ADD7-EAE004DA6661}"/>
              </a:ext>
            </a:extLst>
          </p:cNvPr>
          <p:cNvSpPr/>
          <p:nvPr/>
        </p:nvSpPr>
        <p:spPr>
          <a:xfrm>
            <a:off x="635533" y="4882533"/>
            <a:ext cx="2585187" cy="593707"/>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318F5D1-6E2E-4283-0D00-5CB4700C57E5}"/>
              </a:ext>
            </a:extLst>
          </p:cNvPr>
          <p:cNvPicPr>
            <a:picLocks noChangeAspect="1"/>
          </p:cNvPicPr>
          <p:nvPr/>
        </p:nvPicPr>
        <p:blipFill>
          <a:blip r:embed="rId4"/>
          <a:stretch>
            <a:fillRect/>
          </a:stretch>
        </p:blipFill>
        <p:spPr>
          <a:xfrm>
            <a:off x="7198894" y="2371577"/>
            <a:ext cx="3896269" cy="2114845"/>
          </a:xfrm>
          <a:prstGeom prst="rect">
            <a:avLst/>
          </a:prstGeom>
        </p:spPr>
      </p:pic>
    </p:spTree>
    <p:extLst>
      <p:ext uri="{BB962C8B-B14F-4D97-AF65-F5344CB8AC3E}">
        <p14:creationId xmlns:p14="http://schemas.microsoft.com/office/powerpoint/2010/main" val="4017219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39D1F-C845-5DBF-60EC-3CB67F285986}"/>
              </a:ext>
            </a:extLst>
          </p:cNvPr>
          <p:cNvSpPr>
            <a:spLocks noGrp="1"/>
          </p:cNvSpPr>
          <p:nvPr>
            <p:ph type="title"/>
          </p:nvPr>
        </p:nvSpPr>
        <p:spPr/>
        <p:txBody>
          <a:bodyPr/>
          <a:lstStyle/>
          <a:p>
            <a:r>
              <a:rPr lang="en-US" dirty="0"/>
              <a:t>Organization’s Unique Protocol</a:t>
            </a:r>
          </a:p>
        </p:txBody>
      </p:sp>
      <p:pic>
        <p:nvPicPr>
          <p:cNvPr id="5" name="Content Placeholder 4">
            <a:extLst>
              <a:ext uri="{FF2B5EF4-FFF2-40B4-BE49-F238E27FC236}">
                <a16:creationId xmlns:a16="http://schemas.microsoft.com/office/drawing/2014/main" id="{3CBD2470-60ED-CDFB-E602-3B2863379448}"/>
              </a:ext>
            </a:extLst>
          </p:cNvPr>
          <p:cNvPicPr>
            <a:picLocks noGrp="1" noChangeAspect="1"/>
          </p:cNvPicPr>
          <p:nvPr>
            <p:ph idx="1"/>
          </p:nvPr>
        </p:nvPicPr>
        <p:blipFill>
          <a:blip r:embed="rId2"/>
          <a:stretch>
            <a:fillRect/>
          </a:stretch>
        </p:blipFill>
        <p:spPr>
          <a:xfrm>
            <a:off x="4188938" y="1690688"/>
            <a:ext cx="7512364" cy="4351338"/>
          </a:xfrm>
        </p:spPr>
      </p:pic>
      <p:sp>
        <p:nvSpPr>
          <p:cNvPr id="6" name="TextBox 5">
            <a:extLst>
              <a:ext uri="{FF2B5EF4-FFF2-40B4-BE49-F238E27FC236}">
                <a16:creationId xmlns:a16="http://schemas.microsoft.com/office/drawing/2014/main" id="{9ED1CC14-B371-B408-5960-94C1081199B5}"/>
              </a:ext>
            </a:extLst>
          </p:cNvPr>
          <p:cNvSpPr txBox="1"/>
          <p:nvPr/>
        </p:nvSpPr>
        <p:spPr>
          <a:xfrm>
            <a:off x="629921" y="1899920"/>
            <a:ext cx="3230880" cy="3416320"/>
          </a:xfrm>
          <a:prstGeom prst="rect">
            <a:avLst/>
          </a:prstGeom>
          <a:noFill/>
        </p:spPr>
        <p:txBody>
          <a:bodyPr wrap="square" rtlCol="0">
            <a:spAutoFit/>
          </a:bodyPr>
          <a:lstStyle/>
          <a:p>
            <a:pPr marL="285750" indent="-285750">
              <a:buFont typeface="Arial" panose="020B0604020202020204" pitchFamily="34" charset="0"/>
              <a:buChar char="•"/>
            </a:pPr>
            <a:r>
              <a:rPr lang="en-US" dirty="0"/>
              <a:t>Enter UAB IRB Number: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IRB-300015234</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OSP number can be added in </a:t>
            </a:r>
          </a:p>
          <a:p>
            <a:pPr marL="284163" lvl="1"/>
            <a:r>
              <a:rPr lang="en-US" dirty="0"/>
              <a:t>Parentheses: </a:t>
            </a:r>
          </a:p>
          <a:p>
            <a:pPr marL="284163" lvl="1"/>
            <a:r>
              <a:rPr lang="en-US" dirty="0"/>
              <a:t>IRB-300015234 (000521354)</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Grant/Funding numbers do not go here.</a:t>
            </a:r>
          </a:p>
          <a:p>
            <a:endParaRPr lang="en-US" dirty="0"/>
          </a:p>
          <a:p>
            <a:endParaRPr lang="en-US" dirty="0"/>
          </a:p>
        </p:txBody>
      </p:sp>
    </p:spTree>
    <p:extLst>
      <p:ext uri="{BB962C8B-B14F-4D97-AF65-F5344CB8AC3E}">
        <p14:creationId xmlns:p14="http://schemas.microsoft.com/office/powerpoint/2010/main" val="3672181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1FFE0-571A-8EAE-474B-C263FB4D6C7C}"/>
              </a:ext>
            </a:extLst>
          </p:cNvPr>
          <p:cNvSpPr>
            <a:spLocks noGrp="1"/>
          </p:cNvSpPr>
          <p:nvPr>
            <p:ph type="title"/>
          </p:nvPr>
        </p:nvSpPr>
        <p:spPr/>
        <p:txBody>
          <a:bodyPr/>
          <a:lstStyle/>
          <a:p>
            <a:r>
              <a:rPr lang="en-US" dirty="0"/>
              <a:t>Secondary ID</a:t>
            </a:r>
          </a:p>
        </p:txBody>
      </p:sp>
      <p:pic>
        <p:nvPicPr>
          <p:cNvPr id="5" name="Content Placeholder 4">
            <a:extLst>
              <a:ext uri="{FF2B5EF4-FFF2-40B4-BE49-F238E27FC236}">
                <a16:creationId xmlns:a16="http://schemas.microsoft.com/office/drawing/2014/main" id="{6D794E02-744B-6715-40BB-0C343F66766A}"/>
              </a:ext>
            </a:extLst>
          </p:cNvPr>
          <p:cNvPicPr>
            <a:picLocks noGrp="1" noChangeAspect="1"/>
          </p:cNvPicPr>
          <p:nvPr>
            <p:ph idx="1"/>
          </p:nvPr>
        </p:nvPicPr>
        <p:blipFill>
          <a:blip r:embed="rId2"/>
          <a:stretch>
            <a:fillRect/>
          </a:stretch>
        </p:blipFill>
        <p:spPr>
          <a:xfrm>
            <a:off x="1081424" y="1690688"/>
            <a:ext cx="6391872" cy="4351338"/>
          </a:xfrm>
        </p:spPr>
      </p:pic>
      <p:sp>
        <p:nvSpPr>
          <p:cNvPr id="6" name="TextBox 5">
            <a:extLst>
              <a:ext uri="{FF2B5EF4-FFF2-40B4-BE49-F238E27FC236}">
                <a16:creationId xmlns:a16="http://schemas.microsoft.com/office/drawing/2014/main" id="{6320F8F6-67C4-EF01-7F57-ADD3FCEA8BA9}"/>
              </a:ext>
            </a:extLst>
          </p:cNvPr>
          <p:cNvSpPr txBox="1"/>
          <p:nvPr/>
        </p:nvSpPr>
        <p:spPr>
          <a:xfrm>
            <a:off x="7716520" y="1240712"/>
            <a:ext cx="3953166" cy="4801314"/>
          </a:xfrm>
          <a:prstGeom prst="rect">
            <a:avLst/>
          </a:prstGeom>
          <a:noFill/>
        </p:spPr>
        <p:txBody>
          <a:bodyPr wrap="square" rtlCol="0">
            <a:spAutoFit/>
          </a:bodyPr>
          <a:lstStyle/>
          <a:p>
            <a:pPr marL="285750" indent="-285750">
              <a:buFont typeface="Arial" panose="020B0604020202020204" pitchFamily="34" charset="0"/>
              <a:buChar char="•"/>
            </a:pPr>
            <a:r>
              <a:rPr lang="en-US" dirty="0"/>
              <a:t>Required field for all funded studies</a:t>
            </a:r>
          </a:p>
          <a:p>
            <a:endParaRPr lang="en-US" dirty="0"/>
          </a:p>
          <a:p>
            <a:pPr marL="285750" indent="-285750">
              <a:buFont typeface="Arial" panose="020B0604020202020204" pitchFamily="34" charset="0"/>
              <a:buChar char="•"/>
            </a:pPr>
            <a:r>
              <a:rPr lang="en-US" dirty="0"/>
              <a:t>Secondary ID = Funding Source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Grant/Funding Information: </a:t>
            </a:r>
            <a:r>
              <a:rPr lang="en-US" b="0" i="0" dirty="0">
                <a:effectLst/>
              </a:rPr>
              <a:t>1R21AR083566-01A1</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funded by UAB enter UAB as “Other”.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Only leave blank if there is no funding.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you use the grant number to refer to the study change your customizable columns to show Secondary IDs.</a:t>
            </a:r>
          </a:p>
        </p:txBody>
      </p:sp>
    </p:spTree>
    <p:extLst>
      <p:ext uri="{BB962C8B-B14F-4D97-AF65-F5344CB8AC3E}">
        <p14:creationId xmlns:p14="http://schemas.microsoft.com/office/powerpoint/2010/main" val="3385589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FD6A-AECD-D71C-9B23-EC9DB90802AB}"/>
              </a:ext>
            </a:extLst>
          </p:cNvPr>
          <p:cNvSpPr>
            <a:spLocks noGrp="1"/>
          </p:cNvSpPr>
          <p:nvPr>
            <p:ph type="title"/>
          </p:nvPr>
        </p:nvSpPr>
        <p:spPr/>
        <p:txBody>
          <a:bodyPr/>
          <a:lstStyle/>
          <a:p>
            <a:r>
              <a:rPr lang="en-US" dirty="0"/>
              <a:t>Study Start Date</a:t>
            </a:r>
          </a:p>
        </p:txBody>
      </p:sp>
      <p:pic>
        <p:nvPicPr>
          <p:cNvPr id="11" name="Content Placeholder 10">
            <a:extLst>
              <a:ext uri="{FF2B5EF4-FFF2-40B4-BE49-F238E27FC236}">
                <a16:creationId xmlns:a16="http://schemas.microsoft.com/office/drawing/2014/main" id="{A123CFE8-815B-B4E0-9558-C800AD8912A5}"/>
              </a:ext>
            </a:extLst>
          </p:cNvPr>
          <p:cNvPicPr>
            <a:picLocks noGrp="1" noChangeAspect="1"/>
          </p:cNvPicPr>
          <p:nvPr>
            <p:ph idx="1"/>
          </p:nvPr>
        </p:nvPicPr>
        <p:blipFill>
          <a:blip r:embed="rId2"/>
          <a:stretch>
            <a:fillRect/>
          </a:stretch>
        </p:blipFill>
        <p:spPr>
          <a:xfrm>
            <a:off x="1632914" y="2138896"/>
            <a:ext cx="8926171" cy="3724795"/>
          </a:xfrm>
        </p:spPr>
      </p:pic>
    </p:spTree>
    <p:extLst>
      <p:ext uri="{BB962C8B-B14F-4D97-AF65-F5344CB8AC3E}">
        <p14:creationId xmlns:p14="http://schemas.microsoft.com/office/powerpoint/2010/main" val="3599037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2ADBC-0D33-451F-5756-3D0D4CFB55BB}"/>
              </a:ext>
            </a:extLst>
          </p:cNvPr>
          <p:cNvSpPr>
            <a:spLocks noGrp="1"/>
          </p:cNvSpPr>
          <p:nvPr>
            <p:ph type="title"/>
          </p:nvPr>
        </p:nvSpPr>
        <p:spPr/>
        <p:txBody>
          <a:bodyPr/>
          <a:lstStyle/>
          <a:p>
            <a:r>
              <a:rPr lang="en-US" dirty="0"/>
              <a:t>Primary Completion Date</a:t>
            </a:r>
          </a:p>
        </p:txBody>
      </p:sp>
      <p:pic>
        <p:nvPicPr>
          <p:cNvPr id="5" name="Content Placeholder 4">
            <a:extLst>
              <a:ext uri="{FF2B5EF4-FFF2-40B4-BE49-F238E27FC236}">
                <a16:creationId xmlns:a16="http://schemas.microsoft.com/office/drawing/2014/main" id="{862BC098-844A-022B-8F34-95E56FCD36B9}"/>
              </a:ext>
            </a:extLst>
          </p:cNvPr>
          <p:cNvPicPr>
            <a:picLocks noGrp="1" noChangeAspect="1"/>
          </p:cNvPicPr>
          <p:nvPr>
            <p:ph idx="1"/>
          </p:nvPr>
        </p:nvPicPr>
        <p:blipFill>
          <a:blip r:embed="rId2"/>
          <a:stretch>
            <a:fillRect/>
          </a:stretch>
        </p:blipFill>
        <p:spPr>
          <a:xfrm>
            <a:off x="4064000" y="1473200"/>
            <a:ext cx="7040880" cy="4423833"/>
          </a:xfrm>
        </p:spPr>
      </p:pic>
      <p:sp>
        <p:nvSpPr>
          <p:cNvPr id="6" name="TextBox 5">
            <a:extLst>
              <a:ext uri="{FF2B5EF4-FFF2-40B4-BE49-F238E27FC236}">
                <a16:creationId xmlns:a16="http://schemas.microsoft.com/office/drawing/2014/main" id="{CC47B8A8-0729-8F69-0D2C-DC375E9A16B3}"/>
              </a:ext>
            </a:extLst>
          </p:cNvPr>
          <p:cNvSpPr txBox="1"/>
          <p:nvPr/>
        </p:nvSpPr>
        <p:spPr>
          <a:xfrm>
            <a:off x="955040" y="1582340"/>
            <a:ext cx="261620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When do you plan to have your primary outcomes completed?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must match your grant.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cannot be pushed out for convenience.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NIH is monitoring when results are due closely. </a:t>
            </a:r>
          </a:p>
        </p:txBody>
      </p:sp>
    </p:spTree>
    <p:extLst>
      <p:ext uri="{BB962C8B-B14F-4D97-AF65-F5344CB8AC3E}">
        <p14:creationId xmlns:p14="http://schemas.microsoft.com/office/powerpoint/2010/main" val="222270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6A3426D8-6274-7072-437B-57356FBE6CF1}"/>
              </a:ext>
            </a:extLst>
          </p:cNvPr>
          <p:cNvPicPr>
            <a:picLocks noGrp="1" noChangeAspect="1"/>
          </p:cNvPicPr>
          <p:nvPr>
            <p:ph idx="1"/>
          </p:nvPr>
        </p:nvPicPr>
        <p:blipFill rotWithShape="1">
          <a:blip r:embed="rId2"/>
          <a:srcRect t="1495" b="1495"/>
          <a:stretch/>
        </p:blipFill>
        <p:spPr>
          <a:xfrm>
            <a:off x="3454400" y="223520"/>
            <a:ext cx="8522659" cy="5887250"/>
          </a:xfrm>
          <a:prstGeom prst="rect">
            <a:avLst/>
          </a:prstGeom>
        </p:spPr>
      </p:pic>
      <p:pic>
        <p:nvPicPr>
          <p:cNvPr id="16" name="Picture 15">
            <a:extLst>
              <a:ext uri="{FF2B5EF4-FFF2-40B4-BE49-F238E27FC236}">
                <a16:creationId xmlns:a16="http://schemas.microsoft.com/office/drawing/2014/main" id="{01C15830-0ED1-4FB2-6081-98F9CDE37BF1}"/>
              </a:ext>
            </a:extLst>
          </p:cNvPr>
          <p:cNvPicPr>
            <a:picLocks noChangeAspect="1"/>
          </p:cNvPicPr>
          <p:nvPr/>
        </p:nvPicPr>
        <p:blipFill rotWithShape="1">
          <a:blip r:embed="rId3"/>
          <a:srcRect/>
          <a:stretch/>
        </p:blipFill>
        <p:spPr>
          <a:xfrm>
            <a:off x="214941" y="223520"/>
            <a:ext cx="3239459" cy="5887250"/>
          </a:xfrm>
          <a:prstGeom prst="rect">
            <a:avLst/>
          </a:prstGeom>
        </p:spPr>
      </p:pic>
    </p:spTree>
    <p:extLst>
      <p:ext uri="{BB962C8B-B14F-4D97-AF65-F5344CB8AC3E}">
        <p14:creationId xmlns:p14="http://schemas.microsoft.com/office/powerpoint/2010/main" val="2779041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BFBAD-2674-E509-7F7D-C9412816D535}"/>
              </a:ext>
            </a:extLst>
          </p:cNvPr>
          <p:cNvSpPr>
            <a:spLocks noGrp="1"/>
          </p:cNvSpPr>
          <p:nvPr>
            <p:ph type="title"/>
          </p:nvPr>
        </p:nvSpPr>
        <p:spPr/>
        <p:txBody>
          <a:bodyPr/>
          <a:lstStyle/>
          <a:p>
            <a:r>
              <a:rPr lang="en-US" dirty="0"/>
              <a:t>Study Completion Date</a:t>
            </a:r>
          </a:p>
        </p:txBody>
      </p:sp>
      <p:pic>
        <p:nvPicPr>
          <p:cNvPr id="5" name="Content Placeholder 4">
            <a:extLst>
              <a:ext uri="{FF2B5EF4-FFF2-40B4-BE49-F238E27FC236}">
                <a16:creationId xmlns:a16="http://schemas.microsoft.com/office/drawing/2014/main" id="{9739AA1A-C876-EF64-762E-A87550A589D8}"/>
              </a:ext>
            </a:extLst>
          </p:cNvPr>
          <p:cNvPicPr>
            <a:picLocks noGrp="1" noChangeAspect="1"/>
          </p:cNvPicPr>
          <p:nvPr>
            <p:ph idx="1"/>
          </p:nvPr>
        </p:nvPicPr>
        <p:blipFill>
          <a:blip r:embed="rId2"/>
          <a:stretch>
            <a:fillRect/>
          </a:stretch>
        </p:blipFill>
        <p:spPr>
          <a:xfrm>
            <a:off x="4277151" y="1595120"/>
            <a:ext cx="7076649" cy="4351338"/>
          </a:xfrm>
        </p:spPr>
      </p:pic>
      <p:sp>
        <p:nvSpPr>
          <p:cNvPr id="6" name="TextBox 5">
            <a:extLst>
              <a:ext uri="{FF2B5EF4-FFF2-40B4-BE49-F238E27FC236}">
                <a16:creationId xmlns:a16="http://schemas.microsoft.com/office/drawing/2014/main" id="{50598B46-C43A-8307-A1A8-523F7C5FB06E}"/>
              </a:ext>
            </a:extLst>
          </p:cNvPr>
          <p:cNvSpPr txBox="1"/>
          <p:nvPr/>
        </p:nvSpPr>
        <p:spPr>
          <a:xfrm>
            <a:off x="985520" y="1595120"/>
            <a:ext cx="2966720" cy="3416320"/>
          </a:xfrm>
          <a:prstGeom prst="rect">
            <a:avLst/>
          </a:prstGeom>
          <a:noFill/>
        </p:spPr>
        <p:txBody>
          <a:bodyPr wrap="square" rtlCol="0">
            <a:spAutoFit/>
          </a:bodyPr>
          <a:lstStyle/>
          <a:p>
            <a:pPr marL="285750" indent="-285750">
              <a:buFont typeface="Arial" panose="020B0604020202020204" pitchFamily="34" charset="0"/>
              <a:buChar char="•"/>
            </a:pPr>
            <a:r>
              <a:rPr lang="en-US" dirty="0"/>
              <a:t>When </a:t>
            </a:r>
            <a:r>
              <a:rPr lang="en-US" dirty="0" smtClean="0"/>
              <a:t>do you </a:t>
            </a:r>
            <a:r>
              <a:rPr lang="en-US" dirty="0"/>
              <a:t>plan to have your secondary outcomes completed?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must match your grant.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cannot be pushed out for convenience.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NIH is monitoring results submissions closely.</a:t>
            </a:r>
          </a:p>
        </p:txBody>
      </p:sp>
    </p:spTree>
    <p:extLst>
      <p:ext uri="{BB962C8B-B14F-4D97-AF65-F5344CB8AC3E}">
        <p14:creationId xmlns:p14="http://schemas.microsoft.com/office/powerpoint/2010/main" val="1111515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246EC-C904-E35C-EBC1-8FC568B9A085}"/>
              </a:ext>
            </a:extLst>
          </p:cNvPr>
          <p:cNvSpPr>
            <a:spLocks noGrp="1"/>
          </p:cNvSpPr>
          <p:nvPr>
            <p:ph type="title"/>
          </p:nvPr>
        </p:nvSpPr>
        <p:spPr/>
        <p:txBody>
          <a:bodyPr/>
          <a:lstStyle/>
          <a:p>
            <a:r>
              <a:rPr lang="en-US" dirty="0"/>
              <a:t>Investigator Information</a:t>
            </a:r>
          </a:p>
        </p:txBody>
      </p:sp>
      <p:pic>
        <p:nvPicPr>
          <p:cNvPr id="5" name="Content Placeholder 4">
            <a:extLst>
              <a:ext uri="{FF2B5EF4-FFF2-40B4-BE49-F238E27FC236}">
                <a16:creationId xmlns:a16="http://schemas.microsoft.com/office/drawing/2014/main" id="{14B8470D-A71E-A0DC-33A7-83D8110B5D1B}"/>
              </a:ext>
            </a:extLst>
          </p:cNvPr>
          <p:cNvPicPr>
            <a:picLocks noGrp="1" noChangeAspect="1"/>
          </p:cNvPicPr>
          <p:nvPr>
            <p:ph idx="1"/>
          </p:nvPr>
        </p:nvPicPr>
        <p:blipFill>
          <a:blip r:embed="rId2"/>
          <a:stretch>
            <a:fillRect/>
          </a:stretch>
        </p:blipFill>
        <p:spPr>
          <a:xfrm>
            <a:off x="989207" y="1690688"/>
            <a:ext cx="6210546" cy="4351338"/>
          </a:xfrm>
        </p:spPr>
      </p:pic>
      <p:sp>
        <p:nvSpPr>
          <p:cNvPr id="6" name="TextBox 5">
            <a:extLst>
              <a:ext uri="{FF2B5EF4-FFF2-40B4-BE49-F238E27FC236}">
                <a16:creationId xmlns:a16="http://schemas.microsoft.com/office/drawing/2014/main" id="{E2AEDE7F-BD16-9E64-21E7-ED59C0B43366}"/>
              </a:ext>
            </a:extLst>
          </p:cNvPr>
          <p:cNvSpPr txBox="1"/>
          <p:nvPr/>
        </p:nvSpPr>
        <p:spPr>
          <a:xfrm>
            <a:off x="7863840" y="1838960"/>
            <a:ext cx="359664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Only Sponsor entering records will select the “Sponsor” option.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UAB PIs should always choose Principal Investigator.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PIs cannot ‘approve’ or ‘release’ the record for review until entered as Responsible </a:t>
            </a:r>
            <a:r>
              <a:rPr lang="en-US" dirty="0" smtClean="0"/>
              <a:t>Party.</a:t>
            </a:r>
            <a:endParaRPr lang="en-US" dirty="0"/>
          </a:p>
        </p:txBody>
      </p:sp>
    </p:spTree>
    <p:extLst>
      <p:ext uri="{BB962C8B-B14F-4D97-AF65-F5344CB8AC3E}">
        <p14:creationId xmlns:p14="http://schemas.microsoft.com/office/powerpoint/2010/main" val="2029982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21DC3-D5AB-72F7-7A26-ACF10684E248}"/>
              </a:ext>
            </a:extLst>
          </p:cNvPr>
          <p:cNvSpPr>
            <a:spLocks noGrp="1"/>
          </p:cNvSpPr>
          <p:nvPr>
            <p:ph type="title"/>
          </p:nvPr>
        </p:nvSpPr>
        <p:spPr/>
        <p:txBody>
          <a:bodyPr/>
          <a:lstStyle/>
          <a:p>
            <a:r>
              <a:rPr lang="en-US" dirty="0"/>
              <a:t>Collaborators</a:t>
            </a:r>
          </a:p>
        </p:txBody>
      </p:sp>
      <p:pic>
        <p:nvPicPr>
          <p:cNvPr id="11" name="Content Placeholder 10">
            <a:extLst>
              <a:ext uri="{FF2B5EF4-FFF2-40B4-BE49-F238E27FC236}">
                <a16:creationId xmlns:a16="http://schemas.microsoft.com/office/drawing/2014/main" id="{BE8546DD-F79C-8DF7-3323-92CBD58DB020}"/>
              </a:ext>
            </a:extLst>
          </p:cNvPr>
          <p:cNvPicPr>
            <a:picLocks noGrp="1" noChangeAspect="1"/>
          </p:cNvPicPr>
          <p:nvPr>
            <p:ph idx="1"/>
          </p:nvPr>
        </p:nvPicPr>
        <p:blipFill>
          <a:blip r:embed="rId2"/>
          <a:stretch>
            <a:fillRect/>
          </a:stretch>
        </p:blipFill>
        <p:spPr>
          <a:xfrm>
            <a:off x="3893603" y="1690688"/>
            <a:ext cx="7310553" cy="4351338"/>
          </a:xfrm>
        </p:spPr>
      </p:pic>
      <p:sp>
        <p:nvSpPr>
          <p:cNvPr id="12" name="TextBox 11">
            <a:extLst>
              <a:ext uri="{FF2B5EF4-FFF2-40B4-BE49-F238E27FC236}">
                <a16:creationId xmlns:a16="http://schemas.microsoft.com/office/drawing/2014/main" id="{93F77B3D-6A44-EBE4-C143-CEAA175135B6}"/>
              </a:ext>
            </a:extLst>
          </p:cNvPr>
          <p:cNvSpPr txBox="1"/>
          <p:nvPr/>
        </p:nvSpPr>
        <p:spPr>
          <a:xfrm>
            <a:off x="838200" y="1700848"/>
            <a:ext cx="2802782"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Organizations </a:t>
            </a:r>
            <a:r>
              <a:rPr lang="en-US" dirty="0"/>
              <a:t>only in this section.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Study personnel are entered in the Contacts and Locations section.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Not all collaborating organizations are pre-programmed in the drop- down box.</a:t>
            </a:r>
          </a:p>
        </p:txBody>
      </p:sp>
    </p:spTree>
    <p:extLst>
      <p:ext uri="{BB962C8B-B14F-4D97-AF65-F5344CB8AC3E}">
        <p14:creationId xmlns:p14="http://schemas.microsoft.com/office/powerpoint/2010/main" val="1525123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BAF8A-F2DA-4120-2B8C-02E48343A381}"/>
              </a:ext>
            </a:extLst>
          </p:cNvPr>
          <p:cNvSpPr>
            <a:spLocks noGrp="1"/>
          </p:cNvSpPr>
          <p:nvPr>
            <p:ph type="title"/>
          </p:nvPr>
        </p:nvSpPr>
        <p:spPr/>
        <p:txBody>
          <a:bodyPr/>
          <a:lstStyle/>
          <a:p>
            <a:r>
              <a:rPr lang="en-US" dirty="0"/>
              <a:t>Human Subjects </a:t>
            </a:r>
            <a:br>
              <a:rPr lang="en-US" dirty="0"/>
            </a:br>
            <a:r>
              <a:rPr lang="en-US" dirty="0"/>
              <a:t>Protection Review</a:t>
            </a:r>
          </a:p>
        </p:txBody>
      </p:sp>
      <p:pic>
        <p:nvPicPr>
          <p:cNvPr id="5" name="Content Placeholder 4">
            <a:extLst>
              <a:ext uri="{FF2B5EF4-FFF2-40B4-BE49-F238E27FC236}">
                <a16:creationId xmlns:a16="http://schemas.microsoft.com/office/drawing/2014/main" id="{82C2F4F0-1BCB-29A7-ADF0-4E5E0BCDEF56}"/>
              </a:ext>
            </a:extLst>
          </p:cNvPr>
          <p:cNvPicPr>
            <a:picLocks noGrp="1" noChangeAspect="1"/>
          </p:cNvPicPr>
          <p:nvPr>
            <p:ph idx="1"/>
          </p:nvPr>
        </p:nvPicPr>
        <p:blipFill>
          <a:blip r:embed="rId2"/>
          <a:stretch>
            <a:fillRect/>
          </a:stretch>
        </p:blipFill>
        <p:spPr>
          <a:xfrm>
            <a:off x="350520" y="1761808"/>
            <a:ext cx="5545591" cy="4351338"/>
          </a:xfrm>
        </p:spPr>
      </p:pic>
      <p:pic>
        <p:nvPicPr>
          <p:cNvPr id="7" name="Picture 6">
            <a:extLst>
              <a:ext uri="{FF2B5EF4-FFF2-40B4-BE49-F238E27FC236}">
                <a16:creationId xmlns:a16="http://schemas.microsoft.com/office/drawing/2014/main" id="{47DE809A-593F-188C-B874-3209D995F595}"/>
              </a:ext>
            </a:extLst>
          </p:cNvPr>
          <p:cNvPicPr>
            <a:picLocks noChangeAspect="1"/>
          </p:cNvPicPr>
          <p:nvPr/>
        </p:nvPicPr>
        <p:blipFill>
          <a:blip r:embed="rId3"/>
          <a:stretch>
            <a:fillRect/>
          </a:stretch>
        </p:blipFill>
        <p:spPr>
          <a:xfrm>
            <a:off x="6096000" y="857361"/>
            <a:ext cx="5730737" cy="5143277"/>
          </a:xfrm>
          <a:prstGeom prst="rect">
            <a:avLst/>
          </a:prstGeom>
        </p:spPr>
      </p:pic>
    </p:spTree>
    <p:extLst>
      <p:ext uri="{BB962C8B-B14F-4D97-AF65-F5344CB8AC3E}">
        <p14:creationId xmlns:p14="http://schemas.microsoft.com/office/powerpoint/2010/main" val="390244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8604B-96BD-7E86-EECC-3FD5D17661E5}"/>
              </a:ext>
            </a:extLst>
          </p:cNvPr>
          <p:cNvSpPr>
            <a:spLocks noGrp="1"/>
          </p:cNvSpPr>
          <p:nvPr>
            <p:ph type="title"/>
          </p:nvPr>
        </p:nvSpPr>
        <p:spPr/>
        <p:txBody>
          <a:bodyPr/>
          <a:lstStyle/>
          <a:p>
            <a:r>
              <a:rPr lang="en-US" dirty="0"/>
              <a:t>Eligibility</a:t>
            </a:r>
          </a:p>
        </p:txBody>
      </p:sp>
      <p:pic>
        <p:nvPicPr>
          <p:cNvPr id="5" name="Content Placeholder 4">
            <a:extLst>
              <a:ext uri="{FF2B5EF4-FFF2-40B4-BE49-F238E27FC236}">
                <a16:creationId xmlns:a16="http://schemas.microsoft.com/office/drawing/2014/main" id="{78861D80-44F4-EFCD-A7C6-97BC27C88AF9}"/>
              </a:ext>
            </a:extLst>
          </p:cNvPr>
          <p:cNvPicPr>
            <a:picLocks noGrp="1" noChangeAspect="1"/>
          </p:cNvPicPr>
          <p:nvPr>
            <p:ph idx="1"/>
          </p:nvPr>
        </p:nvPicPr>
        <p:blipFill>
          <a:blip r:embed="rId2"/>
          <a:stretch>
            <a:fillRect/>
          </a:stretch>
        </p:blipFill>
        <p:spPr>
          <a:xfrm>
            <a:off x="487989" y="1690688"/>
            <a:ext cx="5100011" cy="4351338"/>
          </a:xfrm>
        </p:spPr>
      </p:pic>
      <p:pic>
        <p:nvPicPr>
          <p:cNvPr id="7" name="Picture 6">
            <a:extLst>
              <a:ext uri="{FF2B5EF4-FFF2-40B4-BE49-F238E27FC236}">
                <a16:creationId xmlns:a16="http://schemas.microsoft.com/office/drawing/2014/main" id="{E6BE6F79-E442-6FD3-16E3-7712877F6EC1}"/>
              </a:ext>
            </a:extLst>
          </p:cNvPr>
          <p:cNvPicPr>
            <a:picLocks noChangeAspect="1"/>
          </p:cNvPicPr>
          <p:nvPr/>
        </p:nvPicPr>
        <p:blipFill>
          <a:blip r:embed="rId3"/>
          <a:stretch>
            <a:fillRect/>
          </a:stretch>
        </p:blipFill>
        <p:spPr>
          <a:xfrm>
            <a:off x="5770880" y="1710921"/>
            <a:ext cx="6134088" cy="4331105"/>
          </a:xfrm>
          <a:prstGeom prst="rect">
            <a:avLst/>
          </a:prstGeom>
        </p:spPr>
      </p:pic>
      <p:sp>
        <p:nvSpPr>
          <p:cNvPr id="10" name="Star: 5 Points 9">
            <a:extLst>
              <a:ext uri="{FF2B5EF4-FFF2-40B4-BE49-F238E27FC236}">
                <a16:creationId xmlns:a16="http://schemas.microsoft.com/office/drawing/2014/main" id="{0DB3ADE5-914C-C272-A96E-A78AEA39FDF4}"/>
              </a:ext>
            </a:extLst>
          </p:cNvPr>
          <p:cNvSpPr/>
          <p:nvPr/>
        </p:nvSpPr>
        <p:spPr>
          <a:xfrm>
            <a:off x="3159760" y="1710921"/>
            <a:ext cx="264160" cy="260119"/>
          </a:xfrm>
          <a:prstGeom prst="star5">
            <a:avLst/>
          </a:prstGeom>
          <a:ln>
            <a:solidFill>
              <a:schemeClr val="accent4"/>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91DA0A9-B369-E9B8-90CA-CEED5EEECBA0}"/>
              </a:ext>
            </a:extLst>
          </p:cNvPr>
          <p:cNvSpPr txBox="1"/>
          <p:nvPr/>
        </p:nvSpPr>
        <p:spPr>
          <a:xfrm>
            <a:off x="4988560" y="815974"/>
            <a:ext cx="4460240" cy="369332"/>
          </a:xfrm>
          <a:prstGeom prst="rect">
            <a:avLst/>
          </a:prstGeom>
          <a:solidFill>
            <a:schemeClr val="accent4"/>
          </a:solidFill>
        </p:spPr>
        <p:txBody>
          <a:bodyPr wrap="square" rtlCol="0">
            <a:spAutoFit/>
          </a:bodyPr>
          <a:lstStyle/>
          <a:p>
            <a:pPr algn="ctr"/>
            <a:r>
              <a:rPr lang="en-US" b="1" dirty="0"/>
              <a:t>Age limits must match Assist or HSS exactly.</a:t>
            </a:r>
          </a:p>
        </p:txBody>
      </p:sp>
      <p:cxnSp>
        <p:nvCxnSpPr>
          <p:cNvPr id="13" name="Straight Connector 12">
            <a:extLst>
              <a:ext uri="{FF2B5EF4-FFF2-40B4-BE49-F238E27FC236}">
                <a16:creationId xmlns:a16="http://schemas.microsoft.com/office/drawing/2014/main" id="{1CEC2B13-A3E6-36D4-080C-3C735B86E84F}"/>
              </a:ext>
            </a:extLst>
          </p:cNvPr>
          <p:cNvCxnSpPr>
            <a:cxnSpLocks/>
            <a:stCxn id="10" idx="4"/>
          </p:cNvCxnSpPr>
          <p:nvPr/>
        </p:nvCxnSpPr>
        <p:spPr>
          <a:xfrm flipV="1">
            <a:off x="3423920" y="1185306"/>
            <a:ext cx="1564640" cy="62497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945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A22E0-B6B6-1C5F-6968-236FB03C7858}"/>
              </a:ext>
            </a:extLst>
          </p:cNvPr>
          <p:cNvSpPr>
            <a:spLocks noGrp="1"/>
          </p:cNvSpPr>
          <p:nvPr>
            <p:ph type="title"/>
          </p:nvPr>
        </p:nvSpPr>
        <p:spPr/>
        <p:txBody>
          <a:bodyPr/>
          <a:lstStyle/>
          <a:p>
            <a:r>
              <a:rPr lang="en-US" dirty="0"/>
              <a:t>Contacts</a:t>
            </a:r>
          </a:p>
        </p:txBody>
      </p:sp>
      <p:pic>
        <p:nvPicPr>
          <p:cNvPr id="5" name="Content Placeholder 4">
            <a:extLst>
              <a:ext uri="{FF2B5EF4-FFF2-40B4-BE49-F238E27FC236}">
                <a16:creationId xmlns:a16="http://schemas.microsoft.com/office/drawing/2014/main" id="{6CFD5D1F-3D56-149B-0975-3FDCD78B1492}"/>
              </a:ext>
            </a:extLst>
          </p:cNvPr>
          <p:cNvPicPr>
            <a:picLocks noGrp="1" noChangeAspect="1"/>
          </p:cNvPicPr>
          <p:nvPr>
            <p:ph idx="1"/>
          </p:nvPr>
        </p:nvPicPr>
        <p:blipFill>
          <a:blip r:embed="rId2"/>
          <a:stretch>
            <a:fillRect/>
          </a:stretch>
        </p:blipFill>
        <p:spPr>
          <a:xfrm>
            <a:off x="3820160" y="2380244"/>
            <a:ext cx="7758727" cy="3038899"/>
          </a:xfrm>
        </p:spPr>
      </p:pic>
      <p:sp>
        <p:nvSpPr>
          <p:cNvPr id="3" name="TextBox 2">
            <a:extLst>
              <a:ext uri="{FF2B5EF4-FFF2-40B4-BE49-F238E27FC236}">
                <a16:creationId xmlns:a16="http://schemas.microsoft.com/office/drawing/2014/main" id="{2C62CD1C-2068-4C12-FB21-9C12EE7B808D}"/>
              </a:ext>
            </a:extLst>
          </p:cNvPr>
          <p:cNvSpPr txBox="1"/>
          <p:nvPr/>
        </p:nvSpPr>
        <p:spPr>
          <a:xfrm>
            <a:off x="838201" y="2174240"/>
            <a:ext cx="261620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Add all main study personnel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Central Contact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Central Backup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Overall Study Officials</a:t>
            </a:r>
          </a:p>
          <a:p>
            <a:endParaRPr lang="en-US" dirty="0"/>
          </a:p>
          <a:p>
            <a:endParaRPr lang="en-US" dirty="0"/>
          </a:p>
        </p:txBody>
      </p:sp>
    </p:spTree>
    <p:extLst>
      <p:ext uri="{BB962C8B-B14F-4D97-AF65-F5344CB8AC3E}">
        <p14:creationId xmlns:p14="http://schemas.microsoft.com/office/powerpoint/2010/main" val="2644924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A22E0-B6B6-1C5F-6968-236FB03C7858}"/>
              </a:ext>
            </a:extLst>
          </p:cNvPr>
          <p:cNvSpPr>
            <a:spLocks noGrp="1"/>
          </p:cNvSpPr>
          <p:nvPr>
            <p:ph type="title"/>
          </p:nvPr>
        </p:nvSpPr>
        <p:spPr/>
        <p:txBody>
          <a:bodyPr/>
          <a:lstStyle/>
          <a:p>
            <a:r>
              <a:rPr lang="en-US" dirty="0"/>
              <a:t>Contacts</a:t>
            </a:r>
          </a:p>
        </p:txBody>
      </p:sp>
      <p:pic>
        <p:nvPicPr>
          <p:cNvPr id="7" name="Content Placeholder 6">
            <a:extLst>
              <a:ext uri="{FF2B5EF4-FFF2-40B4-BE49-F238E27FC236}">
                <a16:creationId xmlns:a16="http://schemas.microsoft.com/office/drawing/2014/main" id="{888959FC-DE01-DB82-2AEA-C082EC91C328}"/>
              </a:ext>
            </a:extLst>
          </p:cNvPr>
          <p:cNvPicPr>
            <a:picLocks noGrp="1" noChangeAspect="1"/>
          </p:cNvPicPr>
          <p:nvPr>
            <p:ph idx="1"/>
          </p:nvPr>
        </p:nvPicPr>
        <p:blipFill>
          <a:blip r:embed="rId2"/>
          <a:stretch>
            <a:fillRect/>
          </a:stretch>
        </p:blipFill>
        <p:spPr>
          <a:xfrm>
            <a:off x="557048" y="1571625"/>
            <a:ext cx="3965904" cy="4351338"/>
          </a:xfrm>
        </p:spPr>
      </p:pic>
      <p:pic>
        <p:nvPicPr>
          <p:cNvPr id="9" name="Picture 8">
            <a:extLst>
              <a:ext uri="{FF2B5EF4-FFF2-40B4-BE49-F238E27FC236}">
                <a16:creationId xmlns:a16="http://schemas.microsoft.com/office/drawing/2014/main" id="{9CAD7B32-B49F-9F5F-EF1D-1543DEA4D9C9}"/>
              </a:ext>
            </a:extLst>
          </p:cNvPr>
          <p:cNvPicPr>
            <a:picLocks noChangeAspect="1"/>
          </p:cNvPicPr>
          <p:nvPr/>
        </p:nvPicPr>
        <p:blipFill rotWithShape="1">
          <a:blip r:embed="rId3"/>
          <a:srcRect l="33649" r="1"/>
          <a:stretch/>
        </p:blipFill>
        <p:spPr>
          <a:xfrm>
            <a:off x="5213568" y="1574176"/>
            <a:ext cx="2655265" cy="4348787"/>
          </a:xfrm>
          <a:prstGeom prst="rect">
            <a:avLst/>
          </a:prstGeom>
        </p:spPr>
      </p:pic>
      <p:pic>
        <p:nvPicPr>
          <p:cNvPr id="11" name="Picture 10">
            <a:extLst>
              <a:ext uri="{FF2B5EF4-FFF2-40B4-BE49-F238E27FC236}">
                <a16:creationId xmlns:a16="http://schemas.microsoft.com/office/drawing/2014/main" id="{56B02E94-EEBA-BCA8-9BA7-874E88F97614}"/>
              </a:ext>
            </a:extLst>
          </p:cNvPr>
          <p:cNvPicPr>
            <a:picLocks noChangeAspect="1"/>
          </p:cNvPicPr>
          <p:nvPr/>
        </p:nvPicPr>
        <p:blipFill rotWithShape="1">
          <a:blip r:embed="rId4"/>
          <a:srcRect l="33048"/>
          <a:stretch/>
        </p:blipFill>
        <p:spPr>
          <a:xfrm>
            <a:off x="8698535" y="1624648"/>
            <a:ext cx="2655265" cy="4382555"/>
          </a:xfrm>
          <a:prstGeom prst="rect">
            <a:avLst/>
          </a:prstGeom>
        </p:spPr>
      </p:pic>
      <p:sp>
        <p:nvSpPr>
          <p:cNvPr id="3" name="Rectangle: Rounded Corners 2">
            <a:extLst>
              <a:ext uri="{FF2B5EF4-FFF2-40B4-BE49-F238E27FC236}">
                <a16:creationId xmlns:a16="http://schemas.microsoft.com/office/drawing/2014/main" id="{DA30D0B7-E339-43C4-081A-536E799CA8C8}"/>
              </a:ext>
            </a:extLst>
          </p:cNvPr>
          <p:cNvSpPr/>
          <p:nvPr/>
        </p:nvSpPr>
        <p:spPr>
          <a:xfrm>
            <a:off x="1910080" y="1571625"/>
            <a:ext cx="1117600" cy="216535"/>
          </a:xfrm>
          <a:prstGeom prst="roundRect">
            <a:avLst/>
          </a:prstGeom>
          <a:noFill/>
          <a:ln w="38100">
            <a:solidFill>
              <a:schemeClr val="accent4"/>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7D7AB9D6-F5C1-9C89-F808-9F2581BDF35E}"/>
              </a:ext>
            </a:extLst>
          </p:cNvPr>
          <p:cNvSpPr/>
          <p:nvPr/>
        </p:nvSpPr>
        <p:spPr>
          <a:xfrm>
            <a:off x="5213568" y="1624648"/>
            <a:ext cx="1248192" cy="254952"/>
          </a:xfrm>
          <a:prstGeom prst="roundRect">
            <a:avLst/>
          </a:prstGeom>
          <a:no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5D47B1D-C495-C103-2183-E4A7FA92791A}"/>
              </a:ext>
            </a:extLst>
          </p:cNvPr>
          <p:cNvSpPr/>
          <p:nvPr/>
        </p:nvSpPr>
        <p:spPr>
          <a:xfrm>
            <a:off x="8698535" y="1851184"/>
            <a:ext cx="1024585" cy="188912"/>
          </a:xfrm>
          <a:prstGeom prst="round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9059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04565-11B6-FC52-70E5-7476F89F011E}"/>
              </a:ext>
            </a:extLst>
          </p:cNvPr>
          <p:cNvSpPr>
            <a:spLocks noGrp="1"/>
          </p:cNvSpPr>
          <p:nvPr>
            <p:ph type="title"/>
          </p:nvPr>
        </p:nvSpPr>
        <p:spPr/>
        <p:txBody>
          <a:bodyPr/>
          <a:lstStyle/>
          <a:p>
            <a:r>
              <a:rPr lang="en-US" dirty="0"/>
              <a:t>Locations</a:t>
            </a:r>
          </a:p>
        </p:txBody>
      </p:sp>
      <p:pic>
        <p:nvPicPr>
          <p:cNvPr id="5" name="Content Placeholder 4">
            <a:extLst>
              <a:ext uri="{FF2B5EF4-FFF2-40B4-BE49-F238E27FC236}">
                <a16:creationId xmlns:a16="http://schemas.microsoft.com/office/drawing/2014/main" id="{46FA25AA-2D1A-BE0C-8F52-5C497F7CEE93}"/>
              </a:ext>
            </a:extLst>
          </p:cNvPr>
          <p:cNvPicPr>
            <a:picLocks noGrp="1" noChangeAspect="1"/>
          </p:cNvPicPr>
          <p:nvPr>
            <p:ph idx="1"/>
          </p:nvPr>
        </p:nvPicPr>
        <p:blipFill>
          <a:blip r:embed="rId2"/>
          <a:stretch>
            <a:fillRect/>
          </a:stretch>
        </p:blipFill>
        <p:spPr>
          <a:xfrm>
            <a:off x="838200" y="1690688"/>
            <a:ext cx="6726499" cy="4351338"/>
          </a:xfrm>
        </p:spPr>
      </p:pic>
      <p:sp>
        <p:nvSpPr>
          <p:cNvPr id="3" name="TextBox 2">
            <a:extLst>
              <a:ext uri="{FF2B5EF4-FFF2-40B4-BE49-F238E27FC236}">
                <a16:creationId xmlns:a16="http://schemas.microsoft.com/office/drawing/2014/main" id="{69EBEA93-02E0-BF1E-47CD-02E1BE4B95C3}"/>
              </a:ext>
            </a:extLst>
          </p:cNvPr>
          <p:cNvSpPr txBox="1"/>
          <p:nvPr/>
        </p:nvSpPr>
        <p:spPr>
          <a:xfrm>
            <a:off x="7838150" y="1345029"/>
            <a:ext cx="3606800" cy="4801314"/>
          </a:xfrm>
          <a:prstGeom prst="rect">
            <a:avLst/>
          </a:prstGeom>
          <a:noFill/>
        </p:spPr>
        <p:txBody>
          <a:bodyPr wrap="square" rtlCol="0">
            <a:spAutoFit/>
          </a:bodyPr>
          <a:lstStyle/>
          <a:p>
            <a:pPr marL="285750" indent="-285750">
              <a:buFont typeface="Arial" panose="020B0604020202020204" pitchFamily="34" charset="0"/>
              <a:buChar char="•"/>
            </a:pPr>
            <a:r>
              <a:rPr lang="en-US" dirty="0"/>
              <a:t>Add all the locations </a:t>
            </a:r>
            <a:r>
              <a:rPr lang="en-US" dirty="0" smtClean="0"/>
              <a:t>where the </a:t>
            </a:r>
            <a:r>
              <a:rPr lang="en-US" dirty="0"/>
              <a:t>study will take place, including UAB</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Facility Information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Recruitment status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Facility Contact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Facility Contact Backup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Investigators/Sub-Is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50630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04565-11B6-FC52-70E5-7476F89F011E}"/>
              </a:ext>
            </a:extLst>
          </p:cNvPr>
          <p:cNvSpPr>
            <a:spLocks noGrp="1"/>
          </p:cNvSpPr>
          <p:nvPr>
            <p:ph type="title"/>
          </p:nvPr>
        </p:nvSpPr>
        <p:spPr/>
        <p:txBody>
          <a:bodyPr/>
          <a:lstStyle/>
          <a:p>
            <a:r>
              <a:rPr lang="en-US" dirty="0"/>
              <a:t>Locations</a:t>
            </a:r>
          </a:p>
        </p:txBody>
      </p:sp>
      <p:pic>
        <p:nvPicPr>
          <p:cNvPr id="7" name="Content Placeholder 6">
            <a:extLst>
              <a:ext uri="{FF2B5EF4-FFF2-40B4-BE49-F238E27FC236}">
                <a16:creationId xmlns:a16="http://schemas.microsoft.com/office/drawing/2014/main" id="{639BA3EE-65BA-6CC8-42BE-A40761480E75}"/>
              </a:ext>
            </a:extLst>
          </p:cNvPr>
          <p:cNvPicPr>
            <a:picLocks noGrp="1" noChangeAspect="1"/>
          </p:cNvPicPr>
          <p:nvPr>
            <p:ph idx="1"/>
          </p:nvPr>
        </p:nvPicPr>
        <p:blipFill>
          <a:blip r:embed="rId2"/>
          <a:stretch>
            <a:fillRect/>
          </a:stretch>
        </p:blipFill>
        <p:spPr>
          <a:xfrm>
            <a:off x="697024" y="1612265"/>
            <a:ext cx="4295551" cy="4351338"/>
          </a:xfrm>
        </p:spPr>
      </p:pic>
      <p:pic>
        <p:nvPicPr>
          <p:cNvPr id="9" name="Picture 8">
            <a:extLst>
              <a:ext uri="{FF2B5EF4-FFF2-40B4-BE49-F238E27FC236}">
                <a16:creationId xmlns:a16="http://schemas.microsoft.com/office/drawing/2014/main" id="{8BB9D671-3E1F-CA00-45EC-BFD6B34245E8}"/>
              </a:ext>
            </a:extLst>
          </p:cNvPr>
          <p:cNvPicPr>
            <a:picLocks noChangeAspect="1"/>
          </p:cNvPicPr>
          <p:nvPr/>
        </p:nvPicPr>
        <p:blipFill>
          <a:blip r:embed="rId3"/>
          <a:stretch>
            <a:fillRect/>
          </a:stretch>
        </p:blipFill>
        <p:spPr>
          <a:xfrm>
            <a:off x="7199427" y="1124585"/>
            <a:ext cx="3092222" cy="4951095"/>
          </a:xfrm>
          <a:prstGeom prst="rect">
            <a:avLst/>
          </a:prstGeom>
        </p:spPr>
      </p:pic>
      <p:sp>
        <p:nvSpPr>
          <p:cNvPr id="3" name="Rectangle: Rounded Corners 2">
            <a:extLst>
              <a:ext uri="{FF2B5EF4-FFF2-40B4-BE49-F238E27FC236}">
                <a16:creationId xmlns:a16="http://schemas.microsoft.com/office/drawing/2014/main" id="{BB488725-77C4-B594-8C66-855335836786}"/>
              </a:ext>
            </a:extLst>
          </p:cNvPr>
          <p:cNvSpPr/>
          <p:nvPr/>
        </p:nvSpPr>
        <p:spPr>
          <a:xfrm>
            <a:off x="2194560" y="3688080"/>
            <a:ext cx="1158240" cy="213360"/>
          </a:xfrm>
          <a:prstGeom prst="round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2CB5D748-752C-EC23-8984-25485F22B66F}"/>
              </a:ext>
            </a:extLst>
          </p:cNvPr>
          <p:cNvSpPr/>
          <p:nvPr/>
        </p:nvSpPr>
        <p:spPr>
          <a:xfrm>
            <a:off x="7274560" y="1124585"/>
            <a:ext cx="1046480" cy="206375"/>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B635E0A3-CE7D-AB08-70E8-BDAD8D479CE7}"/>
              </a:ext>
            </a:extLst>
          </p:cNvPr>
          <p:cNvSpPr/>
          <p:nvPr/>
        </p:nvSpPr>
        <p:spPr>
          <a:xfrm>
            <a:off x="2194560" y="5262880"/>
            <a:ext cx="2798015" cy="635952"/>
          </a:xfrm>
          <a:prstGeom prst="round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6650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04565-11B6-FC52-70E5-7476F89F011E}"/>
              </a:ext>
            </a:extLst>
          </p:cNvPr>
          <p:cNvSpPr>
            <a:spLocks noGrp="1"/>
          </p:cNvSpPr>
          <p:nvPr>
            <p:ph type="title"/>
          </p:nvPr>
        </p:nvSpPr>
        <p:spPr/>
        <p:txBody>
          <a:bodyPr/>
          <a:lstStyle/>
          <a:p>
            <a:r>
              <a:rPr lang="en-US" dirty="0"/>
              <a:t>Locations</a:t>
            </a:r>
          </a:p>
        </p:txBody>
      </p:sp>
      <p:pic>
        <p:nvPicPr>
          <p:cNvPr id="6" name="Content Placeholder 5">
            <a:extLst>
              <a:ext uri="{FF2B5EF4-FFF2-40B4-BE49-F238E27FC236}">
                <a16:creationId xmlns:a16="http://schemas.microsoft.com/office/drawing/2014/main" id="{1F066F88-ADD5-4001-77F6-C6B64A16FCE2}"/>
              </a:ext>
            </a:extLst>
          </p:cNvPr>
          <p:cNvPicPr>
            <a:picLocks noGrp="1" noChangeAspect="1"/>
          </p:cNvPicPr>
          <p:nvPr>
            <p:ph idx="1"/>
          </p:nvPr>
        </p:nvPicPr>
        <p:blipFill rotWithShape="1">
          <a:blip r:embed="rId2"/>
          <a:srcRect l="31499"/>
          <a:stretch/>
        </p:blipFill>
        <p:spPr>
          <a:xfrm>
            <a:off x="7010400" y="1690688"/>
            <a:ext cx="3385607" cy="4351338"/>
          </a:xfrm>
        </p:spPr>
      </p:pic>
      <p:pic>
        <p:nvPicPr>
          <p:cNvPr id="3" name="Picture 2">
            <a:extLst>
              <a:ext uri="{FF2B5EF4-FFF2-40B4-BE49-F238E27FC236}">
                <a16:creationId xmlns:a16="http://schemas.microsoft.com/office/drawing/2014/main" id="{1F476772-EC70-EE01-7FA8-3546A129B159}"/>
              </a:ext>
            </a:extLst>
          </p:cNvPr>
          <p:cNvPicPr>
            <a:picLocks noChangeAspect="1"/>
          </p:cNvPicPr>
          <p:nvPr/>
        </p:nvPicPr>
        <p:blipFill>
          <a:blip r:embed="rId3"/>
          <a:stretch>
            <a:fillRect/>
          </a:stretch>
        </p:blipFill>
        <p:spPr>
          <a:xfrm>
            <a:off x="2209800" y="1536397"/>
            <a:ext cx="3127519" cy="4505629"/>
          </a:xfrm>
          <a:prstGeom prst="rect">
            <a:avLst/>
          </a:prstGeom>
        </p:spPr>
      </p:pic>
      <p:sp>
        <p:nvSpPr>
          <p:cNvPr id="4" name="Rectangle: Rounded Corners 3">
            <a:extLst>
              <a:ext uri="{FF2B5EF4-FFF2-40B4-BE49-F238E27FC236}">
                <a16:creationId xmlns:a16="http://schemas.microsoft.com/office/drawing/2014/main" id="{085EDC5B-9030-A23E-0CD4-397B8A11B2C1}"/>
              </a:ext>
            </a:extLst>
          </p:cNvPr>
          <p:cNvSpPr/>
          <p:nvPr/>
        </p:nvSpPr>
        <p:spPr>
          <a:xfrm>
            <a:off x="2209800" y="1463041"/>
            <a:ext cx="1427480" cy="227648"/>
          </a:xfrm>
          <a:prstGeom prst="roundRect">
            <a:avLst/>
          </a:prstGeom>
          <a:no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520A7A9C-B41C-9631-F08C-F561121E632F}"/>
              </a:ext>
            </a:extLst>
          </p:cNvPr>
          <p:cNvSpPr/>
          <p:nvPr/>
        </p:nvSpPr>
        <p:spPr>
          <a:xfrm>
            <a:off x="7091680" y="1690688"/>
            <a:ext cx="894080" cy="249872"/>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6149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06031AB8-B849-4E32-C148-9003694CB1E9}"/>
              </a:ext>
            </a:extLst>
          </p:cNvPr>
          <p:cNvPicPr>
            <a:picLocks noGrp="1" noChangeAspect="1"/>
          </p:cNvPicPr>
          <p:nvPr>
            <p:ph idx="1"/>
          </p:nvPr>
        </p:nvPicPr>
        <p:blipFill>
          <a:blip r:embed="rId2"/>
          <a:stretch>
            <a:fillRect/>
          </a:stretch>
        </p:blipFill>
        <p:spPr>
          <a:xfrm>
            <a:off x="1736866" y="1329072"/>
            <a:ext cx="8718268" cy="4807568"/>
          </a:xfrm>
          <a:prstGeom prst="rect">
            <a:avLst/>
          </a:prstGeom>
        </p:spPr>
      </p:pic>
      <p:sp>
        <p:nvSpPr>
          <p:cNvPr id="2" name="Title 1">
            <a:extLst>
              <a:ext uri="{FF2B5EF4-FFF2-40B4-BE49-F238E27FC236}">
                <a16:creationId xmlns:a16="http://schemas.microsoft.com/office/drawing/2014/main" id="{1160AAA3-ED47-DA2C-CD5F-1747D818E9DB}"/>
              </a:ext>
            </a:extLst>
          </p:cNvPr>
          <p:cNvSpPr>
            <a:spLocks noGrp="1"/>
          </p:cNvSpPr>
          <p:nvPr>
            <p:ph type="title"/>
          </p:nvPr>
        </p:nvSpPr>
        <p:spPr/>
        <p:txBody>
          <a:bodyPr/>
          <a:lstStyle/>
          <a:p>
            <a:pPr algn="ctr"/>
            <a:r>
              <a:rPr lang="en-US" dirty="0"/>
              <a:t>Beta View Now Live - Aug 28, 2024</a:t>
            </a:r>
          </a:p>
        </p:txBody>
      </p:sp>
    </p:spTree>
    <p:extLst>
      <p:ext uri="{BB962C8B-B14F-4D97-AF65-F5344CB8AC3E}">
        <p14:creationId xmlns:p14="http://schemas.microsoft.com/office/powerpoint/2010/main" val="1005506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8C824-E65F-73FA-7B78-30E9EF1E2082}"/>
              </a:ext>
            </a:extLst>
          </p:cNvPr>
          <p:cNvSpPr>
            <a:spLocks noGrp="1"/>
          </p:cNvSpPr>
          <p:nvPr>
            <p:ph type="title"/>
          </p:nvPr>
        </p:nvSpPr>
        <p:spPr/>
        <p:txBody>
          <a:bodyPr>
            <a:normAutofit/>
          </a:bodyPr>
          <a:lstStyle/>
          <a:p>
            <a:r>
              <a:rPr lang="en-US" dirty="0"/>
              <a:t>Errors</a:t>
            </a:r>
            <a:br>
              <a:rPr lang="en-US" dirty="0"/>
            </a:br>
            <a:r>
              <a:rPr lang="en-US" sz="2700" dirty="0"/>
              <a:t>Must be corrected before releasing the study</a:t>
            </a:r>
          </a:p>
        </p:txBody>
      </p:sp>
      <p:pic>
        <p:nvPicPr>
          <p:cNvPr id="5" name="Content Placeholder 4">
            <a:extLst>
              <a:ext uri="{FF2B5EF4-FFF2-40B4-BE49-F238E27FC236}">
                <a16:creationId xmlns:a16="http://schemas.microsoft.com/office/drawing/2014/main" id="{04FBA43D-5688-D664-84C3-0C205C37CA44}"/>
              </a:ext>
            </a:extLst>
          </p:cNvPr>
          <p:cNvPicPr>
            <a:picLocks noGrp="1" noChangeAspect="1"/>
          </p:cNvPicPr>
          <p:nvPr>
            <p:ph idx="1"/>
          </p:nvPr>
        </p:nvPicPr>
        <p:blipFill>
          <a:blip r:embed="rId2"/>
          <a:stretch>
            <a:fillRect/>
          </a:stretch>
        </p:blipFill>
        <p:spPr>
          <a:xfrm>
            <a:off x="1953203" y="1825625"/>
            <a:ext cx="8285594" cy="4351338"/>
          </a:xfrm>
        </p:spPr>
      </p:pic>
    </p:spTree>
    <p:extLst>
      <p:ext uri="{BB962C8B-B14F-4D97-AF65-F5344CB8AC3E}">
        <p14:creationId xmlns:p14="http://schemas.microsoft.com/office/powerpoint/2010/main" val="701775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B7169-C37C-C7AF-384E-2D074FDE834A}"/>
              </a:ext>
            </a:extLst>
          </p:cNvPr>
          <p:cNvSpPr>
            <a:spLocks noGrp="1"/>
          </p:cNvSpPr>
          <p:nvPr>
            <p:ph type="title"/>
          </p:nvPr>
        </p:nvSpPr>
        <p:spPr/>
        <p:txBody>
          <a:bodyPr/>
          <a:lstStyle/>
          <a:p>
            <a:r>
              <a:rPr lang="en-US" dirty="0"/>
              <a:t>Individual Participant Data (IPD) Sharing</a:t>
            </a:r>
          </a:p>
        </p:txBody>
      </p:sp>
      <p:pic>
        <p:nvPicPr>
          <p:cNvPr id="5" name="Content Placeholder 4">
            <a:extLst>
              <a:ext uri="{FF2B5EF4-FFF2-40B4-BE49-F238E27FC236}">
                <a16:creationId xmlns:a16="http://schemas.microsoft.com/office/drawing/2014/main" id="{F911979A-E1E5-2AFB-61F9-E59BC405BFB0}"/>
              </a:ext>
            </a:extLst>
          </p:cNvPr>
          <p:cNvPicPr>
            <a:picLocks noGrp="1" noChangeAspect="1"/>
          </p:cNvPicPr>
          <p:nvPr>
            <p:ph idx="1"/>
          </p:nvPr>
        </p:nvPicPr>
        <p:blipFill>
          <a:blip r:embed="rId2"/>
          <a:stretch>
            <a:fillRect/>
          </a:stretch>
        </p:blipFill>
        <p:spPr>
          <a:xfrm>
            <a:off x="838200" y="1840554"/>
            <a:ext cx="10515600" cy="4321479"/>
          </a:xfrm>
        </p:spPr>
      </p:pic>
    </p:spTree>
    <p:extLst>
      <p:ext uri="{BB962C8B-B14F-4D97-AF65-F5344CB8AC3E}">
        <p14:creationId xmlns:p14="http://schemas.microsoft.com/office/powerpoint/2010/main" val="217543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B7169-C37C-C7AF-384E-2D074FDE834A}"/>
              </a:ext>
            </a:extLst>
          </p:cNvPr>
          <p:cNvSpPr>
            <a:spLocks noGrp="1"/>
          </p:cNvSpPr>
          <p:nvPr>
            <p:ph type="title"/>
          </p:nvPr>
        </p:nvSpPr>
        <p:spPr/>
        <p:txBody>
          <a:bodyPr/>
          <a:lstStyle/>
          <a:p>
            <a:r>
              <a:rPr lang="en-US" dirty="0"/>
              <a:t>References</a:t>
            </a:r>
          </a:p>
        </p:txBody>
      </p:sp>
      <p:pic>
        <p:nvPicPr>
          <p:cNvPr id="9" name="Content Placeholder 8">
            <a:extLst>
              <a:ext uri="{FF2B5EF4-FFF2-40B4-BE49-F238E27FC236}">
                <a16:creationId xmlns:a16="http://schemas.microsoft.com/office/drawing/2014/main" id="{36BD187B-B4D2-811F-BD3F-B48A328FC10A}"/>
              </a:ext>
            </a:extLst>
          </p:cNvPr>
          <p:cNvPicPr>
            <a:picLocks noGrp="1" noChangeAspect="1"/>
          </p:cNvPicPr>
          <p:nvPr>
            <p:ph idx="1"/>
          </p:nvPr>
        </p:nvPicPr>
        <p:blipFill>
          <a:blip r:embed="rId2"/>
          <a:stretch>
            <a:fillRect/>
          </a:stretch>
        </p:blipFill>
        <p:spPr>
          <a:xfrm>
            <a:off x="3111192" y="1619568"/>
            <a:ext cx="5738168" cy="4351338"/>
          </a:xfrm>
        </p:spPr>
      </p:pic>
    </p:spTree>
    <p:extLst>
      <p:ext uri="{BB962C8B-B14F-4D97-AF65-F5344CB8AC3E}">
        <p14:creationId xmlns:p14="http://schemas.microsoft.com/office/powerpoint/2010/main" val="1712798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B7169-C37C-C7AF-384E-2D074FDE834A}"/>
              </a:ext>
            </a:extLst>
          </p:cNvPr>
          <p:cNvSpPr>
            <a:spLocks noGrp="1"/>
          </p:cNvSpPr>
          <p:nvPr>
            <p:ph type="title"/>
          </p:nvPr>
        </p:nvSpPr>
        <p:spPr/>
        <p:txBody>
          <a:bodyPr/>
          <a:lstStyle/>
          <a:p>
            <a:r>
              <a:rPr lang="en-US" dirty="0"/>
              <a:t>References</a:t>
            </a:r>
          </a:p>
        </p:txBody>
      </p:sp>
      <p:pic>
        <p:nvPicPr>
          <p:cNvPr id="13" name="Picture 12">
            <a:extLst>
              <a:ext uri="{FF2B5EF4-FFF2-40B4-BE49-F238E27FC236}">
                <a16:creationId xmlns:a16="http://schemas.microsoft.com/office/drawing/2014/main" id="{055693E1-73A5-70D4-3714-B765E92316A1}"/>
              </a:ext>
            </a:extLst>
          </p:cNvPr>
          <p:cNvPicPr>
            <a:picLocks noChangeAspect="1"/>
          </p:cNvPicPr>
          <p:nvPr/>
        </p:nvPicPr>
        <p:blipFill>
          <a:blip r:embed="rId2"/>
          <a:stretch>
            <a:fillRect/>
          </a:stretch>
        </p:blipFill>
        <p:spPr>
          <a:xfrm>
            <a:off x="6550045" y="365125"/>
            <a:ext cx="4622800" cy="5752034"/>
          </a:xfrm>
          <a:prstGeom prst="rect">
            <a:avLst/>
          </a:prstGeom>
        </p:spPr>
      </p:pic>
      <p:pic>
        <p:nvPicPr>
          <p:cNvPr id="5" name="Content Placeholder 4">
            <a:extLst>
              <a:ext uri="{FF2B5EF4-FFF2-40B4-BE49-F238E27FC236}">
                <a16:creationId xmlns:a16="http://schemas.microsoft.com/office/drawing/2014/main" id="{95231ABD-298B-802C-948E-D1CF99248F5B}"/>
              </a:ext>
            </a:extLst>
          </p:cNvPr>
          <p:cNvPicPr>
            <a:picLocks noGrp="1" noChangeAspect="1"/>
          </p:cNvPicPr>
          <p:nvPr>
            <p:ph idx="1"/>
          </p:nvPr>
        </p:nvPicPr>
        <p:blipFill>
          <a:blip r:embed="rId3"/>
          <a:stretch>
            <a:fillRect/>
          </a:stretch>
        </p:blipFill>
        <p:spPr>
          <a:xfrm>
            <a:off x="812107" y="1766198"/>
            <a:ext cx="4829849" cy="3972479"/>
          </a:xfrm>
          <a:prstGeom prst="rect">
            <a:avLst/>
          </a:prstGeom>
        </p:spPr>
      </p:pic>
    </p:spTree>
    <p:extLst>
      <p:ext uri="{BB962C8B-B14F-4D97-AF65-F5344CB8AC3E}">
        <p14:creationId xmlns:p14="http://schemas.microsoft.com/office/powerpoint/2010/main" val="79989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969" y="365125"/>
            <a:ext cx="11654726" cy="1325563"/>
          </a:xfrm>
        </p:spPr>
        <p:txBody>
          <a:bodyPr/>
          <a:lstStyle/>
          <a:p>
            <a:r>
              <a:rPr lang="en-US" b="1" u="sng" dirty="0"/>
              <a:t>Don’t Forget to Approve and Release</a:t>
            </a:r>
          </a:p>
        </p:txBody>
      </p:sp>
      <p:sp>
        <p:nvSpPr>
          <p:cNvPr id="3" name="Content Placeholder 2"/>
          <p:cNvSpPr>
            <a:spLocks noGrp="1"/>
          </p:cNvSpPr>
          <p:nvPr>
            <p:ph idx="1"/>
          </p:nvPr>
        </p:nvSpPr>
        <p:spPr>
          <a:xfrm>
            <a:off x="278969" y="2847109"/>
            <a:ext cx="4463512" cy="3329853"/>
          </a:xfrm>
        </p:spPr>
        <p:txBody>
          <a:bodyPr>
            <a:normAutofit/>
          </a:bodyPr>
          <a:lstStyle/>
          <a:p>
            <a:r>
              <a:rPr lang="en-US" sz="2000" dirty="0"/>
              <a:t>If the Responsible Party still says “Sponsor,” the PI will not be able to approve and release.</a:t>
            </a:r>
          </a:p>
          <a:p>
            <a:endParaRPr lang="en-US" sz="2000" dirty="0"/>
          </a:p>
          <a:p>
            <a:r>
              <a:rPr lang="en-US" sz="2000" dirty="0"/>
              <a:t>Approve and Release is a multi-step process for PI.</a:t>
            </a:r>
          </a:p>
          <a:p>
            <a:pPr lvl="1"/>
            <a:r>
              <a:rPr lang="en-US" sz="2000" dirty="0"/>
              <a:t>Click Approve</a:t>
            </a:r>
          </a:p>
          <a:p>
            <a:pPr lvl="1"/>
            <a:r>
              <a:rPr lang="en-US" sz="2000" dirty="0"/>
              <a:t>Click Release</a:t>
            </a:r>
          </a:p>
          <a:p>
            <a:pPr lvl="1"/>
            <a:r>
              <a:rPr lang="en-US" sz="2000" dirty="0"/>
              <a:t>Check boxes for confirmation and click final release button.</a:t>
            </a:r>
          </a:p>
        </p:txBody>
      </p:sp>
      <p:pic>
        <p:nvPicPr>
          <p:cNvPr id="5" name="Picture 4"/>
          <p:cNvPicPr>
            <a:picLocks noChangeAspect="1"/>
          </p:cNvPicPr>
          <p:nvPr/>
        </p:nvPicPr>
        <p:blipFill>
          <a:blip r:embed="rId2"/>
          <a:stretch>
            <a:fillRect/>
          </a:stretch>
        </p:blipFill>
        <p:spPr>
          <a:xfrm>
            <a:off x="278970" y="1496292"/>
            <a:ext cx="11347266" cy="1107354"/>
          </a:xfrm>
          <a:prstGeom prst="rect">
            <a:avLst/>
          </a:prstGeom>
        </p:spPr>
      </p:pic>
      <p:pic>
        <p:nvPicPr>
          <p:cNvPr id="6" name="Picture 5">
            <a:extLst>
              <a:ext uri="{FF2B5EF4-FFF2-40B4-BE49-F238E27FC236}">
                <a16:creationId xmlns:a16="http://schemas.microsoft.com/office/drawing/2014/main" id="{35480E0F-3C52-89B0-6CA1-86546B6E6BB6}"/>
              </a:ext>
            </a:extLst>
          </p:cNvPr>
          <p:cNvPicPr>
            <a:picLocks noChangeAspect="1"/>
          </p:cNvPicPr>
          <p:nvPr/>
        </p:nvPicPr>
        <p:blipFill>
          <a:blip r:embed="rId3"/>
          <a:stretch>
            <a:fillRect/>
          </a:stretch>
        </p:blipFill>
        <p:spPr>
          <a:xfrm>
            <a:off x="4912102" y="2688097"/>
            <a:ext cx="6714134" cy="1046716"/>
          </a:xfrm>
          <a:prstGeom prst="rect">
            <a:avLst/>
          </a:prstGeom>
        </p:spPr>
      </p:pic>
      <p:pic>
        <p:nvPicPr>
          <p:cNvPr id="7" name="Picture 6">
            <a:extLst>
              <a:ext uri="{FF2B5EF4-FFF2-40B4-BE49-F238E27FC236}">
                <a16:creationId xmlns:a16="http://schemas.microsoft.com/office/drawing/2014/main" id="{C57460D5-8B45-7A93-FF1E-C073F3A9DA8A}"/>
              </a:ext>
            </a:extLst>
          </p:cNvPr>
          <p:cNvPicPr>
            <a:picLocks noChangeAspect="1"/>
          </p:cNvPicPr>
          <p:nvPr/>
        </p:nvPicPr>
        <p:blipFill>
          <a:blip r:embed="rId4"/>
          <a:stretch>
            <a:fillRect/>
          </a:stretch>
        </p:blipFill>
        <p:spPr>
          <a:xfrm>
            <a:off x="4912102" y="3734813"/>
            <a:ext cx="6714134" cy="1026058"/>
          </a:xfrm>
          <a:prstGeom prst="rect">
            <a:avLst/>
          </a:prstGeom>
        </p:spPr>
      </p:pic>
      <p:pic>
        <p:nvPicPr>
          <p:cNvPr id="8" name="Picture 7">
            <a:extLst>
              <a:ext uri="{FF2B5EF4-FFF2-40B4-BE49-F238E27FC236}">
                <a16:creationId xmlns:a16="http://schemas.microsoft.com/office/drawing/2014/main" id="{23123F3B-D791-5328-E49D-323629543603}"/>
              </a:ext>
            </a:extLst>
          </p:cNvPr>
          <p:cNvPicPr>
            <a:picLocks noChangeAspect="1"/>
          </p:cNvPicPr>
          <p:nvPr/>
        </p:nvPicPr>
        <p:blipFill>
          <a:blip r:embed="rId5"/>
          <a:stretch>
            <a:fillRect/>
          </a:stretch>
        </p:blipFill>
        <p:spPr>
          <a:xfrm>
            <a:off x="4912102" y="4781528"/>
            <a:ext cx="6714134" cy="1046715"/>
          </a:xfrm>
          <a:prstGeom prst="rect">
            <a:avLst/>
          </a:prstGeom>
        </p:spPr>
      </p:pic>
      <p:sp>
        <p:nvSpPr>
          <p:cNvPr id="9" name="Rectangle: Rounded Corners 8">
            <a:extLst>
              <a:ext uri="{FF2B5EF4-FFF2-40B4-BE49-F238E27FC236}">
                <a16:creationId xmlns:a16="http://schemas.microsoft.com/office/drawing/2014/main" id="{20F2717F-DD27-88D6-DB13-39AF60DBAD9B}"/>
              </a:ext>
            </a:extLst>
          </p:cNvPr>
          <p:cNvSpPr/>
          <p:nvPr/>
        </p:nvSpPr>
        <p:spPr>
          <a:xfrm>
            <a:off x="10880205" y="3244004"/>
            <a:ext cx="724556" cy="299055"/>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63D864F-C26C-F63E-6DBA-3944C607BC48}"/>
              </a:ext>
            </a:extLst>
          </p:cNvPr>
          <p:cNvPicPr>
            <a:picLocks noChangeAspect="1"/>
          </p:cNvPicPr>
          <p:nvPr/>
        </p:nvPicPr>
        <p:blipFill>
          <a:blip r:embed="rId6"/>
          <a:stretch>
            <a:fillRect/>
          </a:stretch>
        </p:blipFill>
        <p:spPr>
          <a:xfrm>
            <a:off x="11033759" y="5312264"/>
            <a:ext cx="571002" cy="377985"/>
          </a:xfrm>
          <a:prstGeom prst="rect">
            <a:avLst/>
          </a:prstGeom>
        </p:spPr>
      </p:pic>
      <p:pic>
        <p:nvPicPr>
          <p:cNvPr id="11" name="Picture 10">
            <a:extLst>
              <a:ext uri="{FF2B5EF4-FFF2-40B4-BE49-F238E27FC236}">
                <a16:creationId xmlns:a16="http://schemas.microsoft.com/office/drawing/2014/main" id="{9E9B5D98-82E2-21F2-FAAD-9DFFBC9EBC11}"/>
              </a:ext>
            </a:extLst>
          </p:cNvPr>
          <p:cNvPicPr>
            <a:picLocks noChangeAspect="1"/>
          </p:cNvPicPr>
          <p:nvPr/>
        </p:nvPicPr>
        <p:blipFill>
          <a:blip r:embed="rId6"/>
          <a:stretch>
            <a:fillRect/>
          </a:stretch>
        </p:blipFill>
        <p:spPr>
          <a:xfrm>
            <a:off x="11033759" y="4254272"/>
            <a:ext cx="571001" cy="377985"/>
          </a:xfrm>
          <a:prstGeom prst="rect">
            <a:avLst/>
          </a:prstGeom>
        </p:spPr>
      </p:pic>
      <p:sp>
        <p:nvSpPr>
          <p:cNvPr id="12" name="Rectangle: Rounded Corners 11">
            <a:extLst>
              <a:ext uri="{FF2B5EF4-FFF2-40B4-BE49-F238E27FC236}">
                <a16:creationId xmlns:a16="http://schemas.microsoft.com/office/drawing/2014/main" id="{F1CD87B8-029D-BBF5-FD56-2C26078E7A23}"/>
              </a:ext>
            </a:extLst>
          </p:cNvPr>
          <p:cNvSpPr/>
          <p:nvPr/>
        </p:nvSpPr>
        <p:spPr>
          <a:xfrm>
            <a:off x="4912102" y="2847109"/>
            <a:ext cx="1661418" cy="396895"/>
          </a:xfrm>
          <a:prstGeom prst="round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2415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969" y="365125"/>
            <a:ext cx="11654726" cy="1325563"/>
          </a:xfrm>
        </p:spPr>
        <p:txBody>
          <a:bodyPr/>
          <a:lstStyle/>
          <a:p>
            <a:r>
              <a:rPr lang="en-US" b="1" u="sng" dirty="0"/>
              <a:t>Don’t Forget to Approve and Release</a:t>
            </a:r>
          </a:p>
        </p:txBody>
      </p:sp>
      <p:sp>
        <p:nvSpPr>
          <p:cNvPr id="3" name="Content Placeholder 2"/>
          <p:cNvSpPr>
            <a:spLocks noGrp="1"/>
          </p:cNvSpPr>
          <p:nvPr>
            <p:ph idx="1"/>
          </p:nvPr>
        </p:nvSpPr>
        <p:spPr>
          <a:xfrm>
            <a:off x="278969" y="1555779"/>
            <a:ext cx="4463512" cy="4621184"/>
          </a:xfrm>
        </p:spPr>
        <p:txBody>
          <a:bodyPr>
            <a:normAutofit/>
          </a:bodyPr>
          <a:lstStyle/>
          <a:p>
            <a:r>
              <a:rPr lang="en-US" sz="2000" dirty="0"/>
              <a:t>Remember: Only the PI can release the record.</a:t>
            </a:r>
          </a:p>
          <a:p>
            <a:endParaRPr lang="en-US" sz="2000" dirty="0"/>
          </a:p>
          <a:p>
            <a:r>
              <a:rPr lang="en-US" sz="2000" dirty="0"/>
              <a:t>Must click the box to confirm you are the responsible party before you are allowed to release.</a:t>
            </a:r>
          </a:p>
        </p:txBody>
      </p:sp>
      <p:pic>
        <p:nvPicPr>
          <p:cNvPr id="4" name="Picture 3">
            <a:extLst>
              <a:ext uri="{FF2B5EF4-FFF2-40B4-BE49-F238E27FC236}">
                <a16:creationId xmlns:a16="http://schemas.microsoft.com/office/drawing/2014/main" id="{C1B7B961-E2A9-8959-A16C-EC56EE698B1E}"/>
              </a:ext>
            </a:extLst>
          </p:cNvPr>
          <p:cNvPicPr>
            <a:picLocks noChangeAspect="1"/>
          </p:cNvPicPr>
          <p:nvPr/>
        </p:nvPicPr>
        <p:blipFill>
          <a:blip r:embed="rId2"/>
          <a:stretch>
            <a:fillRect/>
          </a:stretch>
        </p:blipFill>
        <p:spPr>
          <a:xfrm>
            <a:off x="6449508" y="1555778"/>
            <a:ext cx="4861817" cy="4368156"/>
          </a:xfrm>
          <a:prstGeom prst="rect">
            <a:avLst/>
          </a:prstGeom>
        </p:spPr>
      </p:pic>
      <p:pic>
        <p:nvPicPr>
          <p:cNvPr id="14" name="Picture 13">
            <a:extLst>
              <a:ext uri="{FF2B5EF4-FFF2-40B4-BE49-F238E27FC236}">
                <a16:creationId xmlns:a16="http://schemas.microsoft.com/office/drawing/2014/main" id="{F3B8044B-54F5-8F7B-4405-B7C6A79D6CA5}"/>
              </a:ext>
            </a:extLst>
          </p:cNvPr>
          <p:cNvPicPr>
            <a:picLocks noChangeAspect="1"/>
          </p:cNvPicPr>
          <p:nvPr/>
        </p:nvPicPr>
        <p:blipFill>
          <a:blip r:embed="rId3"/>
          <a:stretch>
            <a:fillRect/>
          </a:stretch>
        </p:blipFill>
        <p:spPr>
          <a:xfrm>
            <a:off x="737125" y="3760598"/>
            <a:ext cx="4769595" cy="1743318"/>
          </a:xfrm>
          <a:prstGeom prst="rect">
            <a:avLst/>
          </a:prstGeom>
        </p:spPr>
      </p:pic>
    </p:spTree>
    <p:extLst>
      <p:ext uri="{BB962C8B-B14F-4D97-AF65-F5344CB8AC3E}">
        <p14:creationId xmlns:p14="http://schemas.microsoft.com/office/powerpoint/2010/main" val="25014927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0AAA3-ED47-DA2C-CD5F-1747D818E9DB}"/>
              </a:ext>
            </a:extLst>
          </p:cNvPr>
          <p:cNvSpPr>
            <a:spLocks noGrp="1"/>
          </p:cNvSpPr>
          <p:nvPr>
            <p:ph type="title"/>
          </p:nvPr>
        </p:nvSpPr>
        <p:spPr/>
        <p:txBody>
          <a:bodyPr/>
          <a:lstStyle/>
          <a:p>
            <a:pPr algn="ctr"/>
            <a:r>
              <a:rPr lang="en-US" dirty="0"/>
              <a:t>CCTS ClinicalTrials.gov Webpage</a:t>
            </a:r>
          </a:p>
        </p:txBody>
      </p:sp>
      <p:pic>
        <p:nvPicPr>
          <p:cNvPr id="17" name="Content Placeholder 16">
            <a:extLst>
              <a:ext uri="{FF2B5EF4-FFF2-40B4-BE49-F238E27FC236}">
                <a16:creationId xmlns:a16="http://schemas.microsoft.com/office/drawing/2014/main" id="{FC7DEA48-8E55-050E-FA59-88EE0DD8A6C6}"/>
              </a:ext>
            </a:extLst>
          </p:cNvPr>
          <p:cNvPicPr>
            <a:picLocks noGrp="1" noChangeAspect="1"/>
          </p:cNvPicPr>
          <p:nvPr>
            <p:ph idx="1"/>
          </p:nvPr>
        </p:nvPicPr>
        <p:blipFill>
          <a:blip r:embed="rId2"/>
          <a:stretch>
            <a:fillRect/>
          </a:stretch>
        </p:blipFill>
        <p:spPr>
          <a:xfrm>
            <a:off x="838200" y="1331277"/>
            <a:ext cx="10515600" cy="2097723"/>
          </a:xfrm>
        </p:spPr>
      </p:pic>
      <p:pic>
        <p:nvPicPr>
          <p:cNvPr id="19" name="Picture 18">
            <a:extLst>
              <a:ext uri="{FF2B5EF4-FFF2-40B4-BE49-F238E27FC236}">
                <a16:creationId xmlns:a16="http://schemas.microsoft.com/office/drawing/2014/main" id="{197CE767-35F2-2EEE-0D80-7AFD462F0B6C}"/>
              </a:ext>
            </a:extLst>
          </p:cNvPr>
          <p:cNvPicPr>
            <a:picLocks noChangeAspect="1"/>
          </p:cNvPicPr>
          <p:nvPr/>
        </p:nvPicPr>
        <p:blipFill>
          <a:blip r:embed="rId3"/>
          <a:stretch>
            <a:fillRect/>
          </a:stretch>
        </p:blipFill>
        <p:spPr>
          <a:xfrm>
            <a:off x="1539250" y="3623612"/>
            <a:ext cx="3515216" cy="2067213"/>
          </a:xfrm>
          <a:prstGeom prst="rect">
            <a:avLst/>
          </a:prstGeom>
        </p:spPr>
      </p:pic>
      <p:pic>
        <p:nvPicPr>
          <p:cNvPr id="21" name="Picture 20">
            <a:extLst>
              <a:ext uri="{FF2B5EF4-FFF2-40B4-BE49-F238E27FC236}">
                <a16:creationId xmlns:a16="http://schemas.microsoft.com/office/drawing/2014/main" id="{7136F8BE-53F5-3F92-17DE-6F5A14F3B765}"/>
              </a:ext>
            </a:extLst>
          </p:cNvPr>
          <p:cNvPicPr>
            <a:picLocks noChangeAspect="1"/>
          </p:cNvPicPr>
          <p:nvPr/>
        </p:nvPicPr>
        <p:blipFill>
          <a:blip r:embed="rId4"/>
          <a:stretch>
            <a:fillRect/>
          </a:stretch>
        </p:blipFill>
        <p:spPr>
          <a:xfrm>
            <a:off x="5160667" y="4074655"/>
            <a:ext cx="4381869" cy="1616170"/>
          </a:xfrm>
          <a:prstGeom prst="rect">
            <a:avLst/>
          </a:prstGeom>
        </p:spPr>
      </p:pic>
      <p:pic>
        <p:nvPicPr>
          <p:cNvPr id="23" name="Picture 22">
            <a:extLst>
              <a:ext uri="{FF2B5EF4-FFF2-40B4-BE49-F238E27FC236}">
                <a16:creationId xmlns:a16="http://schemas.microsoft.com/office/drawing/2014/main" id="{8561FC91-E6F1-3C85-177E-98304D98BE78}"/>
              </a:ext>
            </a:extLst>
          </p:cNvPr>
          <p:cNvPicPr>
            <a:picLocks noChangeAspect="1"/>
          </p:cNvPicPr>
          <p:nvPr/>
        </p:nvPicPr>
        <p:blipFill rotWithShape="1">
          <a:blip r:embed="rId5"/>
          <a:srcRect l="187384" t="-113153" r="-133022" b="113153"/>
          <a:stretch/>
        </p:blipFill>
        <p:spPr>
          <a:xfrm>
            <a:off x="5072062" y="2724150"/>
            <a:ext cx="934597" cy="1409700"/>
          </a:xfrm>
          <a:prstGeom prst="rect">
            <a:avLst/>
          </a:prstGeom>
        </p:spPr>
      </p:pic>
      <p:pic>
        <p:nvPicPr>
          <p:cNvPr id="24" name="Picture 23">
            <a:extLst>
              <a:ext uri="{FF2B5EF4-FFF2-40B4-BE49-F238E27FC236}">
                <a16:creationId xmlns:a16="http://schemas.microsoft.com/office/drawing/2014/main" id="{4072AFE3-663F-DF7B-00C2-7288615A557E}"/>
              </a:ext>
            </a:extLst>
          </p:cNvPr>
          <p:cNvPicPr>
            <a:picLocks noChangeAspect="1"/>
          </p:cNvPicPr>
          <p:nvPr/>
        </p:nvPicPr>
        <p:blipFill rotWithShape="1">
          <a:blip r:embed="rId5"/>
          <a:srcRect r="54362"/>
          <a:stretch/>
        </p:blipFill>
        <p:spPr>
          <a:xfrm>
            <a:off x="581977" y="4177890"/>
            <a:ext cx="934597" cy="1409700"/>
          </a:xfrm>
          <a:prstGeom prst="rect">
            <a:avLst/>
          </a:prstGeom>
        </p:spPr>
      </p:pic>
      <p:pic>
        <p:nvPicPr>
          <p:cNvPr id="27" name="Picture 26">
            <a:extLst>
              <a:ext uri="{FF2B5EF4-FFF2-40B4-BE49-F238E27FC236}">
                <a16:creationId xmlns:a16="http://schemas.microsoft.com/office/drawing/2014/main" id="{38C902DC-5B47-D647-289D-6CA23E5EE729}"/>
              </a:ext>
            </a:extLst>
          </p:cNvPr>
          <p:cNvPicPr>
            <a:picLocks noChangeAspect="1"/>
          </p:cNvPicPr>
          <p:nvPr/>
        </p:nvPicPr>
        <p:blipFill rotWithShape="1">
          <a:blip r:embed="rId6"/>
          <a:srcRect l="11364" r="8992" b="2118"/>
          <a:stretch/>
        </p:blipFill>
        <p:spPr>
          <a:xfrm>
            <a:off x="9648737" y="3736513"/>
            <a:ext cx="1183568" cy="1454583"/>
          </a:xfrm>
          <a:prstGeom prst="rect">
            <a:avLst/>
          </a:prstGeom>
        </p:spPr>
      </p:pic>
      <p:sp>
        <p:nvSpPr>
          <p:cNvPr id="29" name="TextBox 28">
            <a:extLst>
              <a:ext uri="{FF2B5EF4-FFF2-40B4-BE49-F238E27FC236}">
                <a16:creationId xmlns:a16="http://schemas.microsoft.com/office/drawing/2014/main" id="{85505DFC-78CC-0FC0-698A-AE02CAEAAD09}"/>
              </a:ext>
            </a:extLst>
          </p:cNvPr>
          <p:cNvSpPr txBox="1"/>
          <p:nvPr/>
        </p:nvSpPr>
        <p:spPr>
          <a:xfrm>
            <a:off x="2255141" y="5817114"/>
            <a:ext cx="7681718" cy="1015663"/>
          </a:xfrm>
          <a:prstGeom prst="rect">
            <a:avLst/>
          </a:prstGeom>
          <a:noFill/>
        </p:spPr>
        <p:txBody>
          <a:bodyPr wrap="square">
            <a:spAutoFit/>
          </a:bodyPr>
          <a:lstStyle/>
          <a:p>
            <a:r>
              <a:rPr lang="en-US" sz="2400" dirty="0">
                <a:highlight>
                  <a:srgbClr val="FFFF00"/>
                </a:highlight>
                <a:hlinkClick r:id="rId7"/>
              </a:rPr>
              <a:t>https://www.uab.edu/ccts/clinical-research/clinicaltrials-gov</a:t>
            </a:r>
            <a:endParaRPr lang="en-US" sz="2400" dirty="0">
              <a:highlight>
                <a:srgbClr val="FFFF00"/>
              </a:highlight>
            </a:endParaRPr>
          </a:p>
          <a:p>
            <a:endParaRPr lang="en-US" sz="3600" dirty="0"/>
          </a:p>
        </p:txBody>
      </p:sp>
    </p:spTree>
    <p:extLst>
      <p:ext uri="{BB962C8B-B14F-4D97-AF65-F5344CB8AC3E}">
        <p14:creationId xmlns:p14="http://schemas.microsoft.com/office/powerpoint/2010/main" val="1654975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468" y="365125"/>
            <a:ext cx="11059332" cy="1325563"/>
          </a:xfrm>
        </p:spPr>
        <p:txBody>
          <a:bodyPr/>
          <a:lstStyle/>
          <a:p>
            <a:r>
              <a:rPr lang="en-US" b="1" u="sng" dirty="0"/>
              <a:t>Need help?</a:t>
            </a:r>
          </a:p>
        </p:txBody>
      </p:sp>
      <p:sp>
        <p:nvSpPr>
          <p:cNvPr id="3" name="Content Placeholder 2"/>
          <p:cNvSpPr>
            <a:spLocks noGrp="1"/>
          </p:cNvSpPr>
          <p:nvPr>
            <p:ph idx="1"/>
          </p:nvPr>
        </p:nvSpPr>
        <p:spPr>
          <a:xfrm>
            <a:off x="294468" y="1489587"/>
            <a:ext cx="6946990" cy="4687376"/>
          </a:xfrm>
        </p:spPr>
        <p:txBody>
          <a:bodyPr>
            <a:normAutofit lnSpcReduction="10000"/>
          </a:bodyPr>
          <a:lstStyle/>
          <a:p>
            <a:pPr marL="0" indent="0">
              <a:buNone/>
            </a:pPr>
            <a:endParaRPr lang="en-US" sz="1100" dirty="0"/>
          </a:p>
          <a:p>
            <a:pPr marL="0" indent="0" algn="ctr">
              <a:buNone/>
            </a:pPr>
            <a:r>
              <a:rPr lang="en-US" b="1" dirty="0">
                <a:hlinkClick r:id="rId3"/>
              </a:rPr>
              <a:t>CCTS</a:t>
            </a:r>
            <a:r>
              <a:rPr lang="en-US" dirty="0">
                <a:hlinkClick r:id="rId3"/>
              </a:rPr>
              <a:t>clinicaltrials.gov</a:t>
            </a:r>
            <a:r>
              <a:rPr lang="en-US" b="1" dirty="0">
                <a:hlinkClick r:id="rId3"/>
              </a:rPr>
              <a:t>HELP</a:t>
            </a:r>
            <a:r>
              <a:rPr lang="en-US" dirty="0">
                <a:hlinkClick r:id="rId3"/>
              </a:rPr>
              <a:t>@uabmc.edu</a:t>
            </a:r>
            <a:endParaRPr lang="en-US" dirty="0"/>
          </a:p>
          <a:p>
            <a:pPr marL="0" indent="0" algn="ctr">
              <a:buNone/>
            </a:pPr>
            <a:endParaRPr lang="en-US" dirty="0"/>
          </a:p>
          <a:p>
            <a:pPr marL="0" indent="0" algn="ctr">
              <a:buNone/>
            </a:pPr>
            <a:r>
              <a:rPr lang="en-US" dirty="0"/>
              <a:t>Tamara Howard </a:t>
            </a:r>
          </a:p>
          <a:p>
            <a:pPr marL="0" indent="0" algn="ctr">
              <a:buNone/>
            </a:pPr>
            <a:r>
              <a:rPr lang="en-US" dirty="0">
                <a:hlinkClick r:id="rId4"/>
              </a:rPr>
              <a:t>TLHoward@uabmc.edu</a:t>
            </a:r>
            <a:endParaRPr lang="en-US" dirty="0"/>
          </a:p>
          <a:p>
            <a:pPr marL="0" indent="0" algn="ctr">
              <a:buNone/>
            </a:pPr>
            <a:r>
              <a:rPr lang="en-US" dirty="0"/>
              <a:t>205-934-3796</a:t>
            </a:r>
          </a:p>
          <a:p>
            <a:pPr marL="0" indent="0" algn="ctr">
              <a:buNone/>
            </a:pPr>
            <a:endParaRPr lang="en-US" dirty="0"/>
          </a:p>
          <a:p>
            <a:pPr marL="0" indent="0" algn="ctr">
              <a:buNone/>
            </a:pPr>
            <a:r>
              <a:rPr lang="en-US" dirty="0"/>
              <a:t>Dunia Ritchey </a:t>
            </a:r>
          </a:p>
          <a:p>
            <a:pPr marL="0" indent="0" algn="ctr">
              <a:buNone/>
            </a:pPr>
            <a:r>
              <a:rPr lang="en-US" dirty="0">
                <a:hlinkClick r:id="rId5"/>
              </a:rPr>
              <a:t>DFRitchey@uabmc.edu</a:t>
            </a:r>
            <a:endParaRPr lang="en-US" dirty="0"/>
          </a:p>
          <a:p>
            <a:pPr marL="0" indent="0" algn="ctr">
              <a:buNone/>
            </a:pPr>
            <a:r>
              <a:rPr lang="en-US" dirty="0"/>
              <a:t>205-492-5703</a:t>
            </a:r>
          </a:p>
          <a:p>
            <a:pPr marL="0" indent="0">
              <a:buNone/>
            </a:pPr>
            <a:endParaRPr lang="en-US" dirty="0"/>
          </a:p>
        </p:txBody>
      </p:sp>
      <p:pic>
        <p:nvPicPr>
          <p:cNvPr id="4" name="Picture 3"/>
          <p:cNvPicPr>
            <a:picLocks noChangeAspect="1"/>
          </p:cNvPicPr>
          <p:nvPr/>
        </p:nvPicPr>
        <p:blipFill>
          <a:blip r:embed="rId6"/>
          <a:stretch>
            <a:fillRect/>
          </a:stretch>
        </p:blipFill>
        <p:spPr>
          <a:xfrm>
            <a:off x="7515456" y="468364"/>
            <a:ext cx="3838344" cy="5487946"/>
          </a:xfrm>
          <a:prstGeom prst="rect">
            <a:avLst/>
          </a:prstGeom>
        </p:spPr>
      </p:pic>
    </p:spTree>
    <p:extLst>
      <p:ext uri="{BB962C8B-B14F-4D97-AF65-F5344CB8AC3E}">
        <p14:creationId xmlns:p14="http://schemas.microsoft.com/office/powerpoint/2010/main" val="1357894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FAE5E6E-8DFC-0D39-C2C7-20D732476E94}"/>
              </a:ext>
            </a:extLst>
          </p:cNvPr>
          <p:cNvPicPr>
            <a:picLocks noGrp="1" noChangeAspect="1"/>
          </p:cNvPicPr>
          <p:nvPr>
            <p:ph idx="1"/>
          </p:nvPr>
        </p:nvPicPr>
        <p:blipFill rotWithShape="1">
          <a:blip r:embed="rId2"/>
          <a:srcRect l="4542" r="5005" b="11857"/>
          <a:stretch/>
        </p:blipFill>
        <p:spPr>
          <a:xfrm>
            <a:off x="101600" y="863600"/>
            <a:ext cx="11938000" cy="5303520"/>
          </a:xfrm>
          <a:prstGeom prst="rect">
            <a:avLst/>
          </a:prstGeom>
        </p:spPr>
      </p:pic>
      <p:sp>
        <p:nvSpPr>
          <p:cNvPr id="2" name="Title 1">
            <a:extLst>
              <a:ext uri="{FF2B5EF4-FFF2-40B4-BE49-F238E27FC236}">
                <a16:creationId xmlns:a16="http://schemas.microsoft.com/office/drawing/2014/main" id="{E4A3A9B6-6226-142B-966D-6DD10C0934AE}"/>
              </a:ext>
            </a:extLst>
          </p:cNvPr>
          <p:cNvSpPr>
            <a:spLocks noGrp="1"/>
          </p:cNvSpPr>
          <p:nvPr>
            <p:ph type="title"/>
          </p:nvPr>
        </p:nvSpPr>
        <p:spPr/>
        <p:txBody>
          <a:bodyPr/>
          <a:lstStyle/>
          <a:p>
            <a:r>
              <a:rPr lang="en-US" dirty="0"/>
              <a:t>Ideas for New CT.gov Training Topics???</a:t>
            </a:r>
          </a:p>
        </p:txBody>
      </p:sp>
    </p:spTree>
    <p:extLst>
      <p:ext uri="{BB962C8B-B14F-4D97-AF65-F5344CB8AC3E}">
        <p14:creationId xmlns:p14="http://schemas.microsoft.com/office/powerpoint/2010/main" val="1396468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148FD-FD0F-AAB9-8849-5A484AC621D6}"/>
              </a:ext>
            </a:extLst>
          </p:cNvPr>
          <p:cNvSpPr>
            <a:spLocks noGrp="1"/>
          </p:cNvSpPr>
          <p:nvPr>
            <p:ph type="title"/>
          </p:nvPr>
        </p:nvSpPr>
        <p:spPr/>
        <p:txBody>
          <a:bodyPr>
            <a:normAutofit fontScale="90000"/>
          </a:bodyPr>
          <a:lstStyle/>
          <a:p>
            <a:r>
              <a:rPr lang="en-US" dirty="0"/>
              <a:t>Need an </a:t>
            </a:r>
            <a:r>
              <a:rPr lang="en-US" dirty="0" smtClean="0"/>
              <a:t>Account? </a:t>
            </a:r>
            <a:r>
              <a:rPr lang="en-US" dirty="0"/>
              <a:t>S</a:t>
            </a:r>
            <a:r>
              <a:rPr lang="en-US" dirty="0" smtClean="0"/>
              <a:t>end </a:t>
            </a:r>
            <a:r>
              <a:rPr lang="en-US" dirty="0"/>
              <a:t>an email to:</a:t>
            </a:r>
            <a:br>
              <a:rPr lang="en-US" dirty="0"/>
            </a:br>
            <a:r>
              <a:rPr lang="en-US" dirty="0">
                <a:hlinkClick r:id="rId2"/>
              </a:rPr>
              <a:t>CCTSClinicalTrials.govHELP@uabmc.edu</a:t>
            </a:r>
            <a:r>
              <a:rPr lang="en-US" dirty="0"/>
              <a:t> </a:t>
            </a:r>
          </a:p>
        </p:txBody>
      </p:sp>
      <p:sp>
        <p:nvSpPr>
          <p:cNvPr id="3" name="Content Placeholder 2">
            <a:extLst>
              <a:ext uri="{FF2B5EF4-FFF2-40B4-BE49-F238E27FC236}">
                <a16:creationId xmlns:a16="http://schemas.microsoft.com/office/drawing/2014/main" id="{03661DA1-B7A7-F0BA-608B-C50980DA4820}"/>
              </a:ext>
            </a:extLst>
          </p:cNvPr>
          <p:cNvSpPr>
            <a:spLocks noGrp="1"/>
          </p:cNvSpPr>
          <p:nvPr>
            <p:ph idx="1"/>
          </p:nvPr>
        </p:nvSpPr>
        <p:spPr/>
        <p:txBody>
          <a:bodyPr>
            <a:normAutofit fontScale="92500" lnSpcReduction="10000"/>
          </a:bodyPr>
          <a:lstStyle/>
          <a:p>
            <a:pPr marL="0" indent="0">
              <a:buNone/>
            </a:pPr>
            <a:r>
              <a:rPr lang="en-US" sz="2000" b="0" i="0" u="none" strike="noStrike" baseline="0" dirty="0">
                <a:solidFill>
                  <a:srgbClr val="1F487C"/>
                </a:solidFill>
                <a:latin typeface="Calibri" panose="020F0502020204030204" pitchFamily="34" charset="0"/>
              </a:rPr>
              <a:t>Please send the following information to email address above. We will set up an account for you. </a:t>
            </a:r>
          </a:p>
          <a:p>
            <a:pPr marL="0" indent="0">
              <a:buNone/>
            </a:pPr>
            <a:endParaRPr lang="en-US" sz="900" b="0" i="0" u="none" strike="noStrike" baseline="0" dirty="0">
              <a:solidFill>
                <a:srgbClr val="1F487C"/>
              </a:solidFill>
              <a:latin typeface="Calibri" panose="020F0502020204030204" pitchFamily="34" charset="0"/>
            </a:endParaRPr>
          </a:p>
          <a:p>
            <a:pPr marL="0" indent="0">
              <a:buNone/>
            </a:pPr>
            <a:r>
              <a:rPr lang="en-US" sz="2000" b="0" i="0" u="none" strike="noStrike" baseline="0" dirty="0">
                <a:solidFill>
                  <a:srgbClr val="1F487C"/>
                </a:solidFill>
                <a:latin typeface="Calibri" panose="020F0502020204030204" pitchFamily="34" charset="0"/>
              </a:rPr>
              <a:t>(Fellows, Residents, and other visiting/temporary researchers must submit a protocol along with this request and note their mentor/supervisor.) </a:t>
            </a:r>
          </a:p>
          <a:p>
            <a:pPr marL="0" indent="0">
              <a:buNone/>
            </a:pPr>
            <a:endParaRPr lang="en-US" sz="900" b="0" i="0" u="none" strike="noStrike" baseline="0" dirty="0">
              <a:solidFill>
                <a:srgbClr val="1F487C"/>
              </a:solidFill>
              <a:latin typeface="Calibri" panose="020F0502020204030204" pitchFamily="34" charset="0"/>
            </a:endParaRPr>
          </a:p>
          <a:p>
            <a:pPr marL="0" indent="0">
              <a:buNone/>
            </a:pPr>
            <a:r>
              <a:rPr lang="en-US" sz="2000" b="0" i="0" u="none" strike="noStrike" baseline="0" dirty="0">
                <a:solidFill>
                  <a:srgbClr val="000000"/>
                </a:solidFill>
                <a:latin typeface="Calibri" panose="020F0502020204030204" pitchFamily="34" charset="0"/>
              </a:rPr>
              <a:t>1. BlazerID: </a:t>
            </a:r>
          </a:p>
          <a:p>
            <a:pPr marL="0" indent="0">
              <a:buNone/>
            </a:pPr>
            <a:r>
              <a:rPr lang="en-US" sz="2000" b="0" i="0" u="none" strike="noStrike" baseline="0" dirty="0">
                <a:solidFill>
                  <a:srgbClr val="000000"/>
                </a:solidFill>
                <a:latin typeface="Calibri" panose="020F0502020204030204" pitchFamily="34" charset="0"/>
              </a:rPr>
              <a:t>2. Full name (i.e.: legal first and last name): </a:t>
            </a:r>
          </a:p>
          <a:p>
            <a:pPr marL="0" indent="0">
              <a:buNone/>
            </a:pPr>
            <a:r>
              <a:rPr lang="en-US" sz="2000" b="0" i="0" u="none" strike="noStrike" baseline="0" dirty="0">
                <a:solidFill>
                  <a:srgbClr val="000000"/>
                </a:solidFill>
                <a:latin typeface="Calibri" panose="020F0502020204030204" pitchFamily="34" charset="0"/>
              </a:rPr>
              <a:t>3. Your full job title (i.e.: Fellow, Coordinator, Professor): </a:t>
            </a:r>
          </a:p>
          <a:p>
            <a:pPr marL="0" indent="0">
              <a:buNone/>
            </a:pPr>
            <a:r>
              <a:rPr lang="en-US" sz="2000" b="0" i="0" u="none" strike="noStrike" baseline="0" dirty="0">
                <a:solidFill>
                  <a:srgbClr val="000000"/>
                </a:solidFill>
                <a:latin typeface="Calibri" panose="020F0502020204030204" pitchFamily="34" charset="0"/>
              </a:rPr>
              <a:t>4. UABMC or UAB email (most used): </a:t>
            </a:r>
          </a:p>
          <a:p>
            <a:pPr marL="0" indent="0">
              <a:buNone/>
            </a:pPr>
            <a:r>
              <a:rPr lang="en-US" sz="2000" b="0" i="0" u="none" strike="noStrike" baseline="0" dirty="0">
                <a:solidFill>
                  <a:srgbClr val="000000"/>
                </a:solidFill>
                <a:latin typeface="Calibri" panose="020F0502020204030204" pitchFamily="34" charset="0"/>
              </a:rPr>
              <a:t>5. Phone number: </a:t>
            </a:r>
          </a:p>
          <a:p>
            <a:pPr marL="0" indent="0">
              <a:buNone/>
            </a:pPr>
            <a:r>
              <a:rPr lang="en-US" sz="2000" b="0" i="0" u="none" strike="noStrike" baseline="0" dirty="0">
                <a:solidFill>
                  <a:srgbClr val="000000"/>
                </a:solidFill>
                <a:latin typeface="Calibri" panose="020F0502020204030204" pitchFamily="34" charset="0"/>
              </a:rPr>
              <a:t>6. Studies you need access to (NCT#) [if applicable]: </a:t>
            </a:r>
          </a:p>
          <a:p>
            <a:pPr marL="0" indent="0">
              <a:buNone/>
            </a:pPr>
            <a:endParaRPr lang="en-US" sz="900" b="0" i="0" u="none" strike="noStrike" baseline="0" dirty="0">
              <a:solidFill>
                <a:srgbClr val="1F487C"/>
              </a:solidFill>
              <a:latin typeface="Calibri" panose="020F0502020204030204" pitchFamily="34" charset="0"/>
            </a:endParaRPr>
          </a:p>
          <a:p>
            <a:pPr marL="0" indent="0">
              <a:buNone/>
            </a:pPr>
            <a:r>
              <a:rPr lang="en-US" sz="2100" b="0" i="0" u="none" strike="noStrike" baseline="0" dirty="0">
                <a:solidFill>
                  <a:srgbClr val="1F487C"/>
                </a:solidFill>
                <a:latin typeface="Calibri" panose="020F0502020204030204" pitchFamily="34" charset="0"/>
              </a:rPr>
              <a:t>A reminder for the future: If you have faculty, fellows or residents leaving UAB, please have them transfer or complete his/her records in ClinicalTrials.gov prior to leaving. </a:t>
            </a:r>
            <a:endParaRPr lang="en-US" sz="2100" dirty="0"/>
          </a:p>
        </p:txBody>
      </p:sp>
    </p:spTree>
    <p:extLst>
      <p:ext uri="{BB962C8B-B14F-4D97-AF65-F5344CB8AC3E}">
        <p14:creationId xmlns:p14="http://schemas.microsoft.com/office/powerpoint/2010/main" val="3308804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148FD-FD0F-AAB9-8849-5A484AC621D6}"/>
              </a:ext>
            </a:extLst>
          </p:cNvPr>
          <p:cNvSpPr>
            <a:spLocks noGrp="1"/>
          </p:cNvSpPr>
          <p:nvPr>
            <p:ph type="title"/>
          </p:nvPr>
        </p:nvSpPr>
        <p:spPr/>
        <p:txBody>
          <a:bodyPr/>
          <a:lstStyle/>
          <a:p>
            <a:r>
              <a:rPr lang="en-US" dirty="0"/>
              <a:t>ClinicalTrials.gov Beta Site Updates</a:t>
            </a:r>
          </a:p>
        </p:txBody>
      </p:sp>
      <p:sp>
        <p:nvSpPr>
          <p:cNvPr id="3" name="Content Placeholder 2">
            <a:extLst>
              <a:ext uri="{FF2B5EF4-FFF2-40B4-BE49-F238E27FC236}">
                <a16:creationId xmlns:a16="http://schemas.microsoft.com/office/drawing/2014/main" id="{03661DA1-B7A7-F0BA-608B-C50980DA4820}"/>
              </a:ext>
            </a:extLst>
          </p:cNvPr>
          <p:cNvSpPr>
            <a:spLocks noGrp="1"/>
          </p:cNvSpPr>
          <p:nvPr>
            <p:ph idx="1"/>
          </p:nvPr>
        </p:nvSpPr>
        <p:spPr/>
        <p:txBody>
          <a:bodyPr>
            <a:normAutofit/>
          </a:bodyPr>
          <a:lstStyle/>
          <a:p>
            <a:pPr marL="0" indent="0" algn="l">
              <a:buNone/>
            </a:pPr>
            <a:r>
              <a:rPr lang="en-US" b="1" i="0" dirty="0">
                <a:effectLst/>
                <a:latin typeface="Source Sans Pro Web"/>
              </a:rPr>
              <a:t>Note:</a:t>
            </a:r>
          </a:p>
          <a:p>
            <a:pPr marL="0" indent="0" algn="l">
              <a:buNone/>
            </a:pPr>
            <a:r>
              <a:rPr lang="en-US" b="0" i="0" dirty="0">
                <a:solidFill>
                  <a:srgbClr val="1B1B1B"/>
                </a:solidFill>
                <a:effectLst/>
                <a:latin typeface="Source Sans Pro Web"/>
              </a:rPr>
              <a:t>The Modernized PRS is still under development, so users may see differences in their study records between the classic and modernized websites. If you find discrepancies, use the classic PRS to review the record and resolve any validation errors or warnings. Users should be sure to save their changes before switching between the two sites.</a:t>
            </a:r>
          </a:p>
          <a:p>
            <a:pPr marL="914400" lvl="2" indent="0">
              <a:buNone/>
            </a:pPr>
            <a:endParaRPr lang="en-US" dirty="0"/>
          </a:p>
        </p:txBody>
      </p:sp>
      <p:pic>
        <p:nvPicPr>
          <p:cNvPr id="5" name="Picture 4">
            <a:extLst>
              <a:ext uri="{FF2B5EF4-FFF2-40B4-BE49-F238E27FC236}">
                <a16:creationId xmlns:a16="http://schemas.microsoft.com/office/drawing/2014/main" id="{B9AF7FDB-FDEF-6D21-A772-BE80C9E89E5C}"/>
              </a:ext>
            </a:extLst>
          </p:cNvPr>
          <p:cNvPicPr>
            <a:picLocks noChangeAspect="1"/>
          </p:cNvPicPr>
          <p:nvPr/>
        </p:nvPicPr>
        <p:blipFill>
          <a:blip r:embed="rId2"/>
          <a:stretch>
            <a:fillRect/>
          </a:stretch>
        </p:blipFill>
        <p:spPr>
          <a:xfrm rot="5400000">
            <a:off x="7822709" y="3806124"/>
            <a:ext cx="1705505" cy="2923724"/>
          </a:xfrm>
          <a:prstGeom prst="rect">
            <a:avLst/>
          </a:prstGeom>
        </p:spPr>
      </p:pic>
    </p:spTree>
    <p:extLst>
      <p:ext uri="{BB962C8B-B14F-4D97-AF65-F5344CB8AC3E}">
        <p14:creationId xmlns:p14="http://schemas.microsoft.com/office/powerpoint/2010/main" val="1637423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148FD-FD0F-AAB9-8849-5A484AC621D6}"/>
              </a:ext>
            </a:extLst>
          </p:cNvPr>
          <p:cNvSpPr>
            <a:spLocks noGrp="1"/>
          </p:cNvSpPr>
          <p:nvPr>
            <p:ph type="title"/>
          </p:nvPr>
        </p:nvSpPr>
        <p:spPr/>
        <p:txBody>
          <a:bodyPr/>
          <a:lstStyle/>
          <a:p>
            <a:r>
              <a:rPr lang="en-US" dirty="0"/>
              <a:t>ClinicalTrials.gov Beta Site Updates</a:t>
            </a:r>
          </a:p>
        </p:txBody>
      </p:sp>
      <p:sp>
        <p:nvSpPr>
          <p:cNvPr id="3" name="Content Placeholder 2">
            <a:extLst>
              <a:ext uri="{FF2B5EF4-FFF2-40B4-BE49-F238E27FC236}">
                <a16:creationId xmlns:a16="http://schemas.microsoft.com/office/drawing/2014/main" id="{03661DA1-B7A7-F0BA-608B-C50980DA4820}"/>
              </a:ext>
            </a:extLst>
          </p:cNvPr>
          <p:cNvSpPr>
            <a:spLocks noGrp="1"/>
          </p:cNvSpPr>
          <p:nvPr>
            <p:ph idx="1"/>
          </p:nvPr>
        </p:nvSpPr>
        <p:spPr/>
        <p:txBody>
          <a:bodyPr>
            <a:normAutofit lnSpcReduction="10000"/>
          </a:bodyPr>
          <a:lstStyle/>
          <a:p>
            <a:r>
              <a:rPr lang="en-US" b="1" u="sng" dirty="0"/>
              <a:t>New:</a:t>
            </a:r>
          </a:p>
          <a:p>
            <a:pPr lvl="1"/>
            <a:r>
              <a:rPr lang="en-US" b="0" i="0" dirty="0">
                <a:solidFill>
                  <a:srgbClr val="1B1B1B"/>
                </a:solidFill>
                <a:effectLst/>
                <a:latin typeface="Source Sans Pro Web"/>
              </a:rPr>
              <a:t>Record List</a:t>
            </a:r>
          </a:p>
          <a:p>
            <a:pPr marL="1200150" lvl="2" indent="-285750"/>
            <a:r>
              <a:rPr lang="en-US" b="0" i="0" dirty="0">
                <a:solidFill>
                  <a:srgbClr val="1B1B1B"/>
                </a:solidFill>
                <a:effectLst/>
                <a:latin typeface="Source Sans Pro Web"/>
              </a:rPr>
              <a:t>The modernized Record List will open by default at log-in.</a:t>
            </a:r>
          </a:p>
          <a:p>
            <a:pPr marL="1200150" lvl="2" indent="-285750"/>
            <a:r>
              <a:rPr lang="en-US" b="0" i="0" dirty="0">
                <a:solidFill>
                  <a:srgbClr val="1B1B1B"/>
                </a:solidFill>
                <a:effectLst/>
                <a:latin typeface="Source Sans Pro Web"/>
              </a:rPr>
              <a:t>Added a pop-up to redirect users to the classic site if their records include Results, Delayed Results, and Study Documents sections. A single Open link will now open records that only include the Protocol Section in the modernized PRS.</a:t>
            </a:r>
          </a:p>
          <a:p>
            <a:pPr marL="1200150" lvl="2" indent="-285750"/>
            <a:r>
              <a:rPr lang="en-US" b="0" i="0" dirty="0">
                <a:solidFill>
                  <a:srgbClr val="1B1B1B"/>
                </a:solidFill>
                <a:effectLst/>
                <a:latin typeface="Source Sans Pro Web"/>
              </a:rPr>
              <a:t>Added menus and links to access content in the classic system, including: </a:t>
            </a:r>
          </a:p>
          <a:p>
            <a:pPr marL="1198563" lvl="3" indent="0">
              <a:buNone/>
            </a:pPr>
            <a:r>
              <a:rPr lang="en-US" b="0" i="0" dirty="0">
                <a:solidFill>
                  <a:srgbClr val="1B1B1B"/>
                </a:solidFill>
                <a:effectLst/>
                <a:latin typeface="Source Sans Pro Web"/>
              </a:rPr>
              <a:t>A link to the Problem Resolution Guide for all users.</a:t>
            </a:r>
          </a:p>
          <a:p>
            <a:pPr lvl="2"/>
            <a:r>
              <a:rPr lang="en-US" b="0" i="0" dirty="0">
                <a:solidFill>
                  <a:srgbClr val="1B1B1B"/>
                </a:solidFill>
                <a:effectLst/>
                <a:latin typeface="Source Sans Pro Web"/>
              </a:rPr>
              <a:t>The About the Modernized PRS page now includes more user guidance and is available as an Adobe PDF file.</a:t>
            </a:r>
          </a:p>
          <a:p>
            <a:pPr lvl="3"/>
            <a:endParaRPr lang="en-US" b="0" i="0" dirty="0">
              <a:solidFill>
                <a:srgbClr val="1B1B1B"/>
              </a:solidFill>
              <a:effectLst/>
              <a:latin typeface="Source Sans Pro Web"/>
            </a:endParaRPr>
          </a:p>
          <a:p>
            <a:pPr lvl="1"/>
            <a:r>
              <a:rPr lang="en-US" b="0" i="0" dirty="0">
                <a:solidFill>
                  <a:srgbClr val="1B1B1B"/>
                </a:solidFill>
                <a:effectLst/>
                <a:latin typeface="Source Sans Pro Web"/>
              </a:rPr>
              <a:t>Protocol Section</a:t>
            </a:r>
          </a:p>
          <a:p>
            <a:pPr marL="1200150" lvl="2" indent="-285750"/>
            <a:r>
              <a:rPr lang="en-US" b="0" i="0" dirty="0">
                <a:solidFill>
                  <a:srgbClr val="1B1B1B"/>
                </a:solidFill>
                <a:effectLst/>
                <a:latin typeface="Source Sans Pro Web"/>
              </a:rPr>
              <a:t>Added an Edit toggle so users can turn on and off the ability to edit.</a:t>
            </a:r>
          </a:p>
          <a:p>
            <a:pPr marL="914400" lvl="2" indent="0">
              <a:buNone/>
            </a:pPr>
            <a:endParaRPr lang="en-US" dirty="0"/>
          </a:p>
        </p:txBody>
      </p:sp>
    </p:spTree>
    <p:extLst>
      <p:ext uri="{BB962C8B-B14F-4D97-AF65-F5344CB8AC3E}">
        <p14:creationId xmlns:p14="http://schemas.microsoft.com/office/powerpoint/2010/main" val="1126225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148FD-FD0F-AAB9-8849-5A484AC621D6}"/>
              </a:ext>
            </a:extLst>
          </p:cNvPr>
          <p:cNvSpPr>
            <a:spLocks noGrp="1"/>
          </p:cNvSpPr>
          <p:nvPr>
            <p:ph type="title"/>
          </p:nvPr>
        </p:nvSpPr>
        <p:spPr/>
        <p:txBody>
          <a:bodyPr/>
          <a:lstStyle/>
          <a:p>
            <a:r>
              <a:rPr lang="en-US" dirty="0"/>
              <a:t>ClinicalTrials.gov Beta Site Updates </a:t>
            </a:r>
            <a:r>
              <a:rPr lang="en-US" sz="3600" dirty="0"/>
              <a:t>Cont.</a:t>
            </a:r>
          </a:p>
        </p:txBody>
      </p:sp>
      <p:sp>
        <p:nvSpPr>
          <p:cNvPr id="3" name="Content Placeholder 2">
            <a:extLst>
              <a:ext uri="{FF2B5EF4-FFF2-40B4-BE49-F238E27FC236}">
                <a16:creationId xmlns:a16="http://schemas.microsoft.com/office/drawing/2014/main" id="{03661DA1-B7A7-F0BA-608B-C50980DA4820}"/>
              </a:ext>
            </a:extLst>
          </p:cNvPr>
          <p:cNvSpPr>
            <a:spLocks noGrp="1"/>
          </p:cNvSpPr>
          <p:nvPr>
            <p:ph idx="1"/>
          </p:nvPr>
        </p:nvSpPr>
        <p:spPr/>
        <p:txBody>
          <a:bodyPr>
            <a:normAutofit/>
          </a:bodyPr>
          <a:lstStyle/>
          <a:p>
            <a:r>
              <a:rPr lang="en-US" b="1" u="sng" dirty="0"/>
              <a:t>Improved:</a:t>
            </a:r>
          </a:p>
          <a:p>
            <a:pPr lvl="1"/>
            <a:r>
              <a:rPr lang="en-US" b="0" i="0" dirty="0">
                <a:solidFill>
                  <a:srgbClr val="1B1B1B"/>
                </a:solidFill>
                <a:effectLst/>
                <a:latin typeface="Source Sans Pro Web"/>
              </a:rPr>
              <a:t>Various styling changes, including spacing, icons, and pagination.</a:t>
            </a:r>
          </a:p>
          <a:p>
            <a:pPr marL="914400" lvl="2" indent="0">
              <a:buNone/>
            </a:pPr>
            <a:endParaRPr lang="en-US" dirty="0"/>
          </a:p>
          <a:p>
            <a:pPr marL="914400" lvl="2" indent="0">
              <a:buNone/>
            </a:pPr>
            <a:endParaRPr lang="en-US" dirty="0"/>
          </a:p>
          <a:p>
            <a:pPr marL="914400" lvl="2" indent="0">
              <a:buNone/>
            </a:pPr>
            <a:endParaRPr lang="en-US" dirty="0"/>
          </a:p>
          <a:p>
            <a:r>
              <a:rPr lang="en-US" b="1" u="sng" dirty="0"/>
              <a:t>Now Available:</a:t>
            </a:r>
          </a:p>
          <a:p>
            <a:pPr lvl="1"/>
            <a:r>
              <a:rPr lang="en-US" b="0" i="0" dirty="0">
                <a:solidFill>
                  <a:srgbClr val="1B1B1B"/>
                </a:solidFill>
                <a:effectLst/>
                <a:latin typeface="Source Sans Pro Web"/>
              </a:rPr>
              <a:t>The modernized PRS (PRS Beta) will become the primary website for Protocol registration and submission.</a:t>
            </a:r>
          </a:p>
        </p:txBody>
      </p:sp>
    </p:spTree>
    <p:extLst>
      <p:ext uri="{BB962C8B-B14F-4D97-AF65-F5344CB8AC3E}">
        <p14:creationId xmlns:p14="http://schemas.microsoft.com/office/powerpoint/2010/main" val="4173036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a:extLst>
              <a:ext uri="{FF2B5EF4-FFF2-40B4-BE49-F238E27FC236}">
                <a16:creationId xmlns:a16="http://schemas.microsoft.com/office/drawing/2014/main" id="{346750F0-D642-0EDD-B942-990AC842280D}"/>
              </a:ext>
            </a:extLst>
          </p:cNvPr>
          <p:cNvPicPr>
            <a:picLocks noGrp="1" noRot="1" noChangeAspect="1" noMove="1" noResize="1" noEditPoints="1" noAdjustHandles="1" noChangeArrowheads="1" noChangeShapeType="1" noCrop="1"/>
          </p:cNvPicPr>
          <p:nvPr>
            <p:ph idx="1"/>
          </p:nvPr>
        </p:nvPicPr>
        <p:blipFill>
          <a:blip r:embed="rId2"/>
          <a:stretch>
            <a:fillRect/>
          </a:stretch>
        </p:blipFill>
        <p:spPr>
          <a:xfrm>
            <a:off x="178574" y="1321144"/>
            <a:ext cx="11786502" cy="4856136"/>
          </a:xfrm>
          <a:prstGeom prst="rect">
            <a:avLst/>
          </a:prstGeom>
        </p:spPr>
      </p:pic>
      <p:sp>
        <p:nvSpPr>
          <p:cNvPr id="4" name="Title 3"/>
          <p:cNvSpPr>
            <a:spLocks noGrp="1"/>
          </p:cNvSpPr>
          <p:nvPr>
            <p:ph type="title"/>
          </p:nvPr>
        </p:nvSpPr>
        <p:spPr>
          <a:xfrm>
            <a:off x="432079" y="365125"/>
            <a:ext cx="10921721" cy="1325563"/>
          </a:xfrm>
        </p:spPr>
        <p:txBody>
          <a:bodyPr/>
          <a:lstStyle/>
          <a:p>
            <a:pPr algn="ctr"/>
            <a:r>
              <a:rPr lang="en-US" b="1" u="sng" dirty="0"/>
              <a:t>Dashboard (Modified)</a:t>
            </a:r>
          </a:p>
        </p:txBody>
      </p:sp>
      <p:sp>
        <p:nvSpPr>
          <p:cNvPr id="7" name="Right Arrow 6"/>
          <p:cNvSpPr/>
          <p:nvPr/>
        </p:nvSpPr>
        <p:spPr>
          <a:xfrm rot="1232555">
            <a:off x="9749728" y="2553100"/>
            <a:ext cx="723433" cy="420362"/>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Down Arrow 8"/>
          <p:cNvSpPr/>
          <p:nvPr/>
        </p:nvSpPr>
        <p:spPr>
          <a:xfrm rot="10800000">
            <a:off x="6639805" y="1752212"/>
            <a:ext cx="454331" cy="59367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1357101" y="3387472"/>
            <a:ext cx="995681" cy="361740"/>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0538308" y="2814320"/>
            <a:ext cx="1187798" cy="445640"/>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33597">
            <a:off x="704334" y="3163486"/>
            <a:ext cx="612950" cy="36174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1454801" y="5114825"/>
            <a:ext cx="542611" cy="844062"/>
          </a:xfrm>
          <a:prstGeom prst="round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641298" y="1382668"/>
            <a:ext cx="2775502" cy="30802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11622921" y="4240404"/>
            <a:ext cx="390505" cy="753626"/>
          </a:xfrm>
          <a:prstGeom prst="down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568959" y="5372304"/>
            <a:ext cx="396241" cy="281354"/>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0800000">
            <a:off x="1010809" y="5366034"/>
            <a:ext cx="592852" cy="341644"/>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House with solid fill">
            <a:extLst>
              <a:ext uri="{FF2B5EF4-FFF2-40B4-BE49-F238E27FC236}">
                <a16:creationId xmlns:a16="http://schemas.microsoft.com/office/drawing/2014/main" id="{2684BE0C-E731-1A83-98B8-85F020D8C02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502440" y="2049048"/>
            <a:ext cx="454331" cy="454331"/>
          </a:xfrm>
          <a:prstGeom prst="rect">
            <a:avLst/>
          </a:prstGeom>
        </p:spPr>
      </p:pic>
      <p:sp>
        <p:nvSpPr>
          <p:cNvPr id="25" name="Rectangle: Rounded Corners 24">
            <a:extLst>
              <a:ext uri="{FF2B5EF4-FFF2-40B4-BE49-F238E27FC236}">
                <a16:creationId xmlns:a16="http://schemas.microsoft.com/office/drawing/2014/main" id="{0083A9C8-9C5C-BC1C-C65C-964BE932B8F2}"/>
              </a:ext>
            </a:extLst>
          </p:cNvPr>
          <p:cNvSpPr/>
          <p:nvPr/>
        </p:nvSpPr>
        <p:spPr>
          <a:xfrm>
            <a:off x="432079" y="2058916"/>
            <a:ext cx="1671041" cy="440201"/>
          </a:xfrm>
          <a:prstGeom prst="round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E76B8440-3172-DD9E-8D60-4ADB5327FDE9}"/>
              </a:ext>
            </a:extLst>
          </p:cNvPr>
          <p:cNvSpPr/>
          <p:nvPr/>
        </p:nvSpPr>
        <p:spPr>
          <a:xfrm rot="10800000">
            <a:off x="2186505" y="2167564"/>
            <a:ext cx="287560" cy="222904"/>
          </a:xfrm>
          <a:prstGeom prst="rightArrow">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926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0DF7CFD3-6037-4779-807E-8D494E20FAC7}"/>
              </a:ext>
            </a:extLst>
          </p:cNvPr>
          <p:cNvPicPr>
            <a:picLocks noGrp="1" noChangeAspect="1"/>
          </p:cNvPicPr>
          <p:nvPr>
            <p:ph idx="1"/>
          </p:nvPr>
        </p:nvPicPr>
        <p:blipFill>
          <a:blip r:embed="rId3"/>
          <a:stretch>
            <a:fillRect/>
          </a:stretch>
        </p:blipFill>
        <p:spPr>
          <a:xfrm>
            <a:off x="838200" y="1536104"/>
            <a:ext cx="10515600" cy="1288335"/>
          </a:xfrm>
        </p:spPr>
      </p:pic>
      <p:pic>
        <p:nvPicPr>
          <p:cNvPr id="14" name="Picture 13">
            <a:extLst>
              <a:ext uri="{FF2B5EF4-FFF2-40B4-BE49-F238E27FC236}">
                <a16:creationId xmlns:a16="http://schemas.microsoft.com/office/drawing/2014/main" id="{7A816F68-D494-F58C-4231-DA7B3227143B}"/>
              </a:ext>
            </a:extLst>
          </p:cNvPr>
          <p:cNvPicPr>
            <a:picLocks noChangeAspect="1"/>
          </p:cNvPicPr>
          <p:nvPr/>
        </p:nvPicPr>
        <p:blipFill>
          <a:blip r:embed="rId4"/>
          <a:stretch>
            <a:fillRect/>
          </a:stretch>
        </p:blipFill>
        <p:spPr>
          <a:xfrm>
            <a:off x="838200" y="2824438"/>
            <a:ext cx="10515600" cy="2657699"/>
          </a:xfrm>
          <a:prstGeom prst="rect">
            <a:avLst/>
          </a:prstGeom>
        </p:spPr>
      </p:pic>
      <p:sp>
        <p:nvSpPr>
          <p:cNvPr id="4" name="Title 3"/>
          <p:cNvSpPr>
            <a:spLocks noGrp="1"/>
          </p:cNvSpPr>
          <p:nvPr>
            <p:ph type="title"/>
          </p:nvPr>
        </p:nvSpPr>
        <p:spPr>
          <a:xfrm>
            <a:off x="432079" y="365125"/>
            <a:ext cx="10921721" cy="1325563"/>
          </a:xfrm>
        </p:spPr>
        <p:txBody>
          <a:bodyPr/>
          <a:lstStyle/>
          <a:p>
            <a:pPr algn="ctr"/>
            <a:r>
              <a:rPr lang="en-US" b="1" u="sng" dirty="0"/>
              <a:t>Customizing Columns</a:t>
            </a:r>
          </a:p>
        </p:txBody>
      </p:sp>
      <p:pic>
        <p:nvPicPr>
          <p:cNvPr id="10" name="Graphic 9" descr="Lock with solid fill">
            <a:extLst>
              <a:ext uri="{FF2B5EF4-FFF2-40B4-BE49-F238E27FC236}">
                <a16:creationId xmlns:a16="http://schemas.microsoft.com/office/drawing/2014/main" id="{0AC589D8-8515-E3C7-6B8E-0CDA78056B0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679868" y="5680351"/>
            <a:ext cx="370840" cy="370840"/>
          </a:xfrm>
          <a:prstGeom prst="rect">
            <a:avLst/>
          </a:prstGeom>
        </p:spPr>
      </p:pic>
      <p:pic>
        <p:nvPicPr>
          <p:cNvPr id="13" name="Picture 12">
            <a:extLst>
              <a:ext uri="{FF2B5EF4-FFF2-40B4-BE49-F238E27FC236}">
                <a16:creationId xmlns:a16="http://schemas.microsoft.com/office/drawing/2014/main" id="{7964688E-81C2-A4BD-A8FB-CF16C294CAA4}"/>
              </a:ext>
            </a:extLst>
          </p:cNvPr>
          <p:cNvPicPr>
            <a:picLocks noChangeAspect="1"/>
          </p:cNvPicPr>
          <p:nvPr/>
        </p:nvPicPr>
        <p:blipFill>
          <a:blip r:embed="rId7"/>
          <a:stretch>
            <a:fillRect/>
          </a:stretch>
        </p:blipFill>
        <p:spPr>
          <a:xfrm>
            <a:off x="1012139" y="5699060"/>
            <a:ext cx="362001" cy="333422"/>
          </a:xfrm>
          <a:prstGeom prst="rect">
            <a:avLst/>
          </a:prstGeom>
        </p:spPr>
      </p:pic>
      <p:pic>
        <p:nvPicPr>
          <p:cNvPr id="3" name="Picture 2">
            <a:extLst>
              <a:ext uri="{FF2B5EF4-FFF2-40B4-BE49-F238E27FC236}">
                <a16:creationId xmlns:a16="http://schemas.microsoft.com/office/drawing/2014/main" id="{041B1606-DB5D-2556-0817-F079AC3F4F21}"/>
              </a:ext>
            </a:extLst>
          </p:cNvPr>
          <p:cNvPicPr>
            <a:picLocks noChangeAspect="1"/>
          </p:cNvPicPr>
          <p:nvPr/>
        </p:nvPicPr>
        <p:blipFill>
          <a:blip r:embed="rId8"/>
          <a:stretch>
            <a:fillRect/>
          </a:stretch>
        </p:blipFill>
        <p:spPr>
          <a:xfrm>
            <a:off x="1686560" y="2043976"/>
            <a:ext cx="1005840" cy="389945"/>
          </a:xfrm>
          <a:prstGeom prst="rect">
            <a:avLst/>
          </a:prstGeom>
        </p:spPr>
      </p:pic>
      <p:sp>
        <p:nvSpPr>
          <p:cNvPr id="15" name="TextBox 14">
            <a:extLst>
              <a:ext uri="{FF2B5EF4-FFF2-40B4-BE49-F238E27FC236}">
                <a16:creationId xmlns:a16="http://schemas.microsoft.com/office/drawing/2014/main" id="{6A3D39B5-2A81-30B1-D70F-36BE9037E35A}"/>
              </a:ext>
            </a:extLst>
          </p:cNvPr>
          <p:cNvSpPr txBox="1"/>
          <p:nvPr/>
        </p:nvSpPr>
        <p:spPr>
          <a:xfrm>
            <a:off x="1374140" y="5699060"/>
            <a:ext cx="2039620" cy="369332"/>
          </a:xfrm>
          <a:prstGeom prst="rect">
            <a:avLst/>
          </a:prstGeom>
          <a:noFill/>
        </p:spPr>
        <p:txBody>
          <a:bodyPr wrap="square" rtlCol="0">
            <a:spAutoFit/>
          </a:bodyPr>
          <a:lstStyle/>
          <a:p>
            <a:r>
              <a:rPr lang="en-US" dirty="0"/>
              <a:t>Title definition</a:t>
            </a:r>
          </a:p>
        </p:txBody>
      </p:sp>
      <p:sp>
        <p:nvSpPr>
          <p:cNvPr id="16" name="TextBox 15">
            <a:extLst>
              <a:ext uri="{FF2B5EF4-FFF2-40B4-BE49-F238E27FC236}">
                <a16:creationId xmlns:a16="http://schemas.microsoft.com/office/drawing/2014/main" id="{A84ABF6C-B222-87D2-D37D-28C82C0D00C0}"/>
              </a:ext>
            </a:extLst>
          </p:cNvPr>
          <p:cNvSpPr txBox="1"/>
          <p:nvPr/>
        </p:nvSpPr>
        <p:spPr>
          <a:xfrm>
            <a:off x="5007784" y="5699921"/>
            <a:ext cx="2764616" cy="369332"/>
          </a:xfrm>
          <a:prstGeom prst="rect">
            <a:avLst/>
          </a:prstGeom>
          <a:noFill/>
        </p:spPr>
        <p:txBody>
          <a:bodyPr wrap="square" rtlCol="0">
            <a:spAutoFit/>
          </a:bodyPr>
          <a:lstStyle/>
          <a:p>
            <a:r>
              <a:rPr lang="en-US" dirty="0"/>
              <a:t>Required, movable column</a:t>
            </a:r>
          </a:p>
        </p:txBody>
      </p:sp>
      <p:pic>
        <p:nvPicPr>
          <p:cNvPr id="18" name="Picture 17">
            <a:extLst>
              <a:ext uri="{FF2B5EF4-FFF2-40B4-BE49-F238E27FC236}">
                <a16:creationId xmlns:a16="http://schemas.microsoft.com/office/drawing/2014/main" id="{83DDE47E-D5B7-EDFD-2BDB-5804937026BC}"/>
              </a:ext>
            </a:extLst>
          </p:cNvPr>
          <p:cNvPicPr>
            <a:picLocks noChangeAspect="1"/>
          </p:cNvPicPr>
          <p:nvPr/>
        </p:nvPicPr>
        <p:blipFill>
          <a:blip r:embed="rId9"/>
          <a:stretch>
            <a:fillRect/>
          </a:stretch>
        </p:blipFill>
        <p:spPr>
          <a:xfrm>
            <a:off x="8960444" y="5704920"/>
            <a:ext cx="590632" cy="381053"/>
          </a:xfrm>
          <a:prstGeom prst="rect">
            <a:avLst/>
          </a:prstGeom>
        </p:spPr>
      </p:pic>
      <p:sp>
        <p:nvSpPr>
          <p:cNvPr id="20" name="TextBox 19">
            <a:extLst>
              <a:ext uri="{FF2B5EF4-FFF2-40B4-BE49-F238E27FC236}">
                <a16:creationId xmlns:a16="http://schemas.microsoft.com/office/drawing/2014/main" id="{23699C71-17F1-17C9-21E6-4B474B96F883}"/>
              </a:ext>
            </a:extLst>
          </p:cNvPr>
          <p:cNvSpPr txBox="1"/>
          <p:nvPr/>
        </p:nvSpPr>
        <p:spPr>
          <a:xfrm>
            <a:off x="9637436" y="5704920"/>
            <a:ext cx="1706204" cy="369332"/>
          </a:xfrm>
          <a:prstGeom prst="rect">
            <a:avLst/>
          </a:prstGeom>
          <a:noFill/>
        </p:spPr>
        <p:txBody>
          <a:bodyPr wrap="square" rtlCol="0">
            <a:spAutoFit/>
          </a:bodyPr>
          <a:lstStyle/>
          <a:p>
            <a:r>
              <a:rPr lang="en-US" dirty="0"/>
              <a:t>Move columns</a:t>
            </a:r>
          </a:p>
        </p:txBody>
      </p:sp>
    </p:spTree>
    <p:extLst>
      <p:ext uri="{BB962C8B-B14F-4D97-AF65-F5344CB8AC3E}">
        <p14:creationId xmlns:p14="http://schemas.microsoft.com/office/powerpoint/2010/main" val="31444105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68725</TotalTime>
  <Words>902</Words>
  <Application>Microsoft Office PowerPoint</Application>
  <PresentationFormat>Widescreen</PresentationFormat>
  <Paragraphs>171</Paragraphs>
  <Slides>38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Calibri Light</vt:lpstr>
      <vt:lpstr>Proxima Nova</vt:lpstr>
      <vt:lpstr>Source Sans Pro Web</vt:lpstr>
      <vt:lpstr>Verdana</vt:lpstr>
      <vt:lpstr>Office Theme</vt:lpstr>
      <vt:lpstr>Center for Clinical and Translational Science</vt:lpstr>
      <vt:lpstr>PowerPoint Presentation</vt:lpstr>
      <vt:lpstr>Beta View Now Live - Aug 28, 2024</vt:lpstr>
      <vt:lpstr>Need an Account? Send an email to: CCTSClinicalTrials.govHELP@uabmc.edu </vt:lpstr>
      <vt:lpstr>ClinicalTrials.gov Beta Site Updates</vt:lpstr>
      <vt:lpstr>ClinicalTrials.gov Beta Site Updates</vt:lpstr>
      <vt:lpstr>ClinicalTrials.gov Beta Site Updates Cont.</vt:lpstr>
      <vt:lpstr>Dashboard (Modified)</vt:lpstr>
      <vt:lpstr>Customizing Columns</vt:lpstr>
      <vt:lpstr>Record Summary</vt:lpstr>
      <vt:lpstr>Protocol Validation</vt:lpstr>
      <vt:lpstr>Review Comments</vt:lpstr>
      <vt:lpstr>Results Validation</vt:lpstr>
      <vt:lpstr>Protocol Summary</vt:lpstr>
      <vt:lpstr>Edit Mode/Saving</vt:lpstr>
      <vt:lpstr>Organization’s Unique Protocol</vt:lpstr>
      <vt:lpstr>Secondary ID</vt:lpstr>
      <vt:lpstr>Study Start Date</vt:lpstr>
      <vt:lpstr>Primary Completion Date</vt:lpstr>
      <vt:lpstr>Study Completion Date</vt:lpstr>
      <vt:lpstr>Investigator Information</vt:lpstr>
      <vt:lpstr>Collaborators</vt:lpstr>
      <vt:lpstr>Human Subjects  Protection Review</vt:lpstr>
      <vt:lpstr>Eligibility</vt:lpstr>
      <vt:lpstr>Contacts</vt:lpstr>
      <vt:lpstr>Contacts</vt:lpstr>
      <vt:lpstr>Locations</vt:lpstr>
      <vt:lpstr>Locations</vt:lpstr>
      <vt:lpstr>Locations</vt:lpstr>
      <vt:lpstr>Errors Must be corrected before releasing the study</vt:lpstr>
      <vt:lpstr>Individual Participant Data (IPD) Sharing</vt:lpstr>
      <vt:lpstr>References</vt:lpstr>
      <vt:lpstr>References</vt:lpstr>
      <vt:lpstr>Don’t Forget to Approve and Release</vt:lpstr>
      <vt:lpstr>Don’t Forget to Approve and Release</vt:lpstr>
      <vt:lpstr>CCTS ClinicalTrials.gov Webpage</vt:lpstr>
      <vt:lpstr>Need help?</vt:lpstr>
      <vt:lpstr>Ideas for New CT.gov Training Topics???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Wallen, Ally</dc:creator>
  <cp:lastModifiedBy>Dunia Ritchey</cp:lastModifiedBy>
  <cp:revision>118</cp:revision>
  <dcterms:created xsi:type="dcterms:W3CDTF">2021-08-11T14:42:06Z</dcterms:created>
  <dcterms:modified xsi:type="dcterms:W3CDTF">2024-09-25T19:22:07Z</dcterms:modified>
</cp:coreProperties>
</file>